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17"/>
  </p:notesMasterIdLst>
  <p:sldIdLst>
    <p:sldId id="256" r:id="rId2"/>
    <p:sldId id="258" r:id="rId3"/>
    <p:sldId id="260" r:id="rId4"/>
    <p:sldId id="267" r:id="rId5"/>
    <p:sldId id="268" r:id="rId6"/>
    <p:sldId id="269" r:id="rId7"/>
    <p:sldId id="270" r:id="rId8"/>
    <p:sldId id="271" r:id="rId9"/>
    <p:sldId id="282" r:id="rId10"/>
    <p:sldId id="287" r:id="rId11"/>
    <p:sldId id="275" r:id="rId12"/>
    <p:sldId id="273" r:id="rId13"/>
    <p:sldId id="274" r:id="rId14"/>
    <p:sldId id="285" r:id="rId15"/>
    <p:sldId id="262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93606" autoAdjust="0"/>
  </p:normalViewPr>
  <p:slideViewPr>
    <p:cSldViewPr showGuides="1">
      <p:cViewPr>
        <p:scale>
          <a:sx n="60" d="100"/>
          <a:sy n="60" d="100"/>
        </p:scale>
        <p:origin x="-1830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pPr/>
              <a:t>16/12/2014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6491-4D4E-4AA6-8D59-24A339C6774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45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0E03CF1-1404-4F96-BE00-E12027A9533E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91B-AB47-426E-987B-E782239FA91B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E71-937F-4660-B9E2-F4542EB1EFF8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6D3F-1386-42A6-B79C-6D98CF025A8B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8C7ECB-308C-419E-8581-EEC8E4D8967A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314F-365B-4C6F-8D82-6E5EB6286A9B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43A6-341C-476E-A93B-81A14334ACEE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B1D7-73E1-4220-81C1-FAF0BD4D5D13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170-7CAC-49A9-856E-4244E0368B3A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D6C3-CBA9-4018-A399-639C4047CA06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053A-ED5F-4450-88CD-62059A238D42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A41902-4600-44E3-86DD-AB29023CD1D1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7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Devenez ingénieur, manager, vétérinaire, enseignant ou chercheur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 CPGE</a:t>
            </a:r>
          </a:p>
          <a:p>
            <a:r>
              <a:rPr lang="fr-FR" dirty="0" smtClean="0"/>
              <a:t>Classes de Terminales 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2656"/>
            <a:ext cx="4344591" cy="254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volumes horaires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01520" y="1493760"/>
            <a:ext cx="3053232" cy="45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Mathématiques </a:t>
            </a:r>
            <a:endParaRPr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701520" y="1943760"/>
            <a:ext cx="2571143" cy="45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Physique-Chimie</a:t>
            </a:r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701520" y="2393760"/>
            <a:ext cx="2731839" cy="45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SII</a:t>
            </a:r>
            <a:endParaRPr lang="fr-FR" sz="1600" dirty="0"/>
          </a:p>
        </p:txBody>
      </p:sp>
      <p:sp>
        <p:nvSpPr>
          <p:cNvPr id="13" name="Rectangle 12"/>
          <p:cNvSpPr/>
          <p:nvPr/>
        </p:nvSpPr>
        <p:spPr>
          <a:xfrm>
            <a:off x="701520" y="2843760"/>
            <a:ext cx="1285571" cy="45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Lettres + LV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-423480" y="2168760"/>
            <a:ext cx="1800000" cy="45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PTSI</a:t>
            </a:r>
            <a:endParaRPr lang="fr-FR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01519" y="4124610"/>
            <a:ext cx="3856714" cy="45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Mathématiques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01519" y="4574610"/>
            <a:ext cx="2571143" cy="45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Physique-Chimie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01519" y="5024610"/>
            <a:ext cx="642786" cy="45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SII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701519" y="5474610"/>
            <a:ext cx="1285571" cy="45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Lettres + LV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-423481" y="4799610"/>
            <a:ext cx="1800000" cy="45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MPSI</a:t>
            </a:r>
            <a:endParaRPr lang="fr-FR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5212266" y="1493758"/>
            <a:ext cx="3213928" cy="45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Mathématiques </a:t>
            </a:r>
            <a:endParaRPr lang="fr-FR" sz="1600" dirty="0"/>
          </a:p>
        </p:txBody>
      </p:sp>
      <p:sp>
        <p:nvSpPr>
          <p:cNvPr id="25" name="Rectangle 24"/>
          <p:cNvSpPr/>
          <p:nvPr/>
        </p:nvSpPr>
        <p:spPr>
          <a:xfrm>
            <a:off x="5212266" y="1943758"/>
            <a:ext cx="3856714" cy="45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Physique-Chimie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5212266" y="2393758"/>
            <a:ext cx="1285571" cy="45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SII</a:t>
            </a:r>
            <a:endParaRPr lang="fr-FR" sz="1600" dirty="0"/>
          </a:p>
        </p:txBody>
      </p:sp>
      <p:sp>
        <p:nvSpPr>
          <p:cNvPr id="27" name="Rectangle 26"/>
          <p:cNvSpPr/>
          <p:nvPr/>
        </p:nvSpPr>
        <p:spPr>
          <a:xfrm>
            <a:off x="5212266" y="2843758"/>
            <a:ext cx="1285571" cy="45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Lettres + LV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4087266" y="2168758"/>
            <a:ext cx="1800000" cy="45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PCSI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12266" y="4124610"/>
            <a:ext cx="2571143" cy="45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Mathématiques 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212266" y="4574610"/>
            <a:ext cx="2249750" cy="45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Physique-Chimie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5212266" y="5024610"/>
            <a:ext cx="2571143" cy="45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Biologie - Géologie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5212266" y="5474610"/>
            <a:ext cx="1285571" cy="45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Lettres + LV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087266" y="4799610"/>
            <a:ext cx="1800000" cy="45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BCPST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50711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48866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Proximité géographique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Proximité de l’équipe pédagogique avec les élèves</a:t>
            </a:r>
          </a:p>
          <a:p>
            <a:pPr lvl="1"/>
            <a:r>
              <a:rPr lang="fr-FR" dirty="0" smtClean="0"/>
              <a:t>Cadre et structures de lycées</a:t>
            </a:r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agréable</a:t>
            </a:r>
          </a:p>
          <a:p>
            <a:pPr lvl="1"/>
            <a:r>
              <a:rPr lang="fr-FR" dirty="0" smtClean="0"/>
              <a:t>Généralement un enseignant pour une classe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places aux concours</a:t>
            </a:r>
          </a:p>
          <a:p>
            <a:pPr lvl="1"/>
            <a:r>
              <a:rPr lang="fr-FR" dirty="0" smtClean="0"/>
              <a:t>Nombreux débouchés en sortie d’école</a:t>
            </a:r>
          </a:p>
          <a:p>
            <a:pPr lvl="1"/>
            <a:r>
              <a:rPr lang="fr-FR" dirty="0" smtClean="0"/>
              <a:t>Réorientation suivie si nécessaire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sérieux et régulier pendant 2 ans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/ Candidatures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78896" cy="49377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Procédure admission post-bac</a:t>
            </a:r>
          </a:p>
          <a:p>
            <a:pPr lvl="1" algn="just"/>
            <a:r>
              <a:rPr lang="fr-FR" dirty="0" smtClean="0"/>
              <a:t>La meilleure prépa est souvent celle la plus proche de chez soi	</a:t>
            </a:r>
          </a:p>
          <a:p>
            <a:pPr lvl="1" algn="just"/>
            <a:r>
              <a:rPr lang="fr-FR" dirty="0" smtClean="0"/>
              <a:t>Multipliez vos vœux, les places sont relativement nombreuses</a:t>
            </a:r>
          </a:p>
          <a:p>
            <a:pPr lvl="1" algn="just"/>
            <a:r>
              <a:rPr lang="fr-FR" dirty="0" smtClean="0"/>
              <a:t>Faites 2 vœux lorsqu’un internat est désiré</a:t>
            </a:r>
          </a:p>
          <a:p>
            <a:pPr lvl="1" algn="just"/>
            <a:r>
              <a:rPr lang="fr-FR" dirty="0" smtClean="0"/>
              <a:t>Faites vos vœux selon </a:t>
            </a:r>
            <a:r>
              <a:rPr lang="fr-FR" b="1" dirty="0" smtClean="0"/>
              <a:t>VOS </a:t>
            </a:r>
            <a:r>
              <a:rPr lang="fr-FR" dirty="0" smtClean="0"/>
              <a:t>envies</a:t>
            </a:r>
          </a:p>
          <a:p>
            <a:pPr lvl="1" algn="just"/>
            <a:r>
              <a:rPr lang="fr-FR" dirty="0" smtClean="0"/>
              <a:t>Si vous désirez intégrer une filière sélective, classez la avant une filière non sélective</a:t>
            </a:r>
          </a:p>
          <a:p>
            <a:pPr algn="just"/>
            <a:endParaRPr lang="fr-F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6" t="22222" r="14774" b="20635"/>
          <a:stretch/>
        </p:blipFill>
        <p:spPr bwMode="auto">
          <a:xfrm>
            <a:off x="5436096" y="1484784"/>
            <a:ext cx="3367314" cy="4180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66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CPGE publiques du Var</a:t>
            </a:r>
            <a:br>
              <a:rPr lang="fr-FR" dirty="0" smtClean="0"/>
            </a:br>
            <a:r>
              <a:rPr lang="fr-FR" sz="2000" dirty="0"/>
              <a:t>	</a:t>
            </a:r>
            <a:r>
              <a:rPr lang="fr-FR" sz="2000" dirty="0" smtClean="0"/>
              <a:t>Liste non exhaustive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371600"/>
            <a:ext cx="770681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Toulon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PO le 24/01/2015</a:t>
            </a:r>
          </a:p>
          <a:p>
            <a:r>
              <a:rPr lang="fr-FR" dirty="0" smtClean="0"/>
              <a:t>MPSI et PCSI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dirty="0" smtClean="0"/>
              <a:t>PO le 17/01/2015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32" y="3441986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132" y="7722096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5572132" y="707402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2132" y="7938120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32" y="1282863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72132" y="6858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72132" y="750607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17888"/>
            <a:ext cx="1800000" cy="55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2132" y="7290048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08" y="4581128"/>
            <a:ext cx="2235847" cy="210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Vétérinaire, 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r>
              <a:rPr lang="fr-FR" dirty="0" smtClean="0"/>
              <a:t>université, écoles d’ingénieurs)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Vétérinaire</a:t>
            </a:r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649003" y="4440156"/>
            <a:ext cx="1800000" cy="1810953"/>
            <a:chOff x="7344000" y="1628800"/>
            <a:chExt cx="1800000" cy="181095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1628800"/>
              <a:ext cx="1800000" cy="60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 descr="http://www.envt.fr/sites/all/themes/envtblueprint/images/bandeau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235838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://www.envt.fr/sites/all/themes/envtblueprint/images/bandeau1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832714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voies d’accès aux écoles d’ingénieur</a:t>
            </a:r>
            <a:endParaRPr lang="fr-FR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Sections Techniciens Supérieurs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Instituts </a:t>
            </a:r>
            <a:r>
              <a:rPr lang="fr-FR" sz="1200" dirty="0">
                <a:solidFill>
                  <a:schemeClr val="tx1"/>
                </a:solidFill>
              </a:rPr>
              <a:t>U</a:t>
            </a:r>
            <a:r>
              <a:rPr lang="fr-FR" sz="1200" dirty="0" smtClean="0">
                <a:solidFill>
                  <a:schemeClr val="tx1"/>
                </a:solidFill>
              </a:rPr>
              <a:t>niversitaires Technologiques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Université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Classes Préparatoires Intégrées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Concours BTS / DUT – Dossiers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Université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Écoles d’ingénieur avec prépa intégrée</a:t>
            </a: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(INSA, UTC, UTBM, ENI…)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Classe prépa ATS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Dossiers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des CPGE - Classes de Terminale S</a:t>
            </a:r>
            <a:endParaRPr lang="fr-FR" dirty="0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1454727"/>
            <a:ext cx="9144000" cy="540327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817483" y="1454727"/>
            <a:ext cx="5418813" cy="4943757"/>
            <a:chOff x="1817483" y="1454727"/>
            <a:chExt cx="5418813" cy="4943757"/>
          </a:xfrm>
        </p:grpSpPr>
        <p:sp>
          <p:nvSpPr>
            <p:cNvPr id="11" name="Rectangle 10"/>
            <p:cNvSpPr/>
            <p:nvPr/>
          </p:nvSpPr>
          <p:spPr>
            <a:xfrm>
              <a:off x="5699728" y="4832664"/>
              <a:ext cx="1368152" cy="4407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Concours – Dossiers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0524" y="1628800"/>
              <a:ext cx="5017356" cy="2843824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Grandes Écoles</a:t>
              </a:r>
            </a:p>
            <a:p>
              <a:pPr algn="ctr"/>
              <a:endParaRPr lang="fr-FR" sz="2000" b="1" dirty="0" smtClean="0">
                <a:solidFill>
                  <a:schemeClr val="tx1"/>
                </a:solidFill>
              </a:endParaRP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d’ingénieur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de commerce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de Management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vétérinaires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d’agronomie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Normales Supérieures</a:t>
              </a:r>
            </a:p>
            <a:p>
              <a:pPr marL="171450" indent="-171450" algn="ctr">
                <a:buFont typeface="Arial" charset="0"/>
                <a:buChar char="•"/>
              </a:pPr>
              <a:endParaRPr lang="fr-F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V="1">
              <a:off x="6383804" y="5273448"/>
              <a:ext cx="0" cy="33791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11" idx="0"/>
            </p:cNvCxnSpPr>
            <p:nvPr/>
          </p:nvCxnSpPr>
          <p:spPr>
            <a:xfrm flipV="1">
              <a:off x="6383804" y="4472624"/>
              <a:ext cx="0" cy="36004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5699728" y="5589240"/>
              <a:ext cx="1368152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Classes Préparatoires Grandes Écoles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cteur droit 66"/>
            <p:cNvCxnSpPr/>
            <p:nvPr/>
          </p:nvCxnSpPr>
          <p:spPr>
            <a:xfrm>
              <a:off x="1817483" y="1484784"/>
              <a:ext cx="0" cy="3278056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1817483" y="1484784"/>
              <a:ext cx="5418813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1817483" y="4762840"/>
              <a:ext cx="3690621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5508104" y="4762840"/>
              <a:ext cx="0" cy="1635644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V="1">
              <a:off x="7236296" y="1454727"/>
              <a:ext cx="0" cy="4943757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5477949" y="6398484"/>
              <a:ext cx="1758347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 (possibilité de redoubler la seconde année)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Préparation à des concours d’accès aux grandes écoles (épreuves écrites puis orales) </a:t>
            </a:r>
          </a:p>
          <a:p>
            <a:pPr lvl="1"/>
            <a:r>
              <a:rPr lang="fr-FR" dirty="0" smtClean="0"/>
              <a:t>Validation de crédits ECTS</a:t>
            </a:r>
          </a:p>
          <a:p>
            <a:pPr lvl="1"/>
            <a:endParaRPr lang="fr-FR" dirty="0"/>
          </a:p>
          <a:p>
            <a:r>
              <a:rPr lang="fr-FR" dirty="0" smtClean="0"/>
              <a:t>3 à 4 ans de formation en école d’ingénieur</a:t>
            </a:r>
          </a:p>
          <a:p>
            <a:endParaRPr lang="fr-FR" dirty="0"/>
          </a:p>
          <a:p>
            <a:r>
              <a:rPr lang="fr-FR" dirty="0" smtClean="0"/>
              <a:t>Éventuellement 3 ans de doctorat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Baccalauréat Scientifique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3488156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PTSI – PCSI – MPSI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3968" y="5181298"/>
            <a:ext cx="187220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BCPST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Prépa EC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3451166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b="1" dirty="0" smtClean="0">
                <a:solidFill>
                  <a:schemeClr val="tx1"/>
                </a:solidFill>
              </a:rPr>
              <a:t>Écoles d’ingénieur</a:t>
            </a:r>
          </a:p>
          <a:p>
            <a:pPr marL="0" indent="0" algn="ctr">
              <a:buFont typeface="Wingdings 3"/>
              <a:buNone/>
            </a:pPr>
            <a:endParaRPr lang="fr-FR" sz="1400" b="1" dirty="0" smtClean="0">
              <a:solidFill>
                <a:schemeClr val="tx1"/>
              </a:solidFill>
            </a:endParaRPr>
          </a:p>
          <a:p>
            <a:pPr marL="0" indent="0" algn="ctr">
              <a:buFont typeface="Wingdings 3"/>
              <a:buNone/>
            </a:pPr>
            <a:r>
              <a:rPr lang="fr-FR" sz="1400" b="1" dirty="0" smtClean="0">
                <a:solidFill>
                  <a:schemeClr val="tx1"/>
                </a:solidFill>
              </a:rPr>
              <a:t>Polytechnique, Centrale, Mines, Ponts, Arts et Métiers Paris Tech, ENSI …</a:t>
            </a:r>
          </a:p>
          <a:p>
            <a:pPr marL="0" indent="0" algn="ctr">
              <a:buNone/>
            </a:pPr>
            <a:r>
              <a:rPr lang="fr-FR" sz="1400" b="1" dirty="0">
                <a:solidFill>
                  <a:schemeClr val="tx1"/>
                </a:solidFill>
              </a:rPr>
              <a:t>Écoles Normales </a:t>
            </a:r>
            <a:r>
              <a:rPr lang="fr-FR" sz="1400" b="1" dirty="0" smtClean="0">
                <a:solidFill>
                  <a:schemeClr val="tx1"/>
                </a:solidFill>
              </a:rPr>
              <a:t>Supérieurs</a:t>
            </a:r>
          </a:p>
          <a:p>
            <a:pPr marL="0" indent="0" algn="ctr">
              <a:buNone/>
            </a:pPr>
            <a:endParaRPr lang="fr-FR" sz="14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fr-FR" sz="1400" b="1" dirty="0" smtClean="0">
                <a:solidFill>
                  <a:schemeClr val="tx1"/>
                </a:solidFill>
              </a:rPr>
              <a:t>Réseau </a:t>
            </a:r>
            <a:r>
              <a:rPr lang="fr-FR" sz="1400" b="1" dirty="0" err="1" smtClean="0">
                <a:solidFill>
                  <a:schemeClr val="tx1"/>
                </a:solidFill>
              </a:rPr>
              <a:t>Polytech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3488156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Concours spécifiques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3967" y="4581128"/>
            <a:ext cx="1885007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Concours spécifiques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Concours spécifiques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>
                <a:solidFill>
                  <a:schemeClr val="tx1"/>
                </a:solidFill>
              </a:rPr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400" dirty="0" smtClean="0">
                <a:solidFill>
                  <a:schemeClr val="tx1"/>
                </a:solidFill>
              </a:rPr>
              <a:t>Écoles agronomiques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>
                <a:solidFill>
                  <a:schemeClr val="tx1"/>
                </a:solidFill>
              </a:rPr>
              <a:t>Écoles de commerce Écoles de management</a:t>
            </a:r>
          </a:p>
          <a:p>
            <a:pPr marL="0" indent="0" algn="ctr">
              <a:buNone/>
            </a:pPr>
            <a:r>
              <a:rPr lang="fr-FR" sz="1400" dirty="0">
                <a:solidFill>
                  <a:schemeClr val="tx1"/>
                </a:solidFill>
              </a:rPr>
              <a:t>(HEC, ESSEC, </a:t>
            </a:r>
            <a:r>
              <a:rPr lang="fr-FR" sz="1400" dirty="0" smtClean="0">
                <a:solidFill>
                  <a:schemeClr val="tx1"/>
                </a:solidFill>
              </a:rPr>
              <a:t>ESCP, …)</a:t>
            </a:r>
            <a:endParaRPr lang="fr-FR" sz="1400" dirty="0">
              <a:solidFill>
                <a:schemeClr val="tx1"/>
              </a:solidFill>
            </a:endParaRPr>
          </a:p>
          <a:p>
            <a:pPr marL="0" indent="0" algn="ctr">
              <a:buFont typeface="Wingdings 3"/>
              <a:buNone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53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1026" name="Picture 2" descr="http://prepas.org/images/img/png/22-imag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17568" r="48645"/>
          <a:stretch/>
        </p:blipFill>
        <p:spPr bwMode="auto">
          <a:xfrm>
            <a:off x="1022260" y="3357201"/>
            <a:ext cx="5097163" cy="27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2260" y="2888940"/>
            <a:ext cx="62860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CONCOURS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340768"/>
            <a:ext cx="62646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Grandes écoles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384807" y="3615680"/>
            <a:ext cx="72008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2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84807" y="48691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1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3" idx="0"/>
            <a:endCxn id="10" idx="2"/>
          </p:cNvCxnSpPr>
          <p:nvPr/>
        </p:nvCxnSpPr>
        <p:spPr>
          <a:xfrm flipV="1">
            <a:off x="6744847" y="4047728"/>
            <a:ext cx="0" cy="82143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7908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591</TotalTime>
  <Words>616</Words>
  <Application>Microsoft Office PowerPoint</Application>
  <PresentationFormat>Affichage à l'écran (4:3)</PresentationFormat>
  <Paragraphs>181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Origine</vt:lpstr>
      <vt:lpstr>Devenez ingénieur, manager, vétérinaire, enseignant ou chercheur</vt:lpstr>
      <vt:lpstr>Quelques métiers Les métiers d’ingénieur</vt:lpstr>
      <vt:lpstr>Quelques métiers Vétérinaire, Enseignant, Enseignant Chercheur</vt:lpstr>
      <vt:lpstr>Les voies d’accès aux écoles d’ingénieur</vt:lpstr>
      <vt:lpstr>Les CPGE / GE dans le cycle post bac</vt:lpstr>
      <vt:lpstr>Les Classes Préparatoires aux Grandes Écoles</vt:lpstr>
      <vt:lpstr>Quelle prépa pour quelle école ?</vt:lpstr>
      <vt:lpstr>Les différentes CPGE Scientifiques</vt:lpstr>
      <vt:lpstr>Les différentes CPGE scientifiques</vt:lpstr>
      <vt:lpstr>Comparaison des volumes horaires</vt:lpstr>
      <vt:lpstr>Les spécificités des CPGE</vt:lpstr>
      <vt:lpstr>Les spécificités des CPGE Les points forts de la formation</vt:lpstr>
      <vt:lpstr>Les spécificités des CPGE Les qualités attendues</vt:lpstr>
      <vt:lpstr>Inscription / Candidatures</vt:lpstr>
      <vt:lpstr>Les CPGE publiques du Var  Liste non exhaustive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Xavier Pessoles</cp:lastModifiedBy>
  <cp:revision>64</cp:revision>
  <dcterms:created xsi:type="dcterms:W3CDTF">2013-12-26T10:29:07Z</dcterms:created>
  <dcterms:modified xsi:type="dcterms:W3CDTF">2014-12-16T21:29:47Z</dcterms:modified>
</cp:coreProperties>
</file>