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18"/>
  </p:notesMasterIdLst>
  <p:sldIdLst>
    <p:sldId id="256" r:id="rId2"/>
    <p:sldId id="258" r:id="rId3"/>
    <p:sldId id="260" r:id="rId4"/>
    <p:sldId id="267" r:id="rId5"/>
    <p:sldId id="268" r:id="rId6"/>
    <p:sldId id="269" r:id="rId7"/>
    <p:sldId id="270" r:id="rId8"/>
    <p:sldId id="271" r:id="rId9"/>
    <p:sldId id="282" r:id="rId10"/>
    <p:sldId id="287" r:id="rId11"/>
    <p:sldId id="275" r:id="rId12"/>
    <p:sldId id="273" r:id="rId13"/>
    <p:sldId id="274" r:id="rId14"/>
    <p:sldId id="285" r:id="rId15"/>
    <p:sldId id="262" r:id="rId16"/>
    <p:sldId id="28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3606" autoAdjust="0"/>
  </p:normalViewPr>
  <p:slideViewPr>
    <p:cSldViewPr showGuides="1">
      <p:cViewPr>
        <p:scale>
          <a:sx n="60" d="100"/>
          <a:sy n="60" d="100"/>
        </p:scale>
        <p:origin x="-3306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18/12/2014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6491-4D4E-4AA6-8D59-24A339C6774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45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Terminales 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344591" cy="254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volumes horaires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51520" y="1493760"/>
            <a:ext cx="3503232" cy="1800000"/>
            <a:chOff x="251520" y="1493760"/>
            <a:chExt cx="3503232" cy="1800000"/>
          </a:xfrm>
        </p:grpSpPr>
        <p:sp>
          <p:nvSpPr>
            <p:cNvPr id="10" name="Rectangle 9"/>
            <p:cNvSpPr/>
            <p:nvPr/>
          </p:nvSpPr>
          <p:spPr>
            <a:xfrm>
              <a:off x="701520" y="1493760"/>
              <a:ext cx="3053232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Mathématiques </a:t>
              </a:r>
              <a:endParaRPr lang="fr-FR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520" y="1943760"/>
              <a:ext cx="2571143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Physique-Chimie</a:t>
              </a:r>
              <a:endParaRPr lang="fr-FR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520" y="2393760"/>
              <a:ext cx="2731839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SII</a:t>
              </a:r>
              <a:endParaRPr lang="fr-FR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1520" y="2843760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423480" y="2168760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PTSI</a:t>
              </a:r>
              <a:endParaRPr lang="fr-FR" sz="2400" b="1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519" y="4124610"/>
            <a:ext cx="4306714" cy="1800000"/>
            <a:chOff x="251519" y="4124610"/>
            <a:chExt cx="4306714" cy="1800000"/>
          </a:xfrm>
        </p:grpSpPr>
        <p:sp>
          <p:nvSpPr>
            <p:cNvPr id="17" name="Rectangle 16"/>
            <p:cNvSpPr/>
            <p:nvPr/>
          </p:nvSpPr>
          <p:spPr>
            <a:xfrm>
              <a:off x="701519" y="4124610"/>
              <a:ext cx="3856714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Mathématiques </a:t>
              </a:r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519" y="4574610"/>
              <a:ext cx="2571143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Physique-Chimie</a:t>
              </a:r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1519" y="5024610"/>
              <a:ext cx="642786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SII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519" y="5474610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-423481" y="4799610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MPSI</a:t>
              </a:r>
              <a:endParaRPr lang="fr-FR" sz="24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762266" y="1493758"/>
            <a:ext cx="4306714" cy="1800000"/>
            <a:chOff x="4762266" y="1493758"/>
            <a:chExt cx="4306714" cy="1800000"/>
          </a:xfrm>
        </p:grpSpPr>
        <p:sp>
          <p:nvSpPr>
            <p:cNvPr id="24" name="Rectangle 23"/>
            <p:cNvSpPr/>
            <p:nvPr/>
          </p:nvSpPr>
          <p:spPr>
            <a:xfrm>
              <a:off x="5212266" y="1493758"/>
              <a:ext cx="3213928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Mathématiques </a:t>
              </a:r>
              <a:endParaRPr lang="fr-FR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2266" y="1943758"/>
              <a:ext cx="2571143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Physique</a:t>
              </a:r>
              <a:endParaRPr lang="fr-FR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12266" y="2393758"/>
              <a:ext cx="1285571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SII</a:t>
              </a:r>
              <a:endParaRPr lang="fr-FR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12266" y="2843758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4087266" y="2168758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PCSI</a:t>
              </a:r>
              <a:endParaRPr lang="fr-FR" sz="2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83409" y="1943760"/>
              <a:ext cx="1285571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Chimie</a:t>
              </a:r>
              <a:endParaRPr lang="fr-FR" sz="16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762266" y="4124610"/>
            <a:ext cx="3021143" cy="1800000"/>
            <a:chOff x="4762266" y="4124610"/>
            <a:chExt cx="3021143" cy="1800000"/>
          </a:xfrm>
        </p:grpSpPr>
        <p:sp>
          <p:nvSpPr>
            <p:cNvPr id="30" name="Rectangle 29"/>
            <p:cNvSpPr/>
            <p:nvPr/>
          </p:nvSpPr>
          <p:spPr>
            <a:xfrm>
              <a:off x="5212266" y="4124610"/>
              <a:ext cx="2571143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Mathématiques 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12266" y="4574610"/>
              <a:ext cx="2249750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Physique-Chimie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2266" y="5024610"/>
              <a:ext cx="2571143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Biologie - Géologie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2266" y="5474610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4087266" y="4799610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BCPST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4886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Proximité géographique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la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CPGE publiques du Var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770681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PO le 24/01/2015</a:t>
            </a:r>
          </a:p>
          <a:p>
            <a:r>
              <a:rPr lang="fr-FR" dirty="0" smtClean="0"/>
              <a:t>MPSI et 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PO le 17/01/2015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de la PTSI – PT Rouvière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643192" cy="493776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2012 – 2014</a:t>
            </a:r>
          </a:p>
          <a:p>
            <a:pPr lvl="1"/>
            <a:r>
              <a:rPr lang="fr-FR" dirty="0" smtClean="0"/>
              <a:t>Aucun 5/2</a:t>
            </a:r>
          </a:p>
          <a:p>
            <a:pPr lvl="1"/>
            <a:r>
              <a:rPr lang="fr-FR" dirty="0" smtClean="0"/>
              <a:t>SUPAERO – ISAE : 1 (Admis Mines Ponts, Centrale Lyon…)</a:t>
            </a:r>
          </a:p>
          <a:p>
            <a:pPr lvl="1"/>
            <a:r>
              <a:rPr lang="fr-FR" dirty="0"/>
              <a:t>Arts et Métiers </a:t>
            </a:r>
            <a:r>
              <a:rPr lang="fr-FR" dirty="0" err="1"/>
              <a:t>ParisTech</a:t>
            </a:r>
            <a:r>
              <a:rPr lang="fr-FR" dirty="0"/>
              <a:t> : 12 </a:t>
            </a:r>
            <a:r>
              <a:rPr lang="fr-FR" dirty="0">
                <a:solidFill>
                  <a:srgbClr val="00B050"/>
                </a:solidFill>
              </a:rPr>
              <a:t>(3)</a:t>
            </a:r>
            <a:endParaRPr lang="fr-FR" dirty="0"/>
          </a:p>
          <a:p>
            <a:pPr lvl="1"/>
            <a:r>
              <a:rPr lang="fr-FR" dirty="0"/>
              <a:t>ENSTA – </a:t>
            </a:r>
            <a:r>
              <a:rPr lang="fr-FR" dirty="0" smtClean="0"/>
              <a:t>1</a:t>
            </a:r>
          </a:p>
          <a:p>
            <a:pPr lvl="1"/>
            <a:r>
              <a:rPr lang="fr-FR" dirty="0" smtClean="0"/>
              <a:t>Centrale </a:t>
            </a:r>
            <a:r>
              <a:rPr lang="fr-FR" dirty="0"/>
              <a:t>Marseille : 2</a:t>
            </a:r>
          </a:p>
          <a:p>
            <a:pPr lvl="1"/>
            <a:r>
              <a:rPr lang="fr-FR" dirty="0"/>
              <a:t>INP Grenoble :  4</a:t>
            </a:r>
          </a:p>
          <a:p>
            <a:pPr lvl="1"/>
            <a:r>
              <a:rPr lang="fr-FR" dirty="0"/>
              <a:t>ENSEIRB – </a:t>
            </a:r>
            <a:r>
              <a:rPr lang="fr-FR" dirty="0" err="1"/>
              <a:t>Matmeca</a:t>
            </a:r>
            <a:r>
              <a:rPr lang="fr-FR" dirty="0"/>
              <a:t> : </a:t>
            </a:r>
            <a:r>
              <a:rPr lang="fr-FR" dirty="0" smtClean="0">
                <a:solidFill>
                  <a:srgbClr val="00B050"/>
                </a:solidFill>
              </a:rPr>
              <a:t>1</a:t>
            </a:r>
          </a:p>
          <a:p>
            <a:pPr lvl="1"/>
            <a:r>
              <a:rPr lang="fr-FR" dirty="0" err="1" smtClean="0"/>
              <a:t>Polytech</a:t>
            </a:r>
            <a:r>
              <a:rPr lang="fr-FR" dirty="0" smtClean="0"/>
              <a:t> (Lille, Marseille , Nantes, Nice, Orléans) : 6 </a:t>
            </a:r>
            <a:r>
              <a:rPr lang="fr-FR" dirty="0" smtClean="0">
                <a:solidFill>
                  <a:srgbClr val="00B050"/>
                </a:solidFill>
              </a:rPr>
              <a:t>(1)</a:t>
            </a:r>
          </a:p>
          <a:p>
            <a:pPr lvl="1"/>
            <a:r>
              <a:rPr lang="fr-FR" dirty="0" smtClean="0"/>
              <a:t>ENSAIT – Roubaix : 1</a:t>
            </a:r>
          </a:p>
          <a:p>
            <a:pPr lvl="1"/>
            <a:r>
              <a:rPr lang="fr-FR" dirty="0" smtClean="0"/>
              <a:t>EPF – Montpellier : 3</a:t>
            </a:r>
          </a:p>
          <a:p>
            <a:pPr lvl="1"/>
            <a:r>
              <a:rPr lang="fr-FR" dirty="0" smtClean="0"/>
              <a:t>ISBS – Créteil : 1</a:t>
            </a:r>
          </a:p>
          <a:p>
            <a:pPr lvl="1"/>
            <a:r>
              <a:rPr lang="fr-FR" dirty="0" smtClean="0"/>
              <a:t>ESI – Reims : </a:t>
            </a:r>
            <a:r>
              <a:rPr lang="fr-FR" dirty="0" smtClean="0">
                <a:solidFill>
                  <a:srgbClr val="00B050"/>
                </a:solidFill>
              </a:rPr>
              <a:t>1</a:t>
            </a:r>
          </a:p>
          <a:p>
            <a:pPr lvl="1"/>
            <a:r>
              <a:rPr lang="fr-FR" dirty="0" smtClean="0"/>
              <a:t>ESILV : 1</a:t>
            </a:r>
          </a:p>
          <a:p>
            <a:pPr lvl="1"/>
            <a:endParaRPr lang="fr-FR" dirty="0"/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FORUM DES ECOLES CE VENDREDI 19/12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95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3441986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1282863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08" y="4581128"/>
            <a:ext cx="2235847" cy="210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Sections Techniciens Supérieurs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Instituts </a:t>
            </a:r>
            <a:r>
              <a:rPr lang="fr-FR" sz="1200" dirty="0">
                <a:solidFill>
                  <a:schemeClr val="tx1"/>
                </a:solidFill>
              </a:rPr>
              <a:t>U</a:t>
            </a:r>
            <a:r>
              <a:rPr lang="fr-FR" sz="1200" dirty="0" smtClean="0">
                <a:solidFill>
                  <a:schemeClr val="tx1"/>
                </a:solidFill>
              </a:rPr>
              <a:t>niversitaires Technologiques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Université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Classes Préparatoires Intégrées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BTS / DUT – Dossiers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Université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Écoles d’ingénieur avec prépa intégrée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(INSA, UTC, UTBM, ENI…)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Classe prépa ATS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Dossiers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des CPGE - Classes de Terminale S</a:t>
            </a:r>
            <a:endParaRPr lang="fr-FR" dirty="0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1454727"/>
            <a:ext cx="9144000" cy="540327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817483" y="1454727"/>
            <a:ext cx="5418813" cy="4943757"/>
            <a:chOff x="1817483" y="1454727"/>
            <a:chExt cx="5418813" cy="4943757"/>
          </a:xfrm>
        </p:grpSpPr>
        <p:sp>
          <p:nvSpPr>
            <p:cNvPr id="11" name="Rectangle 10"/>
            <p:cNvSpPr/>
            <p:nvPr/>
          </p:nvSpPr>
          <p:spPr>
            <a:xfrm>
              <a:off x="5699728" y="4832664"/>
              <a:ext cx="1368152" cy="4407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Concours – Dossiers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0524" y="1628800"/>
              <a:ext cx="5017356" cy="2843824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Grandes Écoles</a:t>
              </a:r>
            </a:p>
            <a:p>
              <a:pPr algn="ctr"/>
              <a:endParaRPr lang="fr-FR" sz="2000" b="1" dirty="0" smtClean="0">
                <a:solidFill>
                  <a:schemeClr val="tx1"/>
                </a:solidFill>
              </a:endParaRP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d’ingénieur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de commerce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de Management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vétérinaires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d’agronomie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Normales Supérieures</a:t>
              </a:r>
            </a:p>
            <a:p>
              <a:pPr marL="171450" indent="-171450" algn="ctr">
                <a:buFont typeface="Arial" charset="0"/>
                <a:buChar char="•"/>
              </a:pPr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V="1">
              <a:off x="6383804" y="5273448"/>
              <a:ext cx="0" cy="33791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11" idx="0"/>
            </p:cNvCxnSpPr>
            <p:nvPr/>
          </p:nvCxnSpPr>
          <p:spPr>
            <a:xfrm flipV="1">
              <a:off x="6383804" y="4472624"/>
              <a:ext cx="0" cy="36004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699728" y="5589240"/>
              <a:ext cx="13681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Classes Préparatoires Grandes Écoles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eur droit 66"/>
            <p:cNvCxnSpPr/>
            <p:nvPr/>
          </p:nvCxnSpPr>
          <p:spPr>
            <a:xfrm>
              <a:off x="1817483" y="1484784"/>
              <a:ext cx="0" cy="3278056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817483" y="1484784"/>
              <a:ext cx="5418813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817483" y="4762840"/>
              <a:ext cx="3690621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5508104" y="4762840"/>
              <a:ext cx="0" cy="1635644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7236296" y="1454727"/>
              <a:ext cx="0" cy="4943757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5477949" y="6398484"/>
              <a:ext cx="1758347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Baccalauréat Scientifique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3488156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PTSI – PCSI – MPSI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3968" y="5181298"/>
            <a:ext cx="187220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BCPST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Prépa EC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3451166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marL="0" indent="0" algn="ctr">
              <a:buFont typeface="Wingdings 3"/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Polytechnique, Centrale, Mines, Ponts, Arts et Métiers Paris Tech, ENSI …</a:t>
            </a:r>
          </a:p>
          <a:p>
            <a:pPr marL="0" indent="0" algn="ctr">
              <a:buNone/>
            </a:pPr>
            <a:r>
              <a:rPr lang="fr-FR" sz="1400" b="1" dirty="0">
                <a:solidFill>
                  <a:schemeClr val="tx1"/>
                </a:solidFill>
              </a:rPr>
              <a:t>Écoles Normales </a:t>
            </a:r>
            <a:r>
              <a:rPr lang="fr-FR" sz="1400" b="1" dirty="0" smtClean="0">
                <a:solidFill>
                  <a:schemeClr val="tx1"/>
                </a:solidFill>
              </a:rPr>
              <a:t>Supérieurs</a:t>
            </a:r>
          </a:p>
          <a:p>
            <a:pPr marL="0" indent="0" algn="ctr">
              <a:buNone/>
            </a:pPr>
            <a:endParaRPr lang="fr-FR" sz="1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Réseau </a:t>
            </a:r>
            <a:r>
              <a:rPr lang="fr-FR" sz="1400" b="1" dirty="0" err="1" smtClean="0">
                <a:solidFill>
                  <a:schemeClr val="tx1"/>
                </a:solidFill>
              </a:rPr>
              <a:t>Polytech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3488156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Concours spécifiques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3967" y="4581128"/>
            <a:ext cx="1885007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spécifiques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spécifiques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agronomiques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>
                <a:solidFill>
                  <a:schemeClr val="tx1"/>
                </a:solidFill>
              </a:rPr>
              <a:t>(HEC, ESSEC, </a:t>
            </a:r>
            <a:r>
              <a:rPr lang="fr-FR" sz="1400" dirty="0" smtClean="0">
                <a:solidFill>
                  <a:schemeClr val="tx1"/>
                </a:solidFill>
              </a:rPr>
              <a:t>ESCP, …)</a:t>
            </a:r>
            <a:endParaRPr lang="fr-FR" sz="1400" dirty="0">
              <a:solidFill>
                <a:schemeClr val="tx1"/>
              </a:solidFill>
            </a:endParaRPr>
          </a:p>
          <a:p>
            <a:pPr marL="0" indent="0" algn="ctr">
              <a:buFont typeface="Wingdings 3"/>
              <a:buNone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608</TotalTime>
  <Words>722</Words>
  <Application>Microsoft Office PowerPoint</Application>
  <PresentationFormat>Affichage à l'écran (4:3)</PresentationFormat>
  <Paragraphs>201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Origine</vt:lpstr>
      <vt:lpstr>Devenez ingénieur, manager, vétérinaire, enseignant ou chercheur</vt:lpstr>
      <vt:lpstr>Quelques métiers Les métiers d’ingénieur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Comparaison des volumes horaires</vt:lpstr>
      <vt:lpstr>Les spécificités des CPGE</vt:lpstr>
      <vt:lpstr>Les spécificités des CPGE Les points forts de la formation</vt:lpstr>
      <vt:lpstr>Les spécificités des CPGE Les qualités attendues</vt:lpstr>
      <vt:lpstr>Inscription / Candidatures</vt:lpstr>
      <vt:lpstr>Les CPGE publiques du Var  Liste non exhaustive</vt:lpstr>
      <vt:lpstr>Résultats de la PTSI – PT Rouvière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69</cp:revision>
  <dcterms:created xsi:type="dcterms:W3CDTF">2013-12-26T10:29:07Z</dcterms:created>
  <dcterms:modified xsi:type="dcterms:W3CDTF">2014-12-18T08:29:11Z</dcterms:modified>
</cp:coreProperties>
</file>