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60" r:id="rId6"/>
    <p:sldId id="267" r:id="rId7"/>
    <p:sldId id="268" r:id="rId8"/>
    <p:sldId id="269" r:id="rId9"/>
    <p:sldId id="292" r:id="rId10"/>
    <p:sldId id="271" r:id="rId11"/>
    <p:sldId id="282" r:id="rId12"/>
    <p:sldId id="278" r:id="rId13"/>
    <p:sldId id="280" r:id="rId14"/>
    <p:sldId id="281" r:id="rId15"/>
    <p:sldId id="287" r:id="rId16"/>
    <p:sldId id="275" r:id="rId17"/>
    <p:sldId id="279" r:id="rId18"/>
    <p:sldId id="277" r:id="rId19"/>
    <p:sldId id="273" r:id="rId20"/>
    <p:sldId id="274" r:id="rId21"/>
    <p:sldId id="285" r:id="rId22"/>
    <p:sldId id="262" r:id="rId23"/>
    <p:sldId id="289" r:id="rId24"/>
    <p:sldId id="290" r:id="rId25"/>
    <p:sldId id="291" r:id="rId26"/>
    <p:sldId id="286" r:id="rId27"/>
    <p:sldId id="27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 showGuides="1"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8529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PTSI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PCSI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Feuil1!$A$2:$A$10</c:f>
              <c:strCache>
                <c:ptCount val="9"/>
                <c:pt idx="0">
                  <c:v>Mathématiques</c:v>
                </c:pt>
                <c:pt idx="1">
                  <c:v>Physique</c:v>
                </c:pt>
                <c:pt idx="2">
                  <c:v>Chimie</c:v>
                </c:pt>
                <c:pt idx="3">
                  <c:v>Sciences Industrielles de l'Ingénieur</c:v>
                </c:pt>
                <c:pt idx="4">
                  <c:v>Informatique</c:v>
                </c:pt>
                <c:pt idx="5">
                  <c:v>Français et Philosophie</c:v>
                </c:pt>
                <c:pt idx="6">
                  <c:v>LV1</c:v>
                </c:pt>
                <c:pt idx="7">
                  <c:v>EPS</c:v>
                </c:pt>
                <c:pt idx="8">
                  <c:v>TIPE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Volumes horaires</a:t>
            </a:r>
            <a:r>
              <a:rPr lang="fr-FR" baseline="0" dirty="0" smtClean="0"/>
              <a:t> en MPSI</a:t>
            </a:r>
            <a:endParaRPr lang="fr-FR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explosion val="25"/>
          <c:cat>
            <c:strRef>
              <c:f>Feuil1!$A$2:$A$9</c:f>
              <c:strCache>
                <c:ptCount val="8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Informatique</c:v>
                </c:pt>
                <c:pt idx="4">
                  <c:v>Français et Philosophie</c:v>
                </c:pt>
                <c:pt idx="5">
                  <c:v>LV1</c:v>
                </c:pt>
                <c:pt idx="6">
                  <c:v>EPS</c:v>
                </c:pt>
                <c:pt idx="7">
                  <c:v>TIPE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PTSI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9.5</c:v>
                </c:pt>
                <c:pt idx="1">
                  <c:v>8</c:v>
                </c:pt>
                <c:pt idx="2">
                  <c:v>8.5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531456"/>
        <c:axId val="40532992"/>
      </c:barChart>
      <c:catAx>
        <c:axId val="40531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0532992"/>
        <c:crosses val="autoZero"/>
        <c:auto val="1"/>
        <c:lblAlgn val="ctr"/>
        <c:lblOffset val="100"/>
        <c:noMultiLvlLbl val="0"/>
      </c:catAx>
      <c:valAx>
        <c:axId val="40532992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31456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6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PCSI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Feuil1!$A$2:$A$6</c:f>
              <c:strCache>
                <c:ptCount val="5"/>
                <c:pt idx="0">
                  <c:v>Mathématiques</c:v>
                </c:pt>
                <c:pt idx="1">
                  <c:v>Physique</c:v>
                </c:pt>
                <c:pt idx="2">
                  <c:v>Chimie</c:v>
                </c:pt>
                <c:pt idx="3">
                  <c:v>Sciences Industrielles de l'Ingénieur</c:v>
                </c:pt>
                <c:pt idx="4">
                  <c:v>Lettres - LV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540800"/>
        <c:axId val="40563072"/>
      </c:barChart>
      <c:catAx>
        <c:axId val="40540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0563072"/>
        <c:crosses val="autoZero"/>
        <c:auto val="1"/>
        <c:lblAlgn val="ctr"/>
        <c:lblOffset val="100"/>
        <c:noMultiLvlLbl val="0"/>
      </c:catAx>
      <c:valAx>
        <c:axId val="40563072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40800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fr-FR" sz="1200"/>
              <a:t>Volumes horaires en MPSI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Volume horaire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Mathématiques</c:v>
                </c:pt>
                <c:pt idx="1">
                  <c:v>Physique-Chimie</c:v>
                </c:pt>
                <c:pt idx="2">
                  <c:v>Sciences Industrielles de l'Ingénieur</c:v>
                </c:pt>
                <c:pt idx="3">
                  <c:v>Lettres - LV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12</c:v>
                </c:pt>
                <c:pt idx="1">
                  <c:v>8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0681472"/>
        <c:axId val="40683008"/>
      </c:barChart>
      <c:catAx>
        <c:axId val="406814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fr-FR"/>
          </a:p>
        </c:txPr>
        <c:crossAx val="40683008"/>
        <c:crosses val="autoZero"/>
        <c:auto val="1"/>
        <c:lblAlgn val="ctr"/>
        <c:lblOffset val="100"/>
        <c:noMultiLvlLbl val="0"/>
      </c:catAx>
      <c:valAx>
        <c:axId val="40683008"/>
        <c:scaling>
          <c:orientation val="minMax"/>
          <c:max val="1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8147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412A1D1-8C66-446D-B3B3-A88879C385FA}" type="datetime1">
              <a:rPr lang="fr-FR" smtClean="0"/>
              <a:t>15/12/2014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01DB-A77A-4625-8395-F77309C61A1C}" type="datetime1">
              <a:rPr lang="fr-FR" smtClean="0"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BBF2-E29B-4A17-BF8B-44E90D04E049}" type="datetime1">
              <a:rPr lang="fr-FR" smtClean="0"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AECC-2940-437D-8FB9-83BEF197BECF}" type="datetime1">
              <a:rPr lang="fr-FR" smtClean="0"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E26395-D0D1-468A-8B92-F7D75501F986}" type="datetime1">
              <a:rPr lang="fr-FR" smtClean="0"/>
              <a:t>15/12/2014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6086-76D7-4EEB-97B2-1BB4CD304EF7}" type="datetime1">
              <a:rPr lang="fr-FR" smtClean="0"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650-7565-47DB-B507-A23AE880A393}" type="datetime1">
              <a:rPr lang="fr-FR" smtClean="0"/>
              <a:t>15/12/2014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0AE3-DD66-4999-A6EE-7F7C4179CE32}" type="datetime1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0454-7951-4068-B636-23098A1CD4E7}" type="datetime1">
              <a:rPr lang="fr-FR" smtClean="0"/>
              <a:t>15/12/2014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C516-2415-400F-896D-A617517EFEE3}" type="datetime1">
              <a:rPr lang="fr-FR" smtClean="0"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4EBE-0302-49B1-B944-C9B4EA9E2D04}" type="datetime1">
              <a:rPr lang="fr-FR" smtClean="0"/>
              <a:t>15/12/2014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484D32-8F09-4A1E-B4CB-EE9CAC92F4A6}" type="datetime1">
              <a:rPr lang="fr-FR" smtClean="0"/>
              <a:t>15/12/2014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645024"/>
            <a:ext cx="7825680" cy="1231776"/>
          </a:xfrm>
        </p:spPr>
        <p:txBody>
          <a:bodyPr>
            <a:noAutofit/>
          </a:bodyPr>
          <a:lstStyle/>
          <a:p>
            <a:r>
              <a:rPr lang="fr-FR" sz="3600" dirty="0" smtClean="0"/>
              <a:t>Devenez </a:t>
            </a:r>
            <a:r>
              <a:rPr lang="fr-FR" sz="3600" dirty="0" smtClean="0"/>
              <a:t>ingénieur, </a:t>
            </a:r>
            <a:r>
              <a:rPr lang="fr-FR" sz="3600" dirty="0" smtClean="0"/>
              <a:t>enseignant 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ou </a:t>
            </a:r>
            <a:r>
              <a:rPr lang="fr-FR" sz="3600" dirty="0" smtClean="0"/>
              <a:t>chercheur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– CPGE</a:t>
            </a:r>
          </a:p>
          <a:p>
            <a:r>
              <a:rPr lang="fr-FR" dirty="0" smtClean="0"/>
              <a:t>Institution Sainte-Marie – 15 décembre 2014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764"/>
            <a:ext cx="3672764" cy="113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Grandes écoles</a:t>
            </a:r>
            <a:endParaRPr lang="fr-FR" sz="3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PTSI – PT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96591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6865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PCSI – PC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4435750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7076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MPSI – MP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4340047"/>
              </p:ext>
            </p:extLst>
          </p:nvPr>
        </p:nvGraphicFramePr>
        <p:xfrm>
          <a:off x="457200" y="1219201"/>
          <a:ext cx="8075240" cy="473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9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comparatif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054340"/>
              </p:ext>
            </p:extLst>
          </p:nvPr>
        </p:nvGraphicFramePr>
        <p:xfrm>
          <a:off x="971600" y="1268760"/>
          <a:ext cx="352839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0743"/>
              </p:ext>
            </p:extLst>
          </p:nvPr>
        </p:nvGraphicFramePr>
        <p:xfrm>
          <a:off x="4572000" y="1268760"/>
          <a:ext cx="360040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0460321"/>
              </p:ext>
            </p:extLst>
          </p:nvPr>
        </p:nvGraphicFramePr>
        <p:xfrm>
          <a:off x="2555776" y="3717032"/>
          <a:ext cx="3528392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49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Comment choisir sa prépa 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781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Les CPGE sont des filières généralistes</a:t>
            </a:r>
          </a:p>
          <a:p>
            <a:pPr lvl="1"/>
            <a:r>
              <a:rPr lang="fr-FR" dirty="0" smtClean="0"/>
              <a:t>En y entrant, on ne se ferme pas de portes</a:t>
            </a:r>
          </a:p>
          <a:p>
            <a:pPr lvl="1"/>
            <a:r>
              <a:rPr lang="fr-FR" dirty="0" smtClean="0"/>
              <a:t>On n’y apprend pas de métier, mais on y fait des sciences</a:t>
            </a:r>
          </a:p>
          <a:p>
            <a:r>
              <a:rPr lang="fr-FR" dirty="0" smtClean="0"/>
              <a:t>Profil scientifique</a:t>
            </a:r>
          </a:p>
          <a:p>
            <a:pPr lvl="1"/>
            <a:r>
              <a:rPr lang="fr-FR" dirty="0" smtClean="0"/>
              <a:t>Goût prononcé pour les mathématiques</a:t>
            </a:r>
          </a:p>
          <a:p>
            <a:pPr lvl="2"/>
            <a:r>
              <a:rPr lang="fr-FR" dirty="0" smtClean="0"/>
              <a:t>MPSI</a:t>
            </a:r>
          </a:p>
          <a:p>
            <a:pPr lvl="1"/>
            <a:r>
              <a:rPr lang="fr-FR" dirty="0" smtClean="0"/>
              <a:t>Goût prononcé pour la physique et la chimie</a:t>
            </a:r>
          </a:p>
          <a:p>
            <a:pPr lvl="2"/>
            <a:r>
              <a:rPr lang="fr-FR" dirty="0" smtClean="0"/>
              <a:t>PCSI</a:t>
            </a:r>
          </a:p>
          <a:p>
            <a:pPr lvl="1"/>
            <a:r>
              <a:rPr lang="fr-FR" dirty="0" smtClean="0"/>
              <a:t>Goût prononcé pour les sciences et technologie</a:t>
            </a:r>
          </a:p>
          <a:p>
            <a:pPr lvl="2"/>
            <a:r>
              <a:rPr lang="fr-FR" dirty="0" smtClean="0"/>
              <a:t>PTSI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Profil « Biologie – Chimie »</a:t>
            </a:r>
          </a:p>
          <a:p>
            <a:pPr lvl="1"/>
            <a:r>
              <a:rPr lang="fr-FR" dirty="0" smtClean="0"/>
              <a:t>BCPST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Profil économie, finances, management …</a:t>
            </a:r>
          </a:p>
          <a:p>
            <a:pPr lvl="1"/>
            <a:r>
              <a:rPr lang="fr-FR" dirty="0" smtClean="0"/>
              <a:t>ECS</a:t>
            </a:r>
          </a:p>
          <a:p>
            <a:pPr lvl="1"/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Il faut faire son choix en fonction de ses goûts !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4208" y="2420888"/>
            <a:ext cx="2520280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Globalement ces 3 filières mènent aux mêmes écoles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346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Déroulement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Première année</a:t>
            </a:r>
          </a:p>
          <a:p>
            <a:pPr lvl="1"/>
            <a:r>
              <a:rPr lang="fr-FR" dirty="0" smtClean="0"/>
              <a:t>Deux semestres d’enseignement</a:t>
            </a:r>
            <a:endParaRPr lang="fr-FR" dirty="0"/>
          </a:p>
          <a:p>
            <a:r>
              <a:rPr lang="fr-FR" dirty="0" smtClean="0"/>
              <a:t>Passage en seconde année</a:t>
            </a:r>
          </a:p>
          <a:p>
            <a:pPr lvl="1"/>
            <a:r>
              <a:rPr lang="fr-FR" dirty="0" smtClean="0"/>
              <a:t>Conditionné par le conseil de classe de fin d’année</a:t>
            </a:r>
          </a:p>
          <a:p>
            <a:pPr lvl="1"/>
            <a:r>
              <a:rPr lang="fr-FR" dirty="0" smtClean="0"/>
              <a:t>Réorientation éventuelle préparée tout au long de l’année</a:t>
            </a:r>
            <a:endParaRPr lang="fr-FR" dirty="0"/>
          </a:p>
          <a:p>
            <a:r>
              <a:rPr lang="fr-FR" dirty="0"/>
              <a:t>S</a:t>
            </a:r>
            <a:r>
              <a:rPr lang="fr-FR" dirty="0" smtClean="0"/>
              <a:t>econde année</a:t>
            </a:r>
          </a:p>
          <a:p>
            <a:pPr lvl="1"/>
            <a:r>
              <a:rPr lang="fr-FR" dirty="0" smtClean="0"/>
              <a:t>Septembre – avril : enseignement</a:t>
            </a:r>
          </a:p>
          <a:p>
            <a:pPr lvl="1"/>
            <a:r>
              <a:rPr lang="fr-FR" dirty="0" smtClean="0"/>
              <a:t>Avril – mai : concours</a:t>
            </a:r>
          </a:p>
          <a:p>
            <a:pPr lvl="1"/>
            <a:r>
              <a:rPr lang="fr-FR" dirty="0" smtClean="0"/>
              <a:t>Mai – juin : préparation spécifique aux oraux</a:t>
            </a:r>
          </a:p>
          <a:p>
            <a:pPr lvl="1"/>
            <a:r>
              <a:rPr lang="fr-FR" dirty="0" smtClean="0"/>
              <a:t>Juin – juillet : épreuves orales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</a:p>
          <a:p>
            <a:r>
              <a:rPr lang="fr-FR" dirty="0" smtClean="0"/>
              <a:t>Les voies d’accès</a:t>
            </a:r>
          </a:p>
          <a:p>
            <a:pPr lvl="1"/>
            <a:r>
              <a:rPr lang="fr-FR" dirty="0" smtClean="0"/>
              <a:t>Les CPGE/GE dans le cycle Post-Bac</a:t>
            </a:r>
          </a:p>
          <a:p>
            <a:pPr lvl="1"/>
            <a:r>
              <a:rPr lang="fr-FR" dirty="0" smtClean="0"/>
              <a:t>Les différentes voies</a:t>
            </a:r>
          </a:p>
          <a:p>
            <a:r>
              <a:rPr lang="fr-FR" dirty="0" smtClean="0"/>
              <a:t>Les différentes CPGE</a:t>
            </a:r>
          </a:p>
          <a:p>
            <a:r>
              <a:rPr lang="fr-FR" dirty="0" smtClean="0"/>
              <a:t>Les spécificités des CPGE</a:t>
            </a:r>
          </a:p>
          <a:p>
            <a:pPr lvl="1"/>
            <a:r>
              <a:rPr lang="fr-FR" dirty="0" smtClean="0"/>
              <a:t>Qualités requises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50904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là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8" y="1556792"/>
            <a:ext cx="3420011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Filières des lycées Dumont D’Urville et Rouvière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756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PCSI – MPSI</a:t>
            </a:r>
            <a:endParaRPr lang="fr-FR" dirty="0" smtClean="0"/>
          </a:p>
          <a:p>
            <a:pPr lvl="1"/>
            <a:r>
              <a:rPr lang="fr-FR" dirty="0" smtClean="0"/>
              <a:t>Lycée 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PO le </a:t>
            </a:r>
            <a:r>
              <a:rPr lang="fr-FR" dirty="0" smtClean="0">
                <a:solidFill>
                  <a:srgbClr val="FF0000"/>
                </a:solidFill>
              </a:rPr>
              <a:t>17/01/2015</a:t>
            </a:r>
            <a:endParaRPr lang="fr-FR" dirty="0" smtClean="0"/>
          </a:p>
          <a:p>
            <a:r>
              <a:rPr lang="fr-FR" dirty="0" smtClean="0"/>
              <a:t>Rencontre avec les élèves de prépa</a:t>
            </a:r>
          </a:p>
          <a:p>
            <a:pPr lvl="1"/>
            <a:r>
              <a:rPr lang="fr-FR" dirty="0" smtClean="0"/>
              <a:t>Lycée </a:t>
            </a:r>
            <a:r>
              <a:rPr lang="fr-FR" dirty="0" smtClean="0"/>
              <a:t>Dumont D'Urville à Toulon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Le Mercredi 13/01/2015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</a:t>
            </a:r>
            <a:r>
              <a:rPr lang="fr-FR" dirty="0" smtClean="0"/>
              <a:t>du lycée Dumont d’Urville</a:t>
            </a:r>
            <a:br>
              <a:rPr lang="fr-FR" dirty="0" smtClean="0"/>
            </a:br>
            <a:r>
              <a:rPr lang="fr-FR" dirty="0" smtClean="0"/>
              <a:t>Domaines d’application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7128792" cy="5162128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Industrie aéronautique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Mickaël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Lamberti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PCSI-PSI* 08-10 Institut supérieur Aéronautique </a:t>
            </a:r>
            <a:endParaRPr lang="fr-FR" sz="24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Énergie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Mélanie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Barreau, PCSI-PC05-08,ENSGSI, gestion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centrale nucléaire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EDF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Télécommunication</a:t>
            </a: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Électronique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Kevin Oger, PCSI-PC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</a:t>
            </a:r>
            <a:r>
              <a:rPr lang="fr-FR" sz="2400" i="1" dirty="0" err="1" smtClean="0">
                <a:solidFill>
                  <a:prstClr val="black"/>
                </a:solidFill>
                <a:latin typeface="Calibri"/>
              </a:rPr>
              <a:t>Polytech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 Grenoble, ingénieur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production microprocesseur, Intel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Irlande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Bâtiment : Sécurité, Conception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Maxime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Ottavy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PCSI-PC*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ENSGTI, ingénieur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à l’APAVE  depuis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2011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2700" i="1" dirty="0" smtClean="0">
                <a:solidFill>
                  <a:prstClr val="black"/>
                </a:solidFill>
                <a:latin typeface="Calibri"/>
              </a:rPr>
              <a:t>Conception logistique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  <a:latin typeface="Calibri"/>
              </a:rPr>
              <a:t>Boris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Alunni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, PCSI-PC*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INP-GI Grenoble, </a:t>
            </a:r>
            <a:r>
              <a:rPr lang="fr-FR" sz="2400" i="1" dirty="0" err="1" smtClean="0">
                <a:solidFill>
                  <a:prstClr val="black"/>
                </a:solidFill>
                <a:latin typeface="Calibri"/>
              </a:rPr>
              <a:t>Mondelez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 International</a:t>
            </a:r>
            <a:endParaRPr lang="fr-FR" sz="2700" i="1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Jéremy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2400" i="1" dirty="0" err="1">
                <a:solidFill>
                  <a:prstClr val="black"/>
                </a:solidFill>
                <a:latin typeface="Calibri"/>
              </a:rPr>
              <a:t>Beuzeron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, PCSI-PSI*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05-08, INP-GI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Grenoble, </a:t>
            </a:r>
            <a:r>
              <a:rPr lang="fr-FR" sz="2400" i="1" dirty="0" smtClean="0">
                <a:solidFill>
                  <a:prstClr val="black"/>
                </a:solidFill>
                <a:latin typeface="Calibri"/>
              </a:rPr>
              <a:t>DCNS </a:t>
            </a:r>
            <a:r>
              <a:rPr lang="fr-FR" sz="2400" i="1" dirty="0">
                <a:solidFill>
                  <a:prstClr val="black"/>
                </a:solidFill>
                <a:latin typeface="Calibri"/>
              </a:rPr>
              <a:t>Toulon </a:t>
            </a:r>
            <a:endParaRPr lang="fr-FR" sz="2700" i="1" dirty="0" smtClean="0">
              <a:solidFill>
                <a:prstClr val="black"/>
              </a:solidFill>
              <a:latin typeface="Calibri"/>
            </a:endParaRPr>
          </a:p>
          <a:p>
            <a:endParaRPr lang="fr-FR" sz="2700" i="1" dirty="0">
              <a:solidFill>
                <a:prstClr val="black"/>
              </a:solidFill>
              <a:latin typeface="Calibri"/>
            </a:endParaRPr>
          </a:p>
          <a:p>
            <a:pPr lvl="1"/>
            <a:endParaRPr lang="fr-FR" dirty="0"/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3" t="7862" r="-1212" b="613"/>
          <a:stretch/>
        </p:blipFill>
        <p:spPr>
          <a:xfrm>
            <a:off x="7466218" y="1268759"/>
            <a:ext cx="1722475" cy="15387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07" y="3295596"/>
            <a:ext cx="1715393" cy="11415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r="3850"/>
          <a:stretch/>
        </p:blipFill>
        <p:spPr>
          <a:xfrm>
            <a:off x="7466218" y="5013176"/>
            <a:ext cx="1691679" cy="10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du lycée Dumont d’Urville</a:t>
            </a:r>
            <a:br>
              <a:rPr lang="fr-FR" dirty="0"/>
            </a:br>
            <a:r>
              <a:rPr lang="fr-FR" dirty="0" smtClean="0"/>
              <a:t>D’autres domaines 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995120" cy="4937760"/>
          </a:xfrm>
        </p:spPr>
        <p:txBody>
          <a:bodyPr>
            <a:normAutofit/>
          </a:bodyPr>
          <a:lstStyle/>
          <a:p>
            <a:r>
              <a:rPr lang="fr-FR" dirty="0" smtClean="0"/>
              <a:t>Industries chimiques et biotechnologiques</a:t>
            </a:r>
          </a:p>
          <a:p>
            <a:pPr lvl="1"/>
            <a:r>
              <a:rPr lang="fr-FR" dirty="0"/>
              <a:t>Mélanie </a:t>
            </a:r>
            <a:r>
              <a:rPr lang="fr-FR" dirty="0" err="1"/>
              <a:t>Redeuilh</a:t>
            </a:r>
            <a:r>
              <a:rPr lang="fr-FR" dirty="0"/>
              <a:t>, PCSI-PC </a:t>
            </a:r>
            <a:r>
              <a:rPr lang="fr-FR" dirty="0" smtClean="0"/>
              <a:t>06-08, ENSC </a:t>
            </a:r>
            <a:r>
              <a:rPr lang="fr-FR" dirty="0"/>
              <a:t>Clermont </a:t>
            </a:r>
            <a:r>
              <a:rPr lang="fr-FR" dirty="0" smtClean="0"/>
              <a:t>Ferrand, R </a:t>
            </a:r>
            <a:r>
              <a:rPr lang="fr-FR" dirty="0"/>
              <a:t>et D </a:t>
            </a:r>
            <a:r>
              <a:rPr lang="fr-FR" dirty="0" err="1"/>
              <a:t>Parex</a:t>
            </a:r>
            <a:r>
              <a:rPr lang="fr-FR" dirty="0"/>
              <a:t>, Philippines </a:t>
            </a:r>
          </a:p>
          <a:p>
            <a:endParaRPr lang="fr-FR" dirty="0" smtClean="0"/>
          </a:p>
          <a:p>
            <a:r>
              <a:rPr lang="fr-FR" dirty="0" smtClean="0"/>
              <a:t>Industries du luxe</a:t>
            </a:r>
          </a:p>
          <a:p>
            <a:pPr lvl="1"/>
            <a:r>
              <a:rPr lang="fr-FR" dirty="0"/>
              <a:t>Mélina </a:t>
            </a:r>
            <a:r>
              <a:rPr lang="fr-FR" dirty="0" err="1"/>
              <a:t>Loock</a:t>
            </a:r>
            <a:r>
              <a:rPr lang="fr-FR" dirty="0"/>
              <a:t>, PCSI-PC </a:t>
            </a:r>
            <a:r>
              <a:rPr lang="fr-FR" dirty="0" smtClean="0"/>
              <a:t>05-07, ITECH, responsable </a:t>
            </a:r>
            <a:r>
              <a:rPr lang="fr-FR" dirty="0"/>
              <a:t>production petite maroquinerie Chanel</a:t>
            </a:r>
          </a:p>
          <a:p>
            <a:endParaRPr lang="fr-FR" dirty="0"/>
          </a:p>
          <a:p>
            <a:r>
              <a:rPr lang="fr-FR" dirty="0" smtClean="0"/>
              <a:t>Industries pharmaceutiques et cosmétologie</a:t>
            </a:r>
          </a:p>
          <a:p>
            <a:pPr lvl="1"/>
            <a:r>
              <a:rPr lang="fr-FR" dirty="0"/>
              <a:t>Nathalie Fabbri, PCSI-PC </a:t>
            </a:r>
            <a:r>
              <a:rPr lang="fr-FR" dirty="0" smtClean="0"/>
              <a:t>08-10,  CPE Lyon, Stage </a:t>
            </a:r>
            <a:r>
              <a:rPr lang="fr-FR" dirty="0"/>
              <a:t>fin d’étude Sanofi Pasteur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0" r="7149"/>
          <a:stretch/>
        </p:blipFill>
        <p:spPr>
          <a:xfrm>
            <a:off x="7380312" y="1230372"/>
            <a:ext cx="1763687" cy="117453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2708920"/>
            <a:ext cx="1800200" cy="16561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0" y="4581128"/>
            <a:ext cx="1830996" cy="13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élèves du lycée Dumont d’Urville</a:t>
            </a:r>
            <a:br>
              <a:rPr lang="fr-FR" dirty="0"/>
            </a:br>
            <a:r>
              <a:rPr lang="fr-FR" dirty="0"/>
              <a:t>D’autres domaines …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Recherche fondamentale et appliquée</a:t>
            </a:r>
          </a:p>
          <a:p>
            <a:pPr lvl="1"/>
            <a:r>
              <a:rPr lang="fr-FR" dirty="0"/>
              <a:t>François </a:t>
            </a:r>
            <a:r>
              <a:rPr lang="fr-FR" dirty="0" smtClean="0"/>
              <a:t>Potier, PCSI-PC</a:t>
            </a:r>
            <a:r>
              <a:rPr lang="fr-FR" dirty="0"/>
              <a:t>* </a:t>
            </a:r>
            <a:r>
              <a:rPr lang="fr-FR" dirty="0" smtClean="0"/>
              <a:t>06-08, ESPCI Paris</a:t>
            </a:r>
          </a:p>
          <a:p>
            <a:pPr lvl="2"/>
            <a:r>
              <a:rPr lang="fr-FR" dirty="0" smtClean="0"/>
              <a:t>Thèse </a:t>
            </a:r>
            <a:r>
              <a:rPr lang="fr-FR" dirty="0"/>
              <a:t>en </a:t>
            </a:r>
            <a:r>
              <a:rPr lang="fr-FR" dirty="0" smtClean="0"/>
              <a:t>chimie, Laboratoire </a:t>
            </a:r>
            <a:r>
              <a:rPr lang="fr-FR" dirty="0"/>
              <a:t>de la matière condensée, </a:t>
            </a:r>
            <a:r>
              <a:rPr lang="fr-FR" dirty="0" smtClean="0"/>
              <a:t>Collège </a:t>
            </a:r>
            <a:r>
              <a:rPr lang="fr-FR" dirty="0"/>
              <a:t>de </a:t>
            </a:r>
            <a:r>
              <a:rPr lang="fr-FR" dirty="0" smtClean="0"/>
              <a:t>France</a:t>
            </a:r>
          </a:p>
          <a:p>
            <a:pPr lvl="1"/>
            <a:r>
              <a:rPr lang="fr-FR" dirty="0"/>
              <a:t>Dimitri </a:t>
            </a:r>
            <a:r>
              <a:rPr lang="fr-FR" dirty="0" err="1" smtClean="0"/>
              <a:t>Fourès</a:t>
            </a:r>
            <a:r>
              <a:rPr lang="fr-FR" dirty="0" smtClean="0"/>
              <a:t>, PCSI-PC</a:t>
            </a:r>
            <a:r>
              <a:rPr lang="fr-FR" dirty="0"/>
              <a:t>* </a:t>
            </a:r>
            <a:r>
              <a:rPr lang="fr-FR" dirty="0" smtClean="0"/>
              <a:t>06-08, Licence </a:t>
            </a:r>
            <a:r>
              <a:rPr lang="fr-FR" dirty="0"/>
              <a:t>Master ENS </a:t>
            </a:r>
            <a:r>
              <a:rPr lang="fr-FR" dirty="0" smtClean="0"/>
              <a:t>Lyon,</a:t>
            </a:r>
          </a:p>
          <a:p>
            <a:pPr lvl="2"/>
            <a:r>
              <a:rPr lang="fr-FR" dirty="0" smtClean="0"/>
              <a:t>Thèse </a:t>
            </a:r>
            <a:r>
              <a:rPr lang="fr-FR" dirty="0"/>
              <a:t>en mathématiques appliquées et physique </a:t>
            </a:r>
            <a:r>
              <a:rPr lang="fr-FR" dirty="0" smtClean="0"/>
              <a:t>théorique, Cambridge</a:t>
            </a:r>
          </a:p>
          <a:p>
            <a:r>
              <a:rPr lang="fr-FR" dirty="0"/>
              <a:t>Double </a:t>
            </a:r>
            <a:r>
              <a:rPr lang="fr-FR" dirty="0" smtClean="0"/>
              <a:t>cursus, école d’ingénieur – école </a:t>
            </a:r>
            <a:r>
              <a:rPr lang="fr-FR" dirty="0"/>
              <a:t>de </a:t>
            </a:r>
            <a:r>
              <a:rPr lang="fr-FR" dirty="0" smtClean="0"/>
              <a:t>commerce</a:t>
            </a:r>
            <a:endParaRPr lang="fr-FR" dirty="0"/>
          </a:p>
          <a:p>
            <a:pPr lvl="1"/>
            <a:r>
              <a:rPr lang="fr-FR" dirty="0"/>
              <a:t>Virginie </a:t>
            </a:r>
            <a:r>
              <a:rPr lang="fr-FR" dirty="0" err="1" smtClean="0"/>
              <a:t>Caplain</a:t>
            </a:r>
            <a:r>
              <a:rPr lang="fr-FR" dirty="0" smtClean="0"/>
              <a:t>, PCSI-PC*05-07, </a:t>
            </a:r>
            <a:r>
              <a:rPr lang="fr-FR" dirty="0"/>
              <a:t>ESTP, master HEC management </a:t>
            </a:r>
            <a:endParaRPr lang="fr-FR" dirty="0" smtClean="0"/>
          </a:p>
          <a:p>
            <a:pPr lvl="1"/>
            <a:r>
              <a:rPr lang="fr-FR" dirty="0" err="1" smtClean="0"/>
              <a:t>Eric</a:t>
            </a:r>
            <a:r>
              <a:rPr lang="fr-FR" dirty="0" smtClean="0"/>
              <a:t> Fabbri, </a:t>
            </a:r>
            <a:r>
              <a:rPr lang="fr-FR" dirty="0"/>
              <a:t>PCSI-PC* </a:t>
            </a:r>
            <a:r>
              <a:rPr lang="fr-FR" dirty="0" smtClean="0"/>
              <a:t>06-08, ENSCM</a:t>
            </a:r>
            <a:r>
              <a:rPr lang="fr-FR" dirty="0"/>
              <a:t>, ESSEC Business </a:t>
            </a:r>
            <a:r>
              <a:rPr lang="fr-FR" dirty="0" err="1" smtClean="0"/>
              <a:t>School</a:t>
            </a:r>
            <a:r>
              <a:rPr lang="fr-FR" dirty="0" smtClean="0"/>
              <a:t>, Chargé </a:t>
            </a:r>
            <a:r>
              <a:rPr lang="fr-FR" dirty="0"/>
              <a:t>d’affaires Alter </a:t>
            </a:r>
            <a:r>
              <a:rPr lang="fr-FR" dirty="0" smtClean="0"/>
              <a:t>Technologie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4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Quelques élèves du lycée Rouvière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Promo 2000/2001 </a:t>
            </a:r>
          </a:p>
          <a:p>
            <a:pPr lvl="1"/>
            <a:r>
              <a:rPr lang="fr-FR" dirty="0" smtClean="0"/>
              <a:t>Pierrick Pupier – PT – ENSAM – Ingénieur Travaux Public </a:t>
            </a:r>
          </a:p>
          <a:p>
            <a:r>
              <a:rPr lang="fr-FR" dirty="0" smtClean="0"/>
              <a:t>Promo 2005/2006</a:t>
            </a:r>
          </a:p>
          <a:p>
            <a:pPr lvl="1"/>
            <a:r>
              <a:rPr lang="fr-FR" dirty="0" smtClean="0"/>
              <a:t>Thomas </a:t>
            </a:r>
            <a:r>
              <a:rPr lang="fr-FR" dirty="0" err="1" smtClean="0"/>
              <a:t>Silve</a:t>
            </a:r>
            <a:r>
              <a:rPr lang="fr-FR" dirty="0" smtClean="0"/>
              <a:t> – PT – </a:t>
            </a:r>
            <a:r>
              <a:rPr lang="fr-FR" dirty="0" err="1" smtClean="0"/>
              <a:t>Supelec</a:t>
            </a:r>
            <a:r>
              <a:rPr lang="fr-FR" dirty="0" smtClean="0"/>
              <a:t> – Ingénieur Informatique – Projet Amadeus – </a:t>
            </a:r>
            <a:r>
              <a:rPr lang="fr-FR" dirty="0" err="1" smtClean="0"/>
              <a:t>Silicon</a:t>
            </a:r>
            <a:r>
              <a:rPr lang="fr-FR" dirty="0" smtClean="0"/>
              <a:t> </a:t>
            </a:r>
            <a:r>
              <a:rPr lang="fr-FR" dirty="0" err="1" smtClean="0"/>
              <a:t>Valley</a:t>
            </a:r>
            <a:endParaRPr lang="fr-FR" dirty="0" smtClean="0"/>
          </a:p>
          <a:p>
            <a:r>
              <a:rPr lang="fr-FR" dirty="0" smtClean="0"/>
              <a:t>Promo 2006/2007</a:t>
            </a:r>
          </a:p>
          <a:p>
            <a:pPr lvl="1"/>
            <a:r>
              <a:rPr lang="fr-FR" dirty="0" smtClean="0"/>
              <a:t>Réjane Girod – PT – Centrale Nantes – Ingénieur qualité chez Michelin</a:t>
            </a:r>
          </a:p>
          <a:p>
            <a:r>
              <a:rPr lang="fr-FR" dirty="0" smtClean="0"/>
              <a:t>Promo 2007/2008</a:t>
            </a:r>
          </a:p>
          <a:p>
            <a:pPr lvl="1"/>
            <a:r>
              <a:rPr lang="fr-FR" dirty="0" smtClean="0"/>
              <a:t>Nicolas Beraud – PT –</a:t>
            </a:r>
            <a:r>
              <a:rPr lang="fr-FR" dirty="0"/>
              <a:t> </a:t>
            </a:r>
            <a:r>
              <a:rPr lang="fr-FR" dirty="0" smtClean="0"/>
              <a:t>(ENS) Normal Sup’ Cachan – 1</a:t>
            </a:r>
            <a:r>
              <a:rPr lang="fr-FR" baseline="30000" dirty="0" smtClean="0"/>
              <a:t>er</a:t>
            </a:r>
            <a:r>
              <a:rPr lang="fr-FR" dirty="0" smtClean="0"/>
              <a:t> Agrégation Génie Mécanique – Thèse UER Lyon</a:t>
            </a:r>
          </a:p>
          <a:p>
            <a:r>
              <a:rPr lang="fr-FR" dirty="0" smtClean="0"/>
              <a:t>Promo 2009/2010</a:t>
            </a:r>
          </a:p>
          <a:p>
            <a:pPr lvl="1"/>
            <a:r>
              <a:rPr lang="fr-FR" dirty="0" smtClean="0"/>
              <a:t>Mathieu </a:t>
            </a:r>
            <a:r>
              <a:rPr lang="fr-FR" dirty="0" err="1" smtClean="0"/>
              <a:t>Murena</a:t>
            </a:r>
            <a:r>
              <a:rPr lang="fr-FR" dirty="0" smtClean="0"/>
              <a:t> – EMI (ENSAM militaire) – Ingénieur militaire Travaux publics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30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Baccalauréat Scientifique</a:t>
            </a:r>
            <a:endParaRPr lang="fr-FR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362599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PTSI – PCSI – MPSI</a:t>
            </a:r>
            <a:endParaRPr lang="fr-FR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290122" y="5181298"/>
            <a:ext cx="1866054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BCPST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Prépa EC</a:t>
            </a:r>
            <a:endParaRPr lang="fr-FR" sz="1400" b="1" dirty="0"/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3595182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d’ingénieur</a:t>
            </a:r>
          </a:p>
          <a:p>
            <a:pPr marL="0" indent="0" algn="ctr">
              <a:buNone/>
            </a:pPr>
            <a:r>
              <a:rPr lang="fr-FR" sz="1600" b="1" dirty="0"/>
              <a:t>Polytechnique, Centrale, Mines, Ponts, Arts et Métiers Paris Tech, ENSI …</a:t>
            </a:r>
          </a:p>
          <a:p>
            <a:pPr marL="0" indent="0" algn="ctr">
              <a:buNone/>
            </a:pPr>
            <a:r>
              <a:rPr lang="fr-FR" sz="1600" b="1" dirty="0" smtClean="0"/>
              <a:t>Écoles </a:t>
            </a:r>
            <a:r>
              <a:rPr lang="fr-FR" sz="1600" b="1" dirty="0"/>
              <a:t>Normales Supérieures</a:t>
            </a:r>
          </a:p>
          <a:p>
            <a:pPr marL="0" indent="0" algn="ctr">
              <a:buNone/>
            </a:pPr>
            <a:r>
              <a:rPr lang="fr-FR" sz="1600" b="1" dirty="0"/>
              <a:t>Écoles </a:t>
            </a:r>
            <a:r>
              <a:rPr lang="fr-FR" sz="1600" b="1" dirty="0" smtClean="0"/>
              <a:t>d’ingénieur</a:t>
            </a:r>
          </a:p>
          <a:p>
            <a:pPr marL="0" indent="0" algn="ctr">
              <a:buNone/>
            </a:pPr>
            <a:r>
              <a:rPr lang="fr-FR" sz="1600" b="1" dirty="0" smtClean="0"/>
              <a:t> </a:t>
            </a:r>
            <a:endParaRPr lang="fr-FR" sz="1600" b="1" dirty="0"/>
          </a:p>
          <a:p>
            <a:pPr marL="0" indent="0" algn="ctr">
              <a:buNone/>
            </a:pPr>
            <a:r>
              <a:rPr lang="fr-FR" sz="1600" b="1" dirty="0"/>
              <a:t>(Chimie Paris, ESPCI, Réseau </a:t>
            </a:r>
            <a:r>
              <a:rPr lang="fr-FR" sz="1600" b="1" dirty="0" err="1"/>
              <a:t>Polytech</a:t>
            </a:r>
            <a:r>
              <a:rPr lang="fr-FR" sz="1600" b="1" dirty="0"/>
              <a:t> …)</a:t>
            </a:r>
          </a:p>
          <a:p>
            <a:pPr marL="0" indent="0" algn="ctr">
              <a:buFont typeface="Wingdings 3"/>
              <a:buNone/>
            </a:pPr>
            <a:endParaRPr lang="fr-FR" sz="16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362599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4283967" y="4581128"/>
            <a:ext cx="1885007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Concours spécifiques</a:t>
            </a:r>
            <a:endParaRPr lang="fr-FR" sz="1400" b="1" dirty="0"/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agronomiques</a:t>
            </a:r>
            <a:endParaRPr lang="fr-FR" sz="1600" b="1" dirty="0"/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600" b="1" dirty="0" smtClean="0"/>
              <a:t>Écoles de commerce Écoles de management</a:t>
            </a:r>
          </a:p>
          <a:p>
            <a:pPr marL="0" indent="0" algn="ctr">
              <a:buNone/>
            </a:pPr>
            <a:r>
              <a:rPr lang="fr-FR" sz="1600" b="1" dirty="0"/>
              <a:t>(HEC, ESSEC, </a:t>
            </a:r>
            <a:r>
              <a:rPr lang="fr-FR" sz="1600" b="1" dirty="0" smtClean="0"/>
              <a:t>ESCP, …)</a:t>
            </a:r>
            <a:endParaRPr lang="fr-FR" sz="1600" b="1" dirty="0"/>
          </a:p>
          <a:p>
            <a:pPr marL="0" indent="0" algn="ctr">
              <a:buFont typeface="Wingdings 3"/>
              <a:buNone/>
            </a:pPr>
            <a:endParaRPr lang="fr-FR" sz="1600" b="1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métiers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61" y="3883608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19" y="1268760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pPr marL="0" indent="0">
              <a:buNone/>
            </a:pPr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Sections Techniciens Supérieurs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Instituts </a:t>
            </a:r>
            <a:r>
              <a:rPr lang="fr-FR" sz="1200" dirty="0"/>
              <a:t>U</a:t>
            </a:r>
            <a:r>
              <a:rPr lang="fr-FR" sz="1200" dirty="0" smtClean="0"/>
              <a:t>niversitaires Technologiques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Université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Intégrées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BTS / DUT – Dossiers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699728" y="4832664"/>
            <a:ext cx="1368152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Concours – Dossiers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2050524" y="1628800"/>
            <a:ext cx="5017356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Grandes Écoles</a:t>
            </a:r>
          </a:p>
          <a:p>
            <a:pPr algn="ctr"/>
            <a:endParaRPr lang="fr-FR" sz="2000" dirty="0" smtClean="0"/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d’ingénieur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commerce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de Management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vétérinaires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d’agronomie</a:t>
            </a:r>
          </a:p>
          <a:p>
            <a:pPr marL="171450" indent="-171450" algn="ctr">
              <a:buFont typeface="Arial" charset="0"/>
              <a:buChar char="•"/>
            </a:pPr>
            <a:r>
              <a:rPr lang="fr-FR" sz="2000" dirty="0" smtClean="0"/>
              <a:t>Écoles Normales Supérieures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Université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Écoles d’ingénieur avec prépa intégrée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 smtClean="0"/>
              <a:t>(INSA, UTC, UTBM, ENI…)</a:t>
            </a:r>
            <a:endParaRPr lang="fr-FR" sz="1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6383804" y="5273448"/>
            <a:ext cx="0" cy="3379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1" idx="0"/>
          </p:cNvCxnSpPr>
          <p:nvPr/>
        </p:nvCxnSpPr>
        <p:spPr>
          <a:xfrm flipV="1">
            <a:off x="6383804" y="4472624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99728" y="558924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Classes Préparatoires Grandes Écoles</a:t>
            </a:r>
            <a:endParaRPr lang="fr-FR" sz="1200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Classe prépa ATS</a:t>
            </a:r>
            <a:endParaRPr lang="fr-FR" sz="1200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Dossiers</a:t>
            </a:r>
            <a:endParaRPr lang="fr-FR" sz="1200" dirty="0"/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817483" y="1484784"/>
            <a:ext cx="0" cy="327805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817483" y="1484784"/>
            <a:ext cx="5418813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817483" y="4762840"/>
            <a:ext cx="3690621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508104" y="4762840"/>
            <a:ext cx="0" cy="163564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236296" y="1454727"/>
            <a:ext cx="0" cy="494375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477949" y="6398484"/>
            <a:ext cx="1758347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7504" y="1495671"/>
            <a:ext cx="1584176" cy="47825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1691679" y="4830488"/>
            <a:ext cx="3786269" cy="14477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7269701" y="5273448"/>
            <a:ext cx="1766795" cy="1125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formations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grandes écoles scientifiques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Institution Sainte-Marie - 15/12/2014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École </a:t>
            </a:r>
            <a:r>
              <a:rPr lang="fr-FR" dirty="0"/>
              <a:t>Polytechnique</a:t>
            </a:r>
          </a:p>
          <a:p>
            <a:r>
              <a:rPr lang="fr-FR" dirty="0" smtClean="0"/>
              <a:t>Écoles </a:t>
            </a:r>
            <a:r>
              <a:rPr lang="fr-FR" dirty="0"/>
              <a:t>Normales Supérieures: 3 écoles</a:t>
            </a:r>
          </a:p>
          <a:p>
            <a:r>
              <a:rPr lang="fr-FR" dirty="0"/>
              <a:t>Groupe Mines – Ponts: 9 écoles</a:t>
            </a:r>
          </a:p>
          <a:p>
            <a:r>
              <a:rPr lang="fr-FR" dirty="0"/>
              <a:t>Groupe Centrale – Supélec: 10 écoles</a:t>
            </a:r>
          </a:p>
          <a:p>
            <a:r>
              <a:rPr lang="fr-FR" dirty="0"/>
              <a:t>ENSAM (Arts et Métiers): 11 écoles</a:t>
            </a:r>
          </a:p>
          <a:p>
            <a:r>
              <a:rPr lang="fr-FR" dirty="0"/>
              <a:t>Groupe CCP : les ENSI : 33 écoles</a:t>
            </a:r>
          </a:p>
          <a:p>
            <a:r>
              <a:rPr lang="fr-FR" dirty="0" smtClean="0"/>
              <a:t>Écoles </a:t>
            </a:r>
            <a:r>
              <a:rPr lang="fr-FR" dirty="0"/>
              <a:t>militaires: Navale, Air…</a:t>
            </a:r>
          </a:p>
          <a:p>
            <a:r>
              <a:rPr lang="fr-FR" dirty="0"/>
              <a:t>E3A dont ESTP et les </a:t>
            </a:r>
            <a:r>
              <a:rPr lang="fr-FR" dirty="0" err="1"/>
              <a:t>Polytech</a:t>
            </a:r>
            <a:r>
              <a:rPr lang="fr-FR" dirty="0"/>
              <a:t>: 70 écoles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9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728</TotalTime>
  <Words>1275</Words>
  <Application>Microsoft Office PowerPoint</Application>
  <PresentationFormat>Affichage à l'écran (4:3)</PresentationFormat>
  <Paragraphs>282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Origine</vt:lpstr>
      <vt:lpstr>Devenez ingénieur, enseignant  ou chercheur</vt:lpstr>
      <vt:lpstr>Plan</vt:lpstr>
      <vt:lpstr>Quelques métiers</vt:lpstr>
      <vt:lpstr>Quelques métiers Les métiers d’ingénieur</vt:lpstr>
      <vt:lpstr>Quelques métiers  Enseignant, Enseignant Chercheur</vt:lpstr>
      <vt:lpstr>Les voies d’accès aux écoles d’ingénieur</vt:lpstr>
      <vt:lpstr>Les CPGE / GE dans le cycle post bac</vt:lpstr>
      <vt:lpstr>Les Classes Préparatoires aux Grandes Écoles</vt:lpstr>
      <vt:lpstr>Les grandes écoles scientifiques</vt:lpstr>
      <vt:lpstr>Les différentes CPGE Scientifiques</vt:lpstr>
      <vt:lpstr>Les différentes CPGE scientifiques</vt:lpstr>
      <vt:lpstr>PTSI – PT</vt:lpstr>
      <vt:lpstr>PCSI – PC </vt:lpstr>
      <vt:lpstr>MPSI – MP </vt:lpstr>
      <vt:lpstr>Bilan comparatif</vt:lpstr>
      <vt:lpstr>Les spécificités des CPGE</vt:lpstr>
      <vt:lpstr>Les spécificités des CPGE Comment choisir sa prépa ?</vt:lpstr>
      <vt:lpstr>Les spécificités des CPGE Déroulement de la formation</vt:lpstr>
      <vt:lpstr>Les spécificités des CPGE Les points forts de la formation</vt:lpstr>
      <vt:lpstr>Les spécificités des CPGE Les qualités attendues</vt:lpstr>
      <vt:lpstr>Inscription / Candidatures</vt:lpstr>
      <vt:lpstr>Filières des lycées Dumont D’Urville et Rouvière</vt:lpstr>
      <vt:lpstr>Quelques élèves du lycée Dumont d’Urville Domaines d’application</vt:lpstr>
      <vt:lpstr>Quelques élèves du lycée Dumont d’Urville D’autres domaines …</vt:lpstr>
      <vt:lpstr>Quelques élèves du lycée Dumont d’Urville D’autres domaines …</vt:lpstr>
      <vt:lpstr>Quelques élèves du lycée Rouvière</vt:lpstr>
      <vt:lpstr>Quelle prépa pour quelle école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63</cp:revision>
  <dcterms:created xsi:type="dcterms:W3CDTF">2013-12-26T10:29:07Z</dcterms:created>
  <dcterms:modified xsi:type="dcterms:W3CDTF">2014-12-15T19:57:43Z</dcterms:modified>
</cp:coreProperties>
</file>