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8" r:id="rId1"/>
  </p:sldMasterIdLst>
  <p:notesMasterIdLst>
    <p:notesMasterId r:id="rId28"/>
  </p:notesMasterIdLst>
  <p:sldIdLst>
    <p:sldId id="256" r:id="rId2"/>
    <p:sldId id="257" r:id="rId3"/>
    <p:sldId id="266" r:id="rId4"/>
    <p:sldId id="258" r:id="rId5"/>
    <p:sldId id="260" r:id="rId6"/>
    <p:sldId id="267" r:id="rId7"/>
    <p:sldId id="268" r:id="rId8"/>
    <p:sldId id="269" r:id="rId9"/>
    <p:sldId id="270" r:id="rId10"/>
    <p:sldId id="271" r:id="rId11"/>
    <p:sldId id="282" r:id="rId12"/>
    <p:sldId id="278" r:id="rId13"/>
    <p:sldId id="280" r:id="rId14"/>
    <p:sldId id="281" r:id="rId15"/>
    <p:sldId id="287" r:id="rId16"/>
    <p:sldId id="275" r:id="rId17"/>
    <p:sldId id="279" r:id="rId18"/>
    <p:sldId id="277" r:id="rId19"/>
    <p:sldId id="273" r:id="rId20"/>
    <p:sldId id="274" r:id="rId21"/>
    <p:sldId id="285" r:id="rId22"/>
    <p:sldId id="262" r:id="rId23"/>
    <p:sldId id="289" r:id="rId24"/>
    <p:sldId id="290" r:id="rId25"/>
    <p:sldId id="291" r:id="rId26"/>
    <p:sldId id="286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71" autoAdjust="0"/>
  </p:normalViewPr>
  <p:slideViewPr>
    <p:cSldViewPr showGuides="1">
      <p:cViewPr varScale="1">
        <p:scale>
          <a:sx n="67" d="100"/>
          <a:sy n="67" d="100"/>
        </p:scale>
        <p:origin x="-147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85296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7" d="100"/>
          <a:sy n="57" d="100"/>
        </p:scale>
        <p:origin x="-285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dirty="0" smtClean="0"/>
              <a:t>Volumes horaires</a:t>
            </a:r>
            <a:r>
              <a:rPr lang="fr-FR" baseline="0" dirty="0" smtClean="0"/>
              <a:t> en PTSI</a:t>
            </a:r>
            <a:endParaRPr lang="fr-FR" dirty="0"/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Volume horaire</c:v>
                </c:pt>
              </c:strCache>
            </c:strRef>
          </c:tx>
          <c:explosion val="25"/>
          <c:cat>
            <c:strRef>
              <c:f>Feuil1!$A$2:$A$9</c:f>
              <c:strCache>
                <c:ptCount val="8"/>
                <c:pt idx="0">
                  <c:v>Mathématiques</c:v>
                </c:pt>
                <c:pt idx="1">
                  <c:v>Physique-Chimie</c:v>
                </c:pt>
                <c:pt idx="2">
                  <c:v>Sciences Industrielles de l'Ingénieur</c:v>
                </c:pt>
                <c:pt idx="3">
                  <c:v>Informatique</c:v>
                </c:pt>
                <c:pt idx="4">
                  <c:v>Français et Philosophie</c:v>
                </c:pt>
                <c:pt idx="5">
                  <c:v>LV1</c:v>
                </c:pt>
                <c:pt idx="6">
                  <c:v>EPS</c:v>
                </c:pt>
                <c:pt idx="7">
                  <c:v>TIPE</c:v>
                </c:pt>
              </c:strCache>
            </c:strRef>
          </c:cat>
          <c:val>
            <c:numRef>
              <c:f>Feuil1!$B$2:$B$9</c:f>
              <c:numCache>
                <c:formatCode>General</c:formatCode>
                <c:ptCount val="8"/>
                <c:pt idx="0">
                  <c:v>9.5</c:v>
                </c:pt>
                <c:pt idx="1">
                  <c:v>8</c:v>
                </c:pt>
                <c:pt idx="2">
                  <c:v>8.5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fr-FR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dirty="0" smtClean="0"/>
              <a:t>Volumes horaires</a:t>
            </a:r>
            <a:r>
              <a:rPr lang="fr-FR" baseline="0" dirty="0" smtClean="0"/>
              <a:t> en PCSI</a:t>
            </a:r>
            <a:endParaRPr lang="fr-FR" dirty="0"/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Volume horaire</c:v>
                </c:pt>
              </c:strCache>
            </c:strRef>
          </c:tx>
          <c:explosion val="25"/>
          <c:cat>
            <c:strRef>
              <c:f>Feuil1!$A$2:$A$9</c:f>
              <c:strCache>
                <c:ptCount val="8"/>
                <c:pt idx="0">
                  <c:v>Mathématiques</c:v>
                </c:pt>
                <c:pt idx="1">
                  <c:v>Physique-Chimie</c:v>
                </c:pt>
                <c:pt idx="2">
                  <c:v>Sciences Industrielles de l'Ingénieur</c:v>
                </c:pt>
                <c:pt idx="3">
                  <c:v>Informatique</c:v>
                </c:pt>
                <c:pt idx="4">
                  <c:v>Français et Philosophie</c:v>
                </c:pt>
                <c:pt idx="5">
                  <c:v>LV1</c:v>
                </c:pt>
                <c:pt idx="6">
                  <c:v>EPS</c:v>
                </c:pt>
                <c:pt idx="7">
                  <c:v>TIPE</c:v>
                </c:pt>
              </c:strCache>
            </c:strRef>
          </c:cat>
          <c:val>
            <c:numRef>
              <c:f>Feuil1!$B$2:$B$9</c:f>
              <c:numCache>
                <c:formatCode>General</c:formatCode>
                <c:ptCount val="8"/>
                <c:pt idx="0">
                  <c:v>10</c:v>
                </c:pt>
                <c:pt idx="1">
                  <c:v>12</c:v>
                </c:pt>
                <c:pt idx="2">
                  <c:v>4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fr-FR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dirty="0" smtClean="0"/>
              <a:t>Volumes horaires</a:t>
            </a:r>
            <a:r>
              <a:rPr lang="fr-FR" baseline="0" dirty="0" smtClean="0"/>
              <a:t> en MPSI</a:t>
            </a:r>
            <a:endParaRPr lang="fr-FR" dirty="0"/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Volume horaire</c:v>
                </c:pt>
              </c:strCache>
            </c:strRef>
          </c:tx>
          <c:explosion val="25"/>
          <c:cat>
            <c:strRef>
              <c:f>Feuil1!$A$2:$A$9</c:f>
              <c:strCache>
                <c:ptCount val="8"/>
                <c:pt idx="0">
                  <c:v>Mathématiques</c:v>
                </c:pt>
                <c:pt idx="1">
                  <c:v>Physique-Chimie</c:v>
                </c:pt>
                <c:pt idx="2">
                  <c:v>Sciences Industrielles de l'Ingénieur</c:v>
                </c:pt>
                <c:pt idx="3">
                  <c:v>Informatique</c:v>
                </c:pt>
                <c:pt idx="4">
                  <c:v>Français et Philosophie</c:v>
                </c:pt>
                <c:pt idx="5">
                  <c:v>LV1</c:v>
                </c:pt>
                <c:pt idx="6">
                  <c:v>EPS</c:v>
                </c:pt>
                <c:pt idx="7">
                  <c:v>TIPE</c:v>
                </c:pt>
              </c:strCache>
            </c:strRef>
          </c:cat>
          <c:val>
            <c:numRef>
              <c:f>Feuil1!$B$2:$B$9</c:f>
              <c:numCache>
                <c:formatCode>General</c:formatCode>
                <c:ptCount val="8"/>
                <c:pt idx="0">
                  <c:v>12</c:v>
                </c:pt>
                <c:pt idx="1">
                  <c:v>8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fr-FR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fr-FR" sz="1200"/>
              <a:t>Volumes horaires en PTSI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Volume horaire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Mathématiques</c:v>
                </c:pt>
                <c:pt idx="1">
                  <c:v>Physique-Chimie</c:v>
                </c:pt>
                <c:pt idx="2">
                  <c:v>Sciences Industrielles de l'Ingénieur</c:v>
                </c:pt>
                <c:pt idx="3">
                  <c:v>Lettres - LV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9.5</c:v>
                </c:pt>
                <c:pt idx="1">
                  <c:v>8</c:v>
                </c:pt>
                <c:pt idx="2">
                  <c:v>8.5</c:v>
                </c:pt>
                <c:pt idx="3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95553792"/>
        <c:axId val="95608832"/>
      </c:barChart>
      <c:catAx>
        <c:axId val="9555379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/>
            </a:pPr>
            <a:endParaRPr lang="fr-FR"/>
          </a:p>
        </c:txPr>
        <c:crossAx val="95608832"/>
        <c:crosses val="autoZero"/>
        <c:auto val="1"/>
        <c:lblAlgn val="ctr"/>
        <c:lblOffset val="100"/>
        <c:noMultiLvlLbl val="0"/>
      </c:catAx>
      <c:valAx>
        <c:axId val="95608832"/>
        <c:scaling>
          <c:orientation val="minMax"/>
          <c:max val="12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5553792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600"/>
      </a:pPr>
      <a:endParaRPr lang="fr-F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fr-FR" sz="1200"/>
              <a:t>Volumes horaires en PCSI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Volume horaire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Mathématiques</c:v>
                </c:pt>
                <c:pt idx="1">
                  <c:v>Physique-Chimie</c:v>
                </c:pt>
                <c:pt idx="2">
                  <c:v>Sciences Industrielles de l'Ingénieur</c:v>
                </c:pt>
                <c:pt idx="3">
                  <c:v>Lettres - LV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10</c:v>
                </c:pt>
                <c:pt idx="1">
                  <c:v>12</c:v>
                </c:pt>
                <c:pt idx="2">
                  <c:v>4</c:v>
                </c:pt>
                <c:pt idx="3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95665536"/>
        <c:axId val="95667328"/>
      </c:barChart>
      <c:catAx>
        <c:axId val="956655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/>
            </a:pPr>
            <a:endParaRPr lang="fr-FR"/>
          </a:p>
        </c:txPr>
        <c:crossAx val="95667328"/>
        <c:crosses val="autoZero"/>
        <c:auto val="1"/>
        <c:lblAlgn val="ctr"/>
        <c:lblOffset val="100"/>
        <c:noMultiLvlLbl val="0"/>
      </c:catAx>
      <c:valAx>
        <c:axId val="95667328"/>
        <c:scaling>
          <c:orientation val="minMax"/>
          <c:max val="12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5665536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fr-FR" sz="1200"/>
              <a:t>Volumes horaires en MPSI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Volume horaire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Mathématiques</c:v>
                </c:pt>
                <c:pt idx="1">
                  <c:v>Physique-Chimie</c:v>
                </c:pt>
                <c:pt idx="2">
                  <c:v>Sciences Industrielles de l'Ingénieur</c:v>
                </c:pt>
                <c:pt idx="3">
                  <c:v>Lettres - LV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12</c:v>
                </c:pt>
                <c:pt idx="1">
                  <c:v>8</c:v>
                </c:pt>
                <c:pt idx="2">
                  <c:v>2</c:v>
                </c:pt>
                <c:pt idx="3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98489088"/>
        <c:axId val="98490624"/>
      </c:barChart>
      <c:catAx>
        <c:axId val="9848908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/>
            </a:pPr>
            <a:endParaRPr lang="fr-FR"/>
          </a:p>
        </c:txPr>
        <c:crossAx val="98490624"/>
        <c:crosses val="autoZero"/>
        <c:auto val="1"/>
        <c:lblAlgn val="ctr"/>
        <c:lblOffset val="100"/>
        <c:noMultiLvlLbl val="0"/>
      </c:catAx>
      <c:valAx>
        <c:axId val="98490624"/>
        <c:scaling>
          <c:orientation val="minMax"/>
          <c:max val="12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8489088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F0A6E-5B86-4EF6-83C5-0BD3A3DA83B6}" type="datetimeFigureOut">
              <a:rPr lang="fr-FR" smtClean="0"/>
              <a:pPr/>
              <a:t>14/12/2014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26491-4D4E-4AA6-8D59-24A339C6774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5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412A1D1-8C66-446D-B3B3-A88879C385FA}" type="datetime1">
              <a:rPr lang="fr-FR" smtClean="0"/>
              <a:t>14/12/2014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258475" y="6375608"/>
            <a:ext cx="460800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01DB-A77A-4625-8395-F77309C61A1C}" type="datetime1">
              <a:rPr lang="fr-FR" smtClean="0"/>
              <a:t>14/12/2014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BBF2-E29B-4A17-BF8B-44E90D04E049}" type="datetime1">
              <a:rPr lang="fr-FR" smtClean="0"/>
              <a:t>14/12/2014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AECC-2940-437D-8FB9-83BEF197BECF}" type="datetime1">
              <a:rPr lang="fr-FR" smtClean="0"/>
              <a:t>14/12/2014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411760" y="6353839"/>
            <a:ext cx="432048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Présentation des CPGE - Institution Sainte-Marie - 15/12/2014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0E26395-D0D1-468A-8B92-F7D75501F986}" type="datetime1">
              <a:rPr lang="fr-FR" smtClean="0"/>
              <a:t>14/12/2014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268000" y="6381328"/>
            <a:ext cx="460800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6086-76D7-4EEB-97B2-1BB4CD304EF7}" type="datetime1">
              <a:rPr lang="fr-FR" smtClean="0"/>
              <a:t>14/12/2014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E2650-7565-47DB-B507-A23AE880A393}" type="datetime1">
              <a:rPr lang="fr-FR" smtClean="0"/>
              <a:t>14/12/2014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0AE3-DD66-4999-A6EE-7F7C4179CE32}" type="datetime1">
              <a:rPr lang="fr-FR" smtClean="0"/>
              <a:t>14/12/2014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0454-7951-4068-B636-23098A1CD4E7}" type="datetime1">
              <a:rPr lang="fr-FR" smtClean="0"/>
              <a:t>14/12/2014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C516-2415-400F-896D-A617517EFEE3}" type="datetime1">
              <a:rPr lang="fr-FR" smtClean="0"/>
              <a:t>14/12/2014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4EBE-0302-49B1-B944-C9B4EA9E2D04}" type="datetime1">
              <a:rPr lang="fr-FR" smtClean="0"/>
              <a:t>14/12/2014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0484D32-8F09-4A1E-B4CB-EE9CAC92F4A6}" type="datetime1">
              <a:rPr lang="fr-FR" smtClean="0"/>
              <a:t>14/12/2014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267744" y="6353839"/>
            <a:ext cx="460851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ctr"/>
            <a:r>
              <a:rPr lang="fr-FR" smtClean="0"/>
              <a:t>Présentation des CPGE - Institution Sainte-Marie - 15/12/2014</a:t>
            </a:r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574576" y="6368066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hyperlink" Target="http://www.dassault-aviation.com/fr/falcon/" TargetMode="External"/><Relationship Id="rId3" Type="http://schemas.openxmlformats.org/officeDocument/2006/relationships/hyperlink" Target="http://projets-architecte-urbanisme.fr/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r.ldr.com/Produits/Cervical/MobiC%C2%AEProth%C3%A8sededisquecervical" TargetMode="External"/><Relationship Id="rId11" Type="http://schemas.openxmlformats.org/officeDocument/2006/relationships/hyperlink" Target="http://www.lactalis-international.com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://www.peugeot.fr/concept-cars-showroom/ex1/concept-car/" TargetMode="External"/><Relationship Id="rId9" Type="http://schemas.openxmlformats.org/officeDocument/2006/relationships/hyperlink" Target="http://www.pierre-fabre.com/fr/recherche-en-oncologi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s-cachan.fr/version-francaise/recherche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Devenez ingénieur, manager, vétérinaire, enseignant ou chercheur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En passant par une Classe </a:t>
            </a:r>
            <a:r>
              <a:rPr lang="fr-FR" dirty="0"/>
              <a:t>P</a:t>
            </a:r>
            <a:r>
              <a:rPr lang="fr-FR" dirty="0" smtClean="0"/>
              <a:t>réparatoire aux Grandes Écoles – CPGE</a:t>
            </a:r>
          </a:p>
          <a:p>
            <a:r>
              <a:rPr lang="fr-FR" dirty="0" smtClean="0"/>
              <a:t>Institution Sainte-Marie – 15 décembre 2014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4764"/>
            <a:ext cx="3672764" cy="1139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537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différentes CPGE Scientifiques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4539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différentes CPGE scientifiques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11</a:t>
            </a:fld>
            <a:endParaRPr lang="fr-FR"/>
          </a:p>
        </p:txBody>
      </p:sp>
      <p:pic>
        <p:nvPicPr>
          <p:cNvPr id="1026" name="Picture 2" descr="http://prepas.org/images/img/png/22-image1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" t="17568" r="48645"/>
          <a:stretch/>
        </p:blipFill>
        <p:spPr bwMode="auto">
          <a:xfrm>
            <a:off x="1022260" y="3357201"/>
            <a:ext cx="5097163" cy="270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022260" y="2888940"/>
            <a:ext cx="62860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CONCOURS</a:t>
            </a:r>
            <a:endParaRPr lang="fr-FR" b="1" dirty="0"/>
          </a:p>
        </p:txBody>
      </p:sp>
      <p:sp>
        <p:nvSpPr>
          <p:cNvPr id="11" name="Rectangle 10"/>
          <p:cNvSpPr/>
          <p:nvPr/>
        </p:nvSpPr>
        <p:spPr>
          <a:xfrm>
            <a:off x="1043608" y="1340768"/>
            <a:ext cx="626469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/>
              <a:t>Grandes écoles</a:t>
            </a:r>
            <a:endParaRPr lang="fr-FR" sz="3200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6384807" y="3615680"/>
            <a:ext cx="720080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ysClr val="windowText" lastClr="000000"/>
                </a:solidFill>
              </a:rPr>
              <a:t>ECS 2</a:t>
            </a:r>
            <a:endParaRPr lang="fr-FR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6384807" y="4869160"/>
            <a:ext cx="720080" cy="3600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ysClr val="windowText" lastClr="000000"/>
                </a:solidFill>
              </a:rPr>
              <a:t>ECS 1</a:t>
            </a:r>
            <a:endParaRPr lang="fr-FR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Connecteur droit avec flèche 13"/>
          <p:cNvCxnSpPr>
            <a:stCxn id="13" idx="0"/>
            <a:endCxn id="10" idx="2"/>
          </p:cNvCxnSpPr>
          <p:nvPr/>
        </p:nvCxnSpPr>
        <p:spPr>
          <a:xfrm flipV="1">
            <a:off x="6744847" y="4047728"/>
            <a:ext cx="0" cy="82143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079082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PTSI – PT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8296591"/>
              </p:ext>
            </p:extLst>
          </p:nvPr>
        </p:nvGraphicFramePr>
        <p:xfrm>
          <a:off x="457200" y="1219201"/>
          <a:ext cx="8075240" cy="473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6865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PCSI – PC 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25978901"/>
              </p:ext>
            </p:extLst>
          </p:nvPr>
        </p:nvGraphicFramePr>
        <p:xfrm>
          <a:off x="457200" y="1219201"/>
          <a:ext cx="8075240" cy="473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77076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MPSI – MP 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94340047"/>
              </p:ext>
            </p:extLst>
          </p:nvPr>
        </p:nvGraphicFramePr>
        <p:xfrm>
          <a:off x="457200" y="1219201"/>
          <a:ext cx="8075240" cy="473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1199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comparatif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15</a:t>
            </a:fld>
            <a:endParaRPr lang="fr-FR"/>
          </a:p>
        </p:txBody>
      </p:sp>
      <p:graphicFrame>
        <p:nvGraphicFramePr>
          <p:cNvPr id="6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0054340"/>
              </p:ext>
            </p:extLst>
          </p:nvPr>
        </p:nvGraphicFramePr>
        <p:xfrm>
          <a:off x="971600" y="1268760"/>
          <a:ext cx="3528392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7418616"/>
              </p:ext>
            </p:extLst>
          </p:nvPr>
        </p:nvGraphicFramePr>
        <p:xfrm>
          <a:off x="4572000" y="1268760"/>
          <a:ext cx="3600400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40460321"/>
              </p:ext>
            </p:extLst>
          </p:nvPr>
        </p:nvGraphicFramePr>
        <p:xfrm>
          <a:off x="2555776" y="3717032"/>
          <a:ext cx="3528392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84981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spécificités des CPGE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spécificités des CPGE</a:t>
            </a:r>
            <a:br>
              <a:rPr lang="fr-FR" dirty="0" smtClean="0"/>
            </a:br>
            <a:r>
              <a:rPr lang="fr-FR" dirty="0" smtClean="0"/>
              <a:t>Comment choisir sa prépa ?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Les CPGE sont des filières généralistes</a:t>
            </a:r>
          </a:p>
          <a:p>
            <a:pPr lvl="1"/>
            <a:r>
              <a:rPr lang="fr-FR" dirty="0" smtClean="0"/>
              <a:t>En y entrant, on ne se ferme pas de portes</a:t>
            </a:r>
          </a:p>
          <a:p>
            <a:pPr lvl="1"/>
            <a:r>
              <a:rPr lang="fr-FR" dirty="0" smtClean="0"/>
              <a:t>On n’y apprend pas de métier, mais on y fait des sciences</a:t>
            </a:r>
          </a:p>
          <a:p>
            <a:r>
              <a:rPr lang="fr-FR" dirty="0" smtClean="0"/>
              <a:t>Profil scientifique</a:t>
            </a:r>
          </a:p>
          <a:p>
            <a:pPr lvl="1"/>
            <a:r>
              <a:rPr lang="fr-FR" dirty="0" smtClean="0"/>
              <a:t>Goût prononcé pour les mathématiques</a:t>
            </a:r>
          </a:p>
          <a:p>
            <a:pPr lvl="2"/>
            <a:r>
              <a:rPr lang="fr-FR" dirty="0" smtClean="0"/>
              <a:t>MPSI</a:t>
            </a:r>
          </a:p>
          <a:p>
            <a:pPr lvl="1"/>
            <a:r>
              <a:rPr lang="fr-FR" dirty="0" smtClean="0"/>
              <a:t>Goût prononcé pour la physique et la chimie</a:t>
            </a:r>
          </a:p>
          <a:p>
            <a:pPr lvl="2"/>
            <a:r>
              <a:rPr lang="fr-FR" dirty="0" smtClean="0"/>
              <a:t>PCSI</a:t>
            </a:r>
          </a:p>
          <a:p>
            <a:pPr lvl="1"/>
            <a:r>
              <a:rPr lang="fr-FR" dirty="0" smtClean="0"/>
              <a:t>Goût prononcé pour les sciences et technologie</a:t>
            </a:r>
          </a:p>
          <a:p>
            <a:pPr lvl="2"/>
            <a:r>
              <a:rPr lang="fr-FR" dirty="0" smtClean="0"/>
              <a:t>PTSI</a:t>
            </a:r>
          </a:p>
          <a:p>
            <a:r>
              <a:rPr lang="fr-FR" dirty="0" smtClean="0"/>
              <a:t>Profil « Biologie – Chimie »</a:t>
            </a:r>
          </a:p>
          <a:p>
            <a:pPr lvl="1"/>
            <a:r>
              <a:rPr lang="fr-FR" dirty="0" smtClean="0"/>
              <a:t>BCPST</a:t>
            </a:r>
          </a:p>
          <a:p>
            <a:r>
              <a:rPr lang="fr-FR" dirty="0" smtClean="0"/>
              <a:t>Profil économie, finances, management …</a:t>
            </a:r>
          </a:p>
          <a:p>
            <a:pPr lvl="1"/>
            <a:r>
              <a:rPr lang="fr-FR" dirty="0" smtClean="0"/>
              <a:t>ECS</a:t>
            </a:r>
          </a:p>
          <a:p>
            <a:pPr lvl="1"/>
            <a:endParaRPr lang="fr-FR" dirty="0" smtClean="0"/>
          </a:p>
          <a:p>
            <a:r>
              <a:rPr lang="fr-FR" b="1" dirty="0" smtClean="0">
                <a:solidFill>
                  <a:srgbClr val="C00000"/>
                </a:solidFill>
              </a:rPr>
              <a:t>Il faut faire son choix en fonction de ses goûts !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44208" y="2420888"/>
            <a:ext cx="2520280" cy="16561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Globalement ces 3 filières mènent aux mêmes écoles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734614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spécificités des CPGE</a:t>
            </a:r>
            <a:br>
              <a:rPr lang="fr-FR" dirty="0" smtClean="0"/>
            </a:br>
            <a:r>
              <a:rPr lang="fr-FR" dirty="0" smtClean="0"/>
              <a:t>Déroulement de la formation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Première année</a:t>
            </a:r>
          </a:p>
          <a:p>
            <a:pPr lvl="1"/>
            <a:r>
              <a:rPr lang="fr-FR" dirty="0" smtClean="0"/>
              <a:t>Deux semestres d’enseignement</a:t>
            </a:r>
            <a:endParaRPr lang="fr-FR" dirty="0"/>
          </a:p>
          <a:p>
            <a:r>
              <a:rPr lang="fr-FR" dirty="0" smtClean="0"/>
              <a:t>Passage en seconde année</a:t>
            </a:r>
          </a:p>
          <a:p>
            <a:pPr lvl="1"/>
            <a:r>
              <a:rPr lang="fr-FR" dirty="0" smtClean="0"/>
              <a:t>Conditionné par le conseil de classe de fin d’année</a:t>
            </a:r>
          </a:p>
          <a:p>
            <a:pPr lvl="1"/>
            <a:r>
              <a:rPr lang="fr-FR" dirty="0" smtClean="0"/>
              <a:t>Réorientation éventuelle préparée tout au long de l’année</a:t>
            </a:r>
            <a:endParaRPr lang="fr-FR" dirty="0"/>
          </a:p>
          <a:p>
            <a:r>
              <a:rPr lang="fr-FR" dirty="0"/>
              <a:t>S</a:t>
            </a:r>
            <a:r>
              <a:rPr lang="fr-FR" dirty="0" smtClean="0"/>
              <a:t>econde année</a:t>
            </a:r>
          </a:p>
          <a:p>
            <a:pPr lvl="1"/>
            <a:r>
              <a:rPr lang="fr-FR" dirty="0" smtClean="0"/>
              <a:t>Septembre – avril : enseignement</a:t>
            </a:r>
          </a:p>
          <a:p>
            <a:pPr lvl="1"/>
            <a:r>
              <a:rPr lang="fr-FR" dirty="0" smtClean="0"/>
              <a:t>Avril – mai : concours</a:t>
            </a:r>
          </a:p>
          <a:p>
            <a:pPr lvl="1"/>
            <a:r>
              <a:rPr lang="fr-FR" dirty="0" smtClean="0"/>
              <a:t>Mai – juin : préparation spécifique aux oraux</a:t>
            </a:r>
          </a:p>
          <a:p>
            <a:pPr lvl="1"/>
            <a:r>
              <a:rPr lang="fr-FR" dirty="0" smtClean="0"/>
              <a:t>Juin – juillet : épreuves orales</a:t>
            </a:r>
          </a:p>
          <a:p>
            <a:pPr lvl="2"/>
            <a:endParaRPr lang="fr-FR" dirty="0" smtClean="0"/>
          </a:p>
          <a:p>
            <a:pPr lvl="2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93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spécificités des CPGE</a:t>
            </a:r>
            <a:br>
              <a:rPr lang="fr-FR" dirty="0" smtClean="0"/>
            </a:br>
            <a:r>
              <a:rPr lang="fr-FR" dirty="0" smtClean="0"/>
              <a:t>Les points forts de la formation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Proximité de l’équipe pédagogique avec les élèves</a:t>
            </a:r>
          </a:p>
          <a:p>
            <a:pPr lvl="1"/>
            <a:r>
              <a:rPr lang="fr-FR" dirty="0" smtClean="0"/>
              <a:t>Cadre et structures de lycées</a:t>
            </a:r>
          </a:p>
          <a:p>
            <a:pPr lvl="1"/>
            <a:r>
              <a:rPr lang="fr-FR" dirty="0" smtClean="0"/>
              <a:t>Suivi individuel</a:t>
            </a:r>
          </a:p>
          <a:p>
            <a:pPr lvl="1"/>
            <a:r>
              <a:rPr lang="fr-FR" dirty="0" smtClean="0"/>
              <a:t>Climat de travail sécurisant et agréable</a:t>
            </a:r>
          </a:p>
          <a:p>
            <a:pPr lvl="1"/>
            <a:r>
              <a:rPr lang="fr-FR" dirty="0" smtClean="0"/>
              <a:t>Généralement un enseignant pour une classe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Évaluation continue tout au long des deux ans</a:t>
            </a:r>
          </a:p>
          <a:p>
            <a:pPr lvl="1"/>
            <a:r>
              <a:rPr lang="fr-FR" dirty="0" smtClean="0"/>
              <a:t>Devoirs surveillés et devoirs maisons réguliers</a:t>
            </a:r>
          </a:p>
          <a:p>
            <a:pPr lvl="1"/>
            <a:r>
              <a:rPr lang="fr-FR" dirty="0" smtClean="0"/>
              <a:t>Interrogations orales hebdomadaires (colles)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Un parcours sécurisé</a:t>
            </a:r>
          </a:p>
          <a:p>
            <a:pPr lvl="1"/>
            <a:r>
              <a:rPr lang="fr-FR" dirty="0" smtClean="0"/>
              <a:t>Nombreuses places aux concours</a:t>
            </a:r>
          </a:p>
          <a:p>
            <a:pPr lvl="1"/>
            <a:r>
              <a:rPr lang="fr-FR" dirty="0" smtClean="0"/>
              <a:t>Nombreux débouchés en sortie d’école</a:t>
            </a:r>
          </a:p>
          <a:p>
            <a:pPr lvl="1"/>
            <a:r>
              <a:rPr lang="fr-FR" dirty="0" smtClean="0"/>
              <a:t>Réorientation suivie si nécessaire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85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Quelques métiers</a:t>
            </a:r>
          </a:p>
          <a:p>
            <a:r>
              <a:rPr lang="fr-FR" dirty="0" smtClean="0"/>
              <a:t>Les voies d’accès</a:t>
            </a:r>
          </a:p>
          <a:p>
            <a:pPr lvl="1"/>
            <a:r>
              <a:rPr lang="fr-FR" dirty="0" smtClean="0"/>
              <a:t>Les CPGE/GE dans le cycle Post-Bac</a:t>
            </a:r>
          </a:p>
          <a:p>
            <a:pPr lvl="1"/>
            <a:r>
              <a:rPr lang="fr-FR" dirty="0" smtClean="0"/>
              <a:t>Les différentes voies</a:t>
            </a:r>
          </a:p>
          <a:p>
            <a:r>
              <a:rPr lang="fr-FR" dirty="0" smtClean="0"/>
              <a:t>Les différentes CPGE</a:t>
            </a:r>
          </a:p>
          <a:p>
            <a:r>
              <a:rPr lang="fr-FR" dirty="0" smtClean="0"/>
              <a:t>Les spécificités des CPGE</a:t>
            </a:r>
          </a:p>
          <a:p>
            <a:pPr lvl="1"/>
            <a:r>
              <a:rPr lang="fr-FR" dirty="0" smtClean="0"/>
              <a:t>Qualités requises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52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spécificités des CPGE</a:t>
            </a:r>
            <a:br>
              <a:rPr lang="fr-FR" dirty="0" smtClean="0"/>
            </a:br>
            <a:r>
              <a:rPr lang="fr-FR" dirty="0" smtClean="0"/>
              <a:t>Les qualités attendues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Sélection en CPGE </a:t>
            </a:r>
          </a:p>
          <a:p>
            <a:pPr lvl="1"/>
            <a:r>
              <a:rPr lang="fr-FR" dirty="0" smtClean="0"/>
              <a:t>Bulletins scolaires de Première et Terminale</a:t>
            </a:r>
          </a:p>
          <a:p>
            <a:pPr lvl="2"/>
            <a:r>
              <a:rPr lang="fr-FR" dirty="0" smtClean="0"/>
              <a:t>Résultats &amp; Appréciations</a:t>
            </a:r>
          </a:p>
          <a:p>
            <a:endParaRPr lang="fr-FR" dirty="0" smtClean="0"/>
          </a:p>
          <a:p>
            <a:r>
              <a:rPr lang="fr-FR" dirty="0" smtClean="0"/>
              <a:t>Attitude requise en CPGE</a:t>
            </a:r>
          </a:p>
          <a:p>
            <a:pPr lvl="1"/>
            <a:r>
              <a:rPr lang="fr-FR" dirty="0" smtClean="0"/>
              <a:t>Assiduité et participation en cours</a:t>
            </a:r>
          </a:p>
          <a:p>
            <a:pPr lvl="1"/>
            <a:r>
              <a:rPr lang="fr-FR" dirty="0" smtClean="0"/>
              <a:t>Travail sérieux et régulier pendant 2 ans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5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Inscription / Candidatures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050904" cy="4937760"/>
          </a:xfrm>
        </p:spPr>
        <p:txBody>
          <a:bodyPr>
            <a:normAutofit/>
          </a:bodyPr>
          <a:lstStyle/>
          <a:p>
            <a:pPr algn="just"/>
            <a:r>
              <a:rPr lang="fr-FR" dirty="0" smtClean="0"/>
              <a:t>Procédure admission post-bac</a:t>
            </a:r>
          </a:p>
          <a:p>
            <a:pPr lvl="1" algn="just"/>
            <a:r>
              <a:rPr lang="fr-FR" dirty="0" smtClean="0"/>
              <a:t>La meilleure prépa est souvent celle la plus proche de chez soi	</a:t>
            </a:r>
          </a:p>
          <a:p>
            <a:pPr lvl="1" algn="just"/>
            <a:r>
              <a:rPr lang="fr-FR" dirty="0" smtClean="0"/>
              <a:t>Multipliez vos vœux, les places sont relativement nombreuses</a:t>
            </a:r>
          </a:p>
          <a:p>
            <a:pPr lvl="1" algn="just"/>
            <a:r>
              <a:rPr lang="fr-FR" dirty="0" smtClean="0"/>
              <a:t>Faites 2 vœux lorsqu’un internat est désiré</a:t>
            </a:r>
          </a:p>
          <a:p>
            <a:pPr lvl="1" algn="just"/>
            <a:r>
              <a:rPr lang="fr-FR" dirty="0" smtClean="0"/>
              <a:t>Faites vos vœux selon </a:t>
            </a:r>
            <a:r>
              <a:rPr lang="fr-FR" b="1" dirty="0" smtClean="0"/>
              <a:t>VOS </a:t>
            </a:r>
            <a:r>
              <a:rPr lang="fr-FR" dirty="0" smtClean="0"/>
              <a:t>envies</a:t>
            </a:r>
          </a:p>
          <a:p>
            <a:pPr lvl="1" algn="just"/>
            <a:r>
              <a:rPr lang="fr-FR" dirty="0" smtClean="0"/>
              <a:t>Si vous désirez intégrer une filière sélective, classez là avant une filière non sélective</a:t>
            </a:r>
          </a:p>
          <a:p>
            <a:pPr algn="just"/>
            <a:endParaRPr lang="fr-F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18" y="1556792"/>
            <a:ext cx="3420011" cy="3528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1667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Filières des lycées Dumont D’Urville et Rouvière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0" y="1268760"/>
            <a:ext cx="4114800" cy="4937760"/>
          </a:xfrm>
        </p:spPr>
        <p:txBody>
          <a:bodyPr>
            <a:normAutofit/>
          </a:bodyPr>
          <a:lstStyle/>
          <a:p>
            <a:r>
              <a:rPr lang="fr-FR" sz="1800" dirty="0" smtClean="0"/>
              <a:t>ECS</a:t>
            </a:r>
          </a:p>
          <a:p>
            <a:pPr lvl="1"/>
            <a:r>
              <a:rPr lang="fr-FR" sz="1600" dirty="0" smtClean="0"/>
              <a:t>Lycée Dumont D'Urville à Toulon</a:t>
            </a:r>
          </a:p>
          <a:p>
            <a:pPr lvl="2"/>
            <a:r>
              <a:rPr lang="fr-FR" sz="1400" dirty="0" smtClean="0">
                <a:solidFill>
                  <a:srgbClr val="FF0000"/>
                </a:solidFill>
              </a:rPr>
              <a:t>PO le </a:t>
            </a:r>
            <a:endParaRPr lang="fr-FR" sz="1300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09600" y="1371600"/>
            <a:ext cx="41148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PTSI </a:t>
            </a:r>
          </a:p>
          <a:p>
            <a:pPr lvl="1"/>
            <a:r>
              <a:rPr lang="fr-FR" dirty="0" smtClean="0"/>
              <a:t>Lycée Rouvière à Toulon</a:t>
            </a:r>
          </a:p>
          <a:p>
            <a:pPr lvl="2"/>
            <a:r>
              <a:rPr lang="fr-FR" dirty="0" smtClean="0">
                <a:solidFill>
                  <a:srgbClr val="FF0000"/>
                </a:solidFill>
              </a:rPr>
              <a:t>PO le 24/01/2015</a:t>
            </a:r>
          </a:p>
          <a:p>
            <a:r>
              <a:rPr lang="fr-FR" dirty="0" smtClean="0"/>
              <a:t>MPSI</a:t>
            </a:r>
          </a:p>
          <a:p>
            <a:pPr lvl="1"/>
            <a:r>
              <a:rPr lang="fr-FR" dirty="0" smtClean="0"/>
              <a:t>Lycée Dumont D'Urville à Toulon</a:t>
            </a:r>
          </a:p>
          <a:p>
            <a:pPr lvl="2"/>
            <a:r>
              <a:rPr lang="fr-FR" dirty="0" smtClean="0">
                <a:solidFill>
                  <a:srgbClr val="FF0000"/>
                </a:solidFill>
              </a:rPr>
              <a:t>PO le 24/01/2015</a:t>
            </a:r>
            <a:endParaRPr lang="fr-FR" dirty="0" smtClean="0"/>
          </a:p>
          <a:p>
            <a:r>
              <a:rPr lang="fr-FR" dirty="0" smtClean="0"/>
              <a:t>PCSI</a:t>
            </a:r>
          </a:p>
          <a:p>
            <a:pPr lvl="1"/>
            <a:r>
              <a:rPr lang="fr-FR" dirty="0" smtClean="0"/>
              <a:t>Lycée Dumont D'Urville à Toulon</a:t>
            </a:r>
          </a:p>
          <a:p>
            <a:pPr lvl="2"/>
            <a:r>
              <a:rPr lang="fr-FR" dirty="0" smtClean="0">
                <a:solidFill>
                  <a:srgbClr val="FF0000"/>
                </a:solidFill>
              </a:rPr>
              <a:t>PO le 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12951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Quelques élèves </a:t>
            </a:r>
            <a:r>
              <a:rPr lang="fr-FR" dirty="0" smtClean="0"/>
              <a:t>du lycée Dumont d’Urville</a:t>
            </a:r>
            <a:br>
              <a:rPr lang="fr-FR" dirty="0" smtClean="0"/>
            </a:br>
            <a:r>
              <a:rPr lang="fr-FR" dirty="0" smtClean="0"/>
              <a:t>Domaines d’application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0" y="1219200"/>
            <a:ext cx="7128792" cy="5162128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Industrie aéronautique</a:t>
            </a:r>
          </a:p>
          <a:p>
            <a:pPr lvl="1"/>
            <a:r>
              <a:rPr lang="fr-FR" sz="2400" i="1" dirty="0">
                <a:solidFill>
                  <a:prstClr val="black"/>
                </a:solidFill>
                <a:latin typeface="Calibri"/>
              </a:rPr>
              <a:t>Mickaël </a:t>
            </a:r>
            <a:r>
              <a:rPr lang="fr-FR" sz="2400" i="1" dirty="0" err="1">
                <a:solidFill>
                  <a:prstClr val="black"/>
                </a:solidFill>
                <a:latin typeface="Calibri"/>
              </a:rPr>
              <a:t>Lamberti</a:t>
            </a:r>
            <a:r>
              <a:rPr lang="fr-FR" sz="2400" i="1" dirty="0">
                <a:solidFill>
                  <a:prstClr val="black"/>
                </a:solidFill>
                <a:latin typeface="Calibri"/>
              </a:rPr>
              <a:t> PCSI-PSI* 08-10 Institut supérieur Aéronautique </a:t>
            </a:r>
            <a:endParaRPr lang="fr-FR" sz="2400" i="1" dirty="0" smtClean="0">
              <a:solidFill>
                <a:prstClr val="black"/>
              </a:solidFill>
              <a:latin typeface="Calibri"/>
            </a:endParaRPr>
          </a:p>
          <a:p>
            <a:r>
              <a:rPr lang="fr-FR" sz="2700" i="1" dirty="0" smtClean="0">
                <a:solidFill>
                  <a:prstClr val="black"/>
                </a:solidFill>
                <a:latin typeface="Calibri"/>
              </a:rPr>
              <a:t>Énergie</a:t>
            </a:r>
          </a:p>
          <a:p>
            <a:pPr lvl="1"/>
            <a:r>
              <a:rPr lang="fr-FR" sz="2400" i="1" dirty="0">
                <a:solidFill>
                  <a:prstClr val="black"/>
                </a:solidFill>
                <a:latin typeface="Calibri"/>
              </a:rPr>
              <a:t>Mélanie </a:t>
            </a:r>
            <a:r>
              <a:rPr lang="fr-FR" sz="2400" i="1" dirty="0" smtClean="0">
                <a:solidFill>
                  <a:prstClr val="black"/>
                </a:solidFill>
                <a:latin typeface="Calibri"/>
              </a:rPr>
              <a:t>Barreau, PCSI-PC05-08,ENSGSI, gestion </a:t>
            </a:r>
            <a:r>
              <a:rPr lang="fr-FR" sz="2400" i="1" dirty="0">
                <a:solidFill>
                  <a:prstClr val="black"/>
                </a:solidFill>
                <a:latin typeface="Calibri"/>
              </a:rPr>
              <a:t>centrale nucléaire </a:t>
            </a:r>
            <a:r>
              <a:rPr lang="fr-FR" sz="2400" i="1" dirty="0" smtClean="0">
                <a:solidFill>
                  <a:prstClr val="black"/>
                </a:solidFill>
                <a:latin typeface="Calibri"/>
              </a:rPr>
              <a:t>EDF</a:t>
            </a:r>
            <a:endParaRPr lang="fr-FR" sz="2700" i="1" dirty="0" smtClean="0">
              <a:solidFill>
                <a:prstClr val="black"/>
              </a:solidFill>
              <a:latin typeface="Calibri"/>
            </a:endParaRPr>
          </a:p>
          <a:p>
            <a:r>
              <a:rPr lang="fr-FR" sz="2700" i="1" dirty="0" smtClean="0">
                <a:solidFill>
                  <a:prstClr val="black"/>
                </a:solidFill>
                <a:latin typeface="Calibri"/>
              </a:rPr>
              <a:t>Télécommunication</a:t>
            </a:r>
          </a:p>
          <a:p>
            <a:r>
              <a:rPr lang="fr-FR" sz="2700" i="1" dirty="0" smtClean="0">
                <a:solidFill>
                  <a:prstClr val="black"/>
                </a:solidFill>
                <a:latin typeface="Calibri"/>
              </a:rPr>
              <a:t>Électronique</a:t>
            </a:r>
          </a:p>
          <a:p>
            <a:pPr lvl="1"/>
            <a:r>
              <a:rPr lang="fr-FR" sz="2400" i="1" dirty="0">
                <a:solidFill>
                  <a:prstClr val="black"/>
                </a:solidFill>
                <a:latin typeface="Calibri"/>
              </a:rPr>
              <a:t>Kevin Oger, PCSI-PC </a:t>
            </a:r>
            <a:r>
              <a:rPr lang="fr-FR" sz="2400" i="1" dirty="0" smtClean="0">
                <a:solidFill>
                  <a:prstClr val="black"/>
                </a:solidFill>
                <a:latin typeface="Calibri"/>
              </a:rPr>
              <a:t>05-08, </a:t>
            </a:r>
            <a:r>
              <a:rPr lang="fr-FR" sz="2400" i="1" dirty="0" err="1" smtClean="0">
                <a:solidFill>
                  <a:prstClr val="black"/>
                </a:solidFill>
                <a:latin typeface="Calibri"/>
              </a:rPr>
              <a:t>Polytech</a:t>
            </a:r>
            <a:r>
              <a:rPr lang="fr-FR" sz="2400" i="1" dirty="0" smtClean="0">
                <a:solidFill>
                  <a:prstClr val="black"/>
                </a:solidFill>
                <a:latin typeface="Calibri"/>
              </a:rPr>
              <a:t> Grenoble, ingénieur </a:t>
            </a:r>
            <a:r>
              <a:rPr lang="fr-FR" sz="2400" i="1" dirty="0">
                <a:solidFill>
                  <a:prstClr val="black"/>
                </a:solidFill>
                <a:latin typeface="Calibri"/>
              </a:rPr>
              <a:t>production microprocesseur, Intel </a:t>
            </a:r>
            <a:r>
              <a:rPr lang="fr-FR" sz="2400" i="1" dirty="0" smtClean="0">
                <a:solidFill>
                  <a:prstClr val="black"/>
                </a:solidFill>
                <a:latin typeface="Calibri"/>
              </a:rPr>
              <a:t>Irlande</a:t>
            </a:r>
            <a:endParaRPr lang="fr-FR" sz="2700" i="1" dirty="0" smtClean="0">
              <a:solidFill>
                <a:prstClr val="black"/>
              </a:solidFill>
              <a:latin typeface="Calibri"/>
            </a:endParaRPr>
          </a:p>
          <a:p>
            <a:r>
              <a:rPr lang="fr-FR" sz="2700" i="1" dirty="0" smtClean="0">
                <a:solidFill>
                  <a:prstClr val="black"/>
                </a:solidFill>
                <a:latin typeface="Calibri"/>
              </a:rPr>
              <a:t>Bâtiment : Sécurité, Conception</a:t>
            </a:r>
          </a:p>
          <a:p>
            <a:pPr lvl="1"/>
            <a:r>
              <a:rPr lang="fr-FR" sz="2400" i="1" dirty="0">
                <a:solidFill>
                  <a:prstClr val="black"/>
                </a:solidFill>
                <a:latin typeface="Calibri"/>
              </a:rPr>
              <a:t>Maxime </a:t>
            </a:r>
            <a:r>
              <a:rPr lang="fr-FR" sz="2400" i="1" dirty="0" err="1">
                <a:solidFill>
                  <a:prstClr val="black"/>
                </a:solidFill>
                <a:latin typeface="Calibri"/>
              </a:rPr>
              <a:t>Ottavy</a:t>
            </a:r>
            <a:r>
              <a:rPr lang="fr-FR" sz="2400" i="1" dirty="0">
                <a:solidFill>
                  <a:prstClr val="black"/>
                </a:solidFill>
                <a:latin typeface="Calibri"/>
              </a:rPr>
              <a:t> PCSI-PC* </a:t>
            </a:r>
            <a:r>
              <a:rPr lang="fr-FR" sz="2400" i="1" dirty="0" smtClean="0">
                <a:solidFill>
                  <a:prstClr val="black"/>
                </a:solidFill>
                <a:latin typeface="Calibri"/>
              </a:rPr>
              <a:t>05-08, ENSGTI, ingénieur </a:t>
            </a:r>
            <a:r>
              <a:rPr lang="fr-FR" sz="2400" i="1" dirty="0">
                <a:solidFill>
                  <a:prstClr val="black"/>
                </a:solidFill>
                <a:latin typeface="Calibri"/>
              </a:rPr>
              <a:t>à l’APAVE  depuis </a:t>
            </a:r>
            <a:r>
              <a:rPr lang="fr-FR" sz="2400" i="1" dirty="0" smtClean="0">
                <a:solidFill>
                  <a:prstClr val="black"/>
                </a:solidFill>
                <a:latin typeface="Calibri"/>
              </a:rPr>
              <a:t>2011</a:t>
            </a:r>
            <a:endParaRPr lang="fr-FR" sz="2700" i="1" dirty="0" smtClean="0">
              <a:solidFill>
                <a:prstClr val="black"/>
              </a:solidFill>
              <a:latin typeface="Calibri"/>
            </a:endParaRPr>
          </a:p>
          <a:p>
            <a:r>
              <a:rPr lang="fr-FR" sz="2700" i="1" dirty="0" smtClean="0">
                <a:solidFill>
                  <a:prstClr val="black"/>
                </a:solidFill>
                <a:latin typeface="Calibri"/>
              </a:rPr>
              <a:t>Conception logistique</a:t>
            </a:r>
          </a:p>
          <a:p>
            <a:pPr lvl="1"/>
            <a:r>
              <a:rPr lang="fr-FR" sz="2400" i="1" dirty="0">
                <a:solidFill>
                  <a:prstClr val="black"/>
                </a:solidFill>
                <a:latin typeface="Calibri"/>
              </a:rPr>
              <a:t>Boris </a:t>
            </a:r>
            <a:r>
              <a:rPr lang="fr-FR" sz="2400" i="1" dirty="0" err="1">
                <a:solidFill>
                  <a:prstClr val="black"/>
                </a:solidFill>
                <a:latin typeface="Calibri"/>
              </a:rPr>
              <a:t>Alunni</a:t>
            </a:r>
            <a:r>
              <a:rPr lang="fr-FR" sz="2400" i="1" dirty="0">
                <a:solidFill>
                  <a:prstClr val="black"/>
                </a:solidFill>
                <a:latin typeface="Calibri"/>
              </a:rPr>
              <a:t>, PCSI-PC* </a:t>
            </a:r>
            <a:r>
              <a:rPr lang="fr-FR" sz="2400" i="1" dirty="0" smtClean="0">
                <a:solidFill>
                  <a:prstClr val="black"/>
                </a:solidFill>
                <a:latin typeface="Calibri"/>
              </a:rPr>
              <a:t>05-08, INP-GI Grenoble, </a:t>
            </a:r>
            <a:r>
              <a:rPr lang="fr-FR" sz="2400" i="1" dirty="0" err="1" smtClean="0">
                <a:solidFill>
                  <a:prstClr val="black"/>
                </a:solidFill>
                <a:latin typeface="Calibri"/>
              </a:rPr>
              <a:t>Mondelez</a:t>
            </a:r>
            <a:r>
              <a:rPr lang="fr-FR" sz="2400" i="1" dirty="0" smtClean="0">
                <a:solidFill>
                  <a:prstClr val="black"/>
                </a:solidFill>
                <a:latin typeface="Calibri"/>
              </a:rPr>
              <a:t> International</a:t>
            </a:r>
            <a:endParaRPr lang="fr-FR" sz="2700" i="1" dirty="0">
              <a:solidFill>
                <a:prstClr val="black"/>
              </a:solidFill>
              <a:latin typeface="Calibri"/>
            </a:endParaRPr>
          </a:p>
          <a:p>
            <a:pPr lvl="1"/>
            <a:r>
              <a:rPr lang="fr-FR" sz="2400" i="1" dirty="0" err="1">
                <a:solidFill>
                  <a:prstClr val="black"/>
                </a:solidFill>
                <a:latin typeface="Calibri"/>
              </a:rPr>
              <a:t>Jéremy</a:t>
            </a:r>
            <a:r>
              <a:rPr lang="fr-FR" sz="2400" i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fr-FR" sz="2400" i="1" dirty="0" err="1">
                <a:solidFill>
                  <a:prstClr val="black"/>
                </a:solidFill>
                <a:latin typeface="Calibri"/>
              </a:rPr>
              <a:t>Beuzeron</a:t>
            </a:r>
            <a:r>
              <a:rPr lang="fr-FR" sz="2400" i="1" dirty="0">
                <a:solidFill>
                  <a:prstClr val="black"/>
                </a:solidFill>
                <a:latin typeface="Calibri"/>
              </a:rPr>
              <a:t>, PCSI-PSI* </a:t>
            </a:r>
            <a:r>
              <a:rPr lang="fr-FR" sz="2400" i="1" dirty="0" smtClean="0">
                <a:solidFill>
                  <a:prstClr val="black"/>
                </a:solidFill>
                <a:latin typeface="Calibri"/>
              </a:rPr>
              <a:t>05-08, INP-GI </a:t>
            </a:r>
            <a:r>
              <a:rPr lang="fr-FR" sz="2400" i="1" dirty="0">
                <a:solidFill>
                  <a:prstClr val="black"/>
                </a:solidFill>
                <a:latin typeface="Calibri"/>
              </a:rPr>
              <a:t>Grenoble, </a:t>
            </a:r>
            <a:r>
              <a:rPr lang="fr-FR" sz="2400" i="1" dirty="0" smtClean="0">
                <a:solidFill>
                  <a:prstClr val="black"/>
                </a:solidFill>
                <a:latin typeface="Calibri"/>
              </a:rPr>
              <a:t>DCNS </a:t>
            </a:r>
            <a:r>
              <a:rPr lang="fr-FR" sz="2400" i="1" dirty="0">
                <a:solidFill>
                  <a:prstClr val="black"/>
                </a:solidFill>
                <a:latin typeface="Calibri"/>
              </a:rPr>
              <a:t>Toulon </a:t>
            </a:r>
            <a:endParaRPr lang="fr-FR" sz="2700" i="1" dirty="0" smtClean="0">
              <a:solidFill>
                <a:prstClr val="black"/>
              </a:solidFill>
              <a:latin typeface="Calibri"/>
            </a:endParaRPr>
          </a:p>
          <a:p>
            <a:endParaRPr lang="fr-FR" sz="2700" i="1" dirty="0">
              <a:solidFill>
                <a:prstClr val="black"/>
              </a:solidFill>
              <a:latin typeface="Calibri"/>
            </a:endParaRPr>
          </a:p>
          <a:p>
            <a:pPr lvl="1"/>
            <a:endParaRPr lang="fr-FR" dirty="0"/>
          </a:p>
        </p:txBody>
      </p:sp>
      <p:pic>
        <p:nvPicPr>
          <p:cNvPr id="6" name="Espace réservé du contenu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33" t="7862" r="-1212" b="613"/>
          <a:stretch/>
        </p:blipFill>
        <p:spPr>
          <a:xfrm>
            <a:off x="7466218" y="1268759"/>
            <a:ext cx="1722475" cy="153872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607" y="3295596"/>
            <a:ext cx="1715393" cy="114151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6" r="3850"/>
          <a:stretch/>
        </p:blipFill>
        <p:spPr>
          <a:xfrm>
            <a:off x="7466218" y="5013176"/>
            <a:ext cx="1691679" cy="104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71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Quelques élèves du lycée Dumont d’Urville</a:t>
            </a:r>
            <a:br>
              <a:rPr lang="fr-FR" dirty="0"/>
            </a:br>
            <a:r>
              <a:rPr lang="fr-FR" dirty="0" smtClean="0"/>
              <a:t>D’autres domaines …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6995120" cy="4937760"/>
          </a:xfrm>
        </p:spPr>
        <p:txBody>
          <a:bodyPr>
            <a:normAutofit/>
          </a:bodyPr>
          <a:lstStyle/>
          <a:p>
            <a:r>
              <a:rPr lang="fr-FR" dirty="0" smtClean="0"/>
              <a:t>Industries chimiques et biotechnologiques</a:t>
            </a:r>
          </a:p>
          <a:p>
            <a:pPr lvl="1"/>
            <a:r>
              <a:rPr lang="fr-FR" dirty="0"/>
              <a:t>Mélanie </a:t>
            </a:r>
            <a:r>
              <a:rPr lang="fr-FR" dirty="0" err="1"/>
              <a:t>Redeuilh</a:t>
            </a:r>
            <a:r>
              <a:rPr lang="fr-FR" dirty="0"/>
              <a:t>, PCSI-PC </a:t>
            </a:r>
            <a:r>
              <a:rPr lang="fr-FR" dirty="0" smtClean="0"/>
              <a:t>06-08, ENSC </a:t>
            </a:r>
            <a:r>
              <a:rPr lang="fr-FR" dirty="0"/>
              <a:t>Clermont </a:t>
            </a:r>
            <a:r>
              <a:rPr lang="fr-FR" dirty="0" smtClean="0"/>
              <a:t>Ferrand, R </a:t>
            </a:r>
            <a:r>
              <a:rPr lang="fr-FR" dirty="0"/>
              <a:t>et D </a:t>
            </a:r>
            <a:r>
              <a:rPr lang="fr-FR" dirty="0" err="1"/>
              <a:t>Parex</a:t>
            </a:r>
            <a:r>
              <a:rPr lang="fr-FR" dirty="0"/>
              <a:t>, Philippines </a:t>
            </a:r>
          </a:p>
          <a:p>
            <a:endParaRPr lang="fr-FR" dirty="0" smtClean="0"/>
          </a:p>
          <a:p>
            <a:r>
              <a:rPr lang="fr-FR" dirty="0" smtClean="0"/>
              <a:t>Industries du luxe</a:t>
            </a:r>
          </a:p>
          <a:p>
            <a:pPr lvl="1"/>
            <a:r>
              <a:rPr lang="fr-FR" dirty="0"/>
              <a:t>Mélina </a:t>
            </a:r>
            <a:r>
              <a:rPr lang="fr-FR" dirty="0" err="1"/>
              <a:t>Loock</a:t>
            </a:r>
            <a:r>
              <a:rPr lang="fr-FR" dirty="0"/>
              <a:t>, PCSI-PC </a:t>
            </a:r>
            <a:r>
              <a:rPr lang="fr-FR" dirty="0" smtClean="0"/>
              <a:t>05-07, ITECH, responsable </a:t>
            </a:r>
            <a:r>
              <a:rPr lang="fr-FR" dirty="0"/>
              <a:t>production petite maroquinerie Chanel</a:t>
            </a:r>
          </a:p>
          <a:p>
            <a:endParaRPr lang="fr-FR" dirty="0"/>
          </a:p>
          <a:p>
            <a:r>
              <a:rPr lang="fr-FR" dirty="0" smtClean="0"/>
              <a:t>Industries pharmaceutiques et cosmétologie</a:t>
            </a:r>
          </a:p>
          <a:p>
            <a:pPr lvl="1"/>
            <a:r>
              <a:rPr lang="fr-FR" dirty="0"/>
              <a:t>Nathalie Fabbri, PCSI-PC </a:t>
            </a:r>
            <a:r>
              <a:rPr lang="fr-FR" dirty="0" smtClean="0"/>
              <a:t>08-10,  CPE Lyon, Stage </a:t>
            </a:r>
            <a:r>
              <a:rPr lang="fr-FR" dirty="0"/>
              <a:t>fin d’étude Sanofi Pasteur</a:t>
            </a:r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0" r="7149"/>
          <a:stretch/>
        </p:blipFill>
        <p:spPr>
          <a:xfrm>
            <a:off x="7380312" y="1230372"/>
            <a:ext cx="1763687" cy="117453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800" y="2708920"/>
            <a:ext cx="1800200" cy="165618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800" y="4581128"/>
            <a:ext cx="1830996" cy="137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29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Quelques élèves du lycée Dumont d’Urville</a:t>
            </a:r>
            <a:br>
              <a:rPr lang="fr-FR" dirty="0"/>
            </a:br>
            <a:r>
              <a:rPr lang="fr-FR" dirty="0"/>
              <a:t>D’autres domaines …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Recherche fondamentale et appliquée</a:t>
            </a:r>
          </a:p>
          <a:p>
            <a:pPr lvl="1"/>
            <a:r>
              <a:rPr lang="fr-FR" dirty="0"/>
              <a:t>François </a:t>
            </a:r>
            <a:r>
              <a:rPr lang="fr-FR" dirty="0" smtClean="0"/>
              <a:t>Potier, PCSI-PC</a:t>
            </a:r>
            <a:r>
              <a:rPr lang="fr-FR" dirty="0"/>
              <a:t>* </a:t>
            </a:r>
            <a:r>
              <a:rPr lang="fr-FR" dirty="0" smtClean="0"/>
              <a:t>06-08, ESPCI Paris</a:t>
            </a:r>
          </a:p>
          <a:p>
            <a:pPr lvl="2"/>
            <a:r>
              <a:rPr lang="fr-FR" dirty="0" smtClean="0"/>
              <a:t>Thèse </a:t>
            </a:r>
            <a:r>
              <a:rPr lang="fr-FR" dirty="0"/>
              <a:t>en </a:t>
            </a:r>
            <a:r>
              <a:rPr lang="fr-FR" dirty="0" smtClean="0"/>
              <a:t>chimie, Laboratoire </a:t>
            </a:r>
            <a:r>
              <a:rPr lang="fr-FR" dirty="0"/>
              <a:t>de la matière condensée, </a:t>
            </a:r>
            <a:r>
              <a:rPr lang="fr-FR" dirty="0" smtClean="0"/>
              <a:t>Collège </a:t>
            </a:r>
            <a:r>
              <a:rPr lang="fr-FR" dirty="0"/>
              <a:t>de </a:t>
            </a:r>
            <a:r>
              <a:rPr lang="fr-FR" dirty="0" smtClean="0"/>
              <a:t>France</a:t>
            </a:r>
          </a:p>
          <a:p>
            <a:pPr lvl="1"/>
            <a:r>
              <a:rPr lang="fr-FR" dirty="0"/>
              <a:t>Dimitri </a:t>
            </a:r>
            <a:r>
              <a:rPr lang="fr-FR" dirty="0" err="1" smtClean="0"/>
              <a:t>Fourès</a:t>
            </a:r>
            <a:r>
              <a:rPr lang="fr-FR" dirty="0" smtClean="0"/>
              <a:t>, PCSI-PC</a:t>
            </a:r>
            <a:r>
              <a:rPr lang="fr-FR" dirty="0"/>
              <a:t>* </a:t>
            </a:r>
            <a:r>
              <a:rPr lang="fr-FR" dirty="0" smtClean="0"/>
              <a:t>06-08, Licence </a:t>
            </a:r>
            <a:r>
              <a:rPr lang="fr-FR" dirty="0"/>
              <a:t>Master ENS </a:t>
            </a:r>
            <a:r>
              <a:rPr lang="fr-FR" dirty="0" smtClean="0"/>
              <a:t>Lyon,</a:t>
            </a:r>
          </a:p>
          <a:p>
            <a:pPr lvl="2"/>
            <a:r>
              <a:rPr lang="fr-FR" dirty="0" smtClean="0"/>
              <a:t>Thèse </a:t>
            </a:r>
            <a:r>
              <a:rPr lang="fr-FR" dirty="0"/>
              <a:t>en mathématiques appliquées et physique </a:t>
            </a:r>
            <a:r>
              <a:rPr lang="fr-FR" dirty="0" smtClean="0"/>
              <a:t>théorique, Cambridge</a:t>
            </a:r>
          </a:p>
          <a:p>
            <a:r>
              <a:rPr lang="fr-FR" dirty="0"/>
              <a:t>Double </a:t>
            </a:r>
            <a:r>
              <a:rPr lang="fr-FR" dirty="0" smtClean="0"/>
              <a:t>cursus, école d’ingénieur – école </a:t>
            </a:r>
            <a:r>
              <a:rPr lang="fr-FR" dirty="0"/>
              <a:t>de </a:t>
            </a:r>
            <a:r>
              <a:rPr lang="fr-FR" dirty="0" smtClean="0"/>
              <a:t>commerce</a:t>
            </a:r>
            <a:endParaRPr lang="fr-FR" dirty="0"/>
          </a:p>
          <a:p>
            <a:pPr lvl="1"/>
            <a:r>
              <a:rPr lang="fr-FR" dirty="0"/>
              <a:t>Virginie </a:t>
            </a:r>
            <a:r>
              <a:rPr lang="fr-FR" dirty="0" err="1" smtClean="0"/>
              <a:t>Caplain</a:t>
            </a:r>
            <a:r>
              <a:rPr lang="fr-FR" dirty="0" smtClean="0"/>
              <a:t>, PCSI-PC*05-07, </a:t>
            </a:r>
            <a:r>
              <a:rPr lang="fr-FR" dirty="0"/>
              <a:t>ESTP, master HEC management </a:t>
            </a:r>
            <a:endParaRPr lang="fr-FR" dirty="0" smtClean="0"/>
          </a:p>
          <a:p>
            <a:pPr lvl="1"/>
            <a:r>
              <a:rPr lang="fr-FR" dirty="0" err="1" smtClean="0"/>
              <a:t>Eric</a:t>
            </a:r>
            <a:r>
              <a:rPr lang="fr-FR" dirty="0" smtClean="0"/>
              <a:t> Fabbri, </a:t>
            </a:r>
            <a:r>
              <a:rPr lang="fr-FR" dirty="0"/>
              <a:t>PCSI-PC* </a:t>
            </a:r>
            <a:r>
              <a:rPr lang="fr-FR" dirty="0" smtClean="0"/>
              <a:t>06-08, ENSCM</a:t>
            </a:r>
            <a:r>
              <a:rPr lang="fr-FR" dirty="0"/>
              <a:t>, ESSEC Business </a:t>
            </a:r>
            <a:r>
              <a:rPr lang="fr-FR" dirty="0" err="1" smtClean="0"/>
              <a:t>School</a:t>
            </a:r>
            <a:r>
              <a:rPr lang="fr-FR" dirty="0" smtClean="0"/>
              <a:t>, Chargé </a:t>
            </a:r>
            <a:r>
              <a:rPr lang="fr-FR" dirty="0"/>
              <a:t>d’affaires Alter </a:t>
            </a:r>
            <a:r>
              <a:rPr lang="fr-FR" dirty="0" smtClean="0"/>
              <a:t>Technologie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9740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Quelques élèves du lycée Rouvière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Promo 2000/2001 </a:t>
            </a:r>
          </a:p>
          <a:p>
            <a:pPr lvl="1"/>
            <a:r>
              <a:rPr lang="fr-FR" dirty="0" smtClean="0"/>
              <a:t>Pierrick </a:t>
            </a:r>
            <a:r>
              <a:rPr lang="fr-FR" dirty="0" smtClean="0"/>
              <a:t>Pupier – PT – ENSAM – Ingénieur Travaux Public </a:t>
            </a:r>
          </a:p>
          <a:p>
            <a:r>
              <a:rPr lang="fr-FR" dirty="0" smtClean="0"/>
              <a:t>Promo 2005/2006</a:t>
            </a:r>
          </a:p>
          <a:p>
            <a:pPr lvl="1"/>
            <a:r>
              <a:rPr lang="fr-FR" dirty="0" smtClean="0"/>
              <a:t>Thomas </a:t>
            </a:r>
            <a:r>
              <a:rPr lang="fr-FR" dirty="0" err="1" smtClean="0"/>
              <a:t>Silve</a:t>
            </a:r>
            <a:r>
              <a:rPr lang="fr-FR" dirty="0" smtClean="0"/>
              <a:t> – PT – </a:t>
            </a:r>
            <a:r>
              <a:rPr lang="fr-FR" dirty="0" err="1" smtClean="0"/>
              <a:t>Supelec</a:t>
            </a:r>
            <a:r>
              <a:rPr lang="fr-FR" dirty="0" smtClean="0"/>
              <a:t> – Ingénieur Informatique – Projet Amadeus – </a:t>
            </a:r>
            <a:r>
              <a:rPr lang="fr-FR" dirty="0" err="1" smtClean="0"/>
              <a:t>Silicon</a:t>
            </a:r>
            <a:r>
              <a:rPr lang="fr-FR" dirty="0" smtClean="0"/>
              <a:t> </a:t>
            </a:r>
            <a:r>
              <a:rPr lang="fr-FR" dirty="0" err="1" smtClean="0"/>
              <a:t>Valley</a:t>
            </a:r>
            <a:endParaRPr lang="fr-FR" dirty="0" smtClean="0"/>
          </a:p>
          <a:p>
            <a:r>
              <a:rPr lang="fr-FR" dirty="0" smtClean="0"/>
              <a:t>Promo 2006/2007</a:t>
            </a:r>
          </a:p>
          <a:p>
            <a:pPr lvl="1"/>
            <a:r>
              <a:rPr lang="fr-FR" dirty="0" smtClean="0"/>
              <a:t>Réjane Girod – PT – Centrale Nantes – Ingénieur qualité chez Michelin</a:t>
            </a:r>
          </a:p>
          <a:p>
            <a:r>
              <a:rPr lang="fr-FR" dirty="0" smtClean="0"/>
              <a:t>Promo 2007/2008</a:t>
            </a:r>
          </a:p>
          <a:p>
            <a:pPr lvl="1"/>
            <a:r>
              <a:rPr lang="fr-FR" dirty="0" smtClean="0"/>
              <a:t>Nicolas Beraud – PT –</a:t>
            </a:r>
            <a:r>
              <a:rPr lang="fr-FR" dirty="0"/>
              <a:t> </a:t>
            </a:r>
            <a:r>
              <a:rPr lang="fr-FR" dirty="0" smtClean="0"/>
              <a:t>(ENS) Normal Sup’ Cachan – 1</a:t>
            </a:r>
            <a:r>
              <a:rPr lang="fr-FR" baseline="30000" dirty="0" smtClean="0"/>
              <a:t>er</a:t>
            </a:r>
            <a:r>
              <a:rPr lang="fr-FR" dirty="0" smtClean="0"/>
              <a:t> Agrégation Génie Mécanique – Thèse UER Lyon</a:t>
            </a:r>
          </a:p>
          <a:p>
            <a:r>
              <a:rPr lang="fr-FR" dirty="0" smtClean="0"/>
              <a:t>Promo 2009/2010</a:t>
            </a:r>
          </a:p>
          <a:p>
            <a:pPr lvl="1"/>
            <a:r>
              <a:rPr lang="fr-FR" dirty="0" smtClean="0"/>
              <a:t>Mathieu </a:t>
            </a:r>
            <a:r>
              <a:rPr lang="fr-FR" dirty="0" err="1" smtClean="0"/>
              <a:t>Murena</a:t>
            </a:r>
            <a:r>
              <a:rPr lang="fr-FR" dirty="0" smtClean="0"/>
              <a:t> – EMI (ENSAM militaire) – Ingénieur militaire Travaux publics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530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métiers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96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Quelques métiers</a:t>
            </a:r>
            <a:br>
              <a:rPr lang="fr-FR" dirty="0" smtClean="0"/>
            </a:br>
            <a:r>
              <a:rPr lang="fr-FR" dirty="0" smtClean="0"/>
              <a:t>Les métiers d’ingénieur</a:t>
            </a:r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961" y="3883608"/>
            <a:ext cx="1800000" cy="931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72132" y="7722096"/>
            <a:ext cx="21547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smtClean="0">
                <a:hlinkClick r:id="rId3"/>
              </a:rPr>
              <a:t>http://projets-architecte-urbanisme.fr/</a:t>
            </a:r>
            <a:endParaRPr lang="fr-FR" sz="1000" dirty="0"/>
          </a:p>
        </p:txBody>
      </p:sp>
      <p:sp>
        <p:nvSpPr>
          <p:cNvPr id="6" name="Rectangle 5"/>
          <p:cNvSpPr/>
          <p:nvPr/>
        </p:nvSpPr>
        <p:spPr>
          <a:xfrm>
            <a:off x="5572132" y="7074024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 smtClean="0">
                <a:hlinkClick r:id="rId4"/>
              </a:rPr>
              <a:t>http://www.peugeot.fr/concept-cars-showroom/ex1/concept-car/</a:t>
            </a:r>
            <a:endParaRPr lang="fr-FR" sz="1000" dirty="0"/>
          </a:p>
        </p:txBody>
      </p:sp>
      <p:pic>
        <p:nvPicPr>
          <p:cNvPr id="3078" name="Picture 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80928"/>
            <a:ext cx="1800000" cy="79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572132" y="7938120"/>
            <a:ext cx="1435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>
                <a:hlinkClick r:id="rId6"/>
              </a:rPr>
              <a:t>http://fr.ldr.com/</a:t>
            </a:r>
            <a:endParaRPr lang="fr-FR" sz="1000" dirty="0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1" y="1268760"/>
            <a:ext cx="1800000" cy="1156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 descr="oncologi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419" y="1268760"/>
            <a:ext cx="1800000" cy="1800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572132" y="685800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 smtClean="0">
                <a:hlinkClick r:id="rId9"/>
              </a:rPr>
              <a:t>http://www.pierre-fabre.com/fr/recherche-en-oncologie</a:t>
            </a:r>
            <a:endParaRPr lang="fr-FR" sz="1000" dirty="0"/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1" y="4817358"/>
            <a:ext cx="1800000" cy="1371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5572132" y="7506072"/>
            <a:ext cx="21403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smtClean="0">
                <a:hlinkClick r:id="rId11"/>
              </a:rPr>
              <a:t>http://www.lactalis-international.com/</a:t>
            </a:r>
            <a:endParaRPr lang="fr-FR" sz="1000" dirty="0"/>
          </a:p>
        </p:txBody>
      </p:sp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1" y="3917888"/>
            <a:ext cx="1800000" cy="559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572132" y="7290048"/>
            <a:ext cx="24096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smtClean="0">
                <a:hlinkClick r:id="rId13"/>
              </a:rPr>
              <a:t>http://www.dassault-aviation.com/fr/falcon/</a:t>
            </a:r>
            <a:endParaRPr lang="fr-FR" sz="1000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>
          <a:xfrm>
            <a:off x="2195736" y="1219200"/>
            <a:ext cx="4608512" cy="512738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Diversité des métiers</a:t>
            </a:r>
          </a:p>
          <a:p>
            <a:pPr lvl="1"/>
            <a:r>
              <a:rPr lang="fr-FR" dirty="0" smtClean="0"/>
              <a:t>Chef de projet</a:t>
            </a:r>
          </a:p>
          <a:p>
            <a:pPr lvl="1"/>
            <a:r>
              <a:rPr lang="fr-FR" dirty="0" smtClean="0"/>
              <a:t>Designer</a:t>
            </a:r>
          </a:p>
          <a:p>
            <a:pPr lvl="1"/>
            <a:r>
              <a:rPr lang="fr-FR" dirty="0" smtClean="0"/>
              <a:t>Manager</a:t>
            </a:r>
          </a:p>
          <a:p>
            <a:pPr lvl="1"/>
            <a:r>
              <a:rPr lang="fr-FR" dirty="0" smtClean="0"/>
              <a:t>Concepteur</a:t>
            </a:r>
          </a:p>
          <a:p>
            <a:pPr lvl="1"/>
            <a:r>
              <a:rPr lang="fr-FR" dirty="0" smtClean="0"/>
              <a:t>Marketing</a:t>
            </a:r>
          </a:p>
          <a:p>
            <a:pPr lvl="1"/>
            <a:r>
              <a:rPr lang="fr-FR" dirty="0" smtClean="0"/>
              <a:t>Étude de marchés</a:t>
            </a:r>
          </a:p>
          <a:p>
            <a:pPr lvl="1"/>
            <a:r>
              <a:rPr lang="fr-FR" dirty="0" smtClean="0"/>
              <a:t>…</a:t>
            </a:r>
          </a:p>
          <a:p>
            <a:r>
              <a:rPr lang="fr-FR" dirty="0" smtClean="0"/>
              <a:t>Diversité des secteurs</a:t>
            </a:r>
          </a:p>
          <a:p>
            <a:pPr lvl="1"/>
            <a:r>
              <a:rPr lang="fr-FR" dirty="0" smtClean="0"/>
              <a:t>Médical, Biologie</a:t>
            </a:r>
          </a:p>
          <a:p>
            <a:pPr lvl="1"/>
            <a:r>
              <a:rPr lang="fr-FR" dirty="0" smtClean="0"/>
              <a:t>Agroalimentaire</a:t>
            </a:r>
          </a:p>
          <a:p>
            <a:pPr lvl="1"/>
            <a:r>
              <a:rPr lang="fr-FR" dirty="0" smtClean="0"/>
              <a:t>Aéronautique,  Génie Civil</a:t>
            </a:r>
          </a:p>
          <a:p>
            <a:pPr lvl="1"/>
            <a:r>
              <a:rPr lang="fr-FR" dirty="0" smtClean="0"/>
              <a:t>Services </a:t>
            </a:r>
          </a:p>
          <a:p>
            <a:pPr lvl="1"/>
            <a:r>
              <a:rPr lang="fr-FR" dirty="0" smtClean="0"/>
              <a:t>Télécommunications &amp; Réseaux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044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Quelques métiers</a:t>
            </a:r>
            <a:br>
              <a:rPr lang="fr-FR" sz="2400" dirty="0" smtClean="0"/>
            </a:br>
            <a:r>
              <a:rPr lang="fr-FR" sz="2400" dirty="0" smtClean="0"/>
              <a:t> Enseignant, Enseignant Chercheur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483568" y="1219200"/>
            <a:ext cx="6203232" cy="4937760"/>
          </a:xfrm>
        </p:spPr>
        <p:txBody>
          <a:bodyPr/>
          <a:lstStyle/>
          <a:p>
            <a:r>
              <a:rPr lang="fr-FR" dirty="0" smtClean="0"/>
              <a:t>Chercheur, enseignant chercheur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Enseignant (collège, lycée, BTS, IUT, CPGE, </a:t>
            </a:r>
          </a:p>
          <a:p>
            <a:pPr marL="0" indent="0">
              <a:buNone/>
            </a:pPr>
            <a:r>
              <a:rPr lang="fr-FR" dirty="0" smtClean="0"/>
              <a:t>université, écoles d’ingénieurs)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1026" name="Picture 2" descr="Équipe Biomis (Antenne de Bretagne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03" y="1359180"/>
            <a:ext cx="1800000" cy="135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84168" y="661177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 smtClean="0">
                <a:hlinkClick r:id="rId3"/>
              </a:rPr>
              <a:t>http://www.ens-cachan.fr/version-francaise/recherche/</a:t>
            </a:r>
            <a:endParaRPr lang="fr-FR" sz="1000" dirty="0"/>
          </a:p>
        </p:txBody>
      </p:sp>
      <p:pic>
        <p:nvPicPr>
          <p:cNvPr id="1028" name="Picture 4" descr="Amphithéât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03" y="2996952"/>
            <a:ext cx="1800000" cy="119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27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voies d’accès aux écoles d’ingénieur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82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CPGE / GE dans le cycle post bac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050524" y="558924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Sections Techniciens Supérieurs</a:t>
            </a:r>
            <a:endParaRPr lang="fr-FR" sz="1200" dirty="0"/>
          </a:p>
        </p:txBody>
      </p:sp>
      <p:sp>
        <p:nvSpPr>
          <p:cNvPr id="5" name="Rectangle 4"/>
          <p:cNvSpPr/>
          <p:nvPr/>
        </p:nvSpPr>
        <p:spPr>
          <a:xfrm>
            <a:off x="3875126" y="558924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Instituts </a:t>
            </a:r>
            <a:r>
              <a:rPr lang="fr-FR" sz="1200" dirty="0"/>
              <a:t>U</a:t>
            </a:r>
            <a:r>
              <a:rPr lang="fr-FR" sz="1200" dirty="0" smtClean="0"/>
              <a:t>niversitaires Technologiques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225922" y="558924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Université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7524328" y="558924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Classes Préparatoires Intégrées</a:t>
            </a:r>
            <a:endParaRPr lang="fr-FR" sz="1200" dirty="0"/>
          </a:p>
        </p:txBody>
      </p:sp>
      <p:sp>
        <p:nvSpPr>
          <p:cNvPr id="9" name="Rectangle 8"/>
          <p:cNvSpPr/>
          <p:nvPr/>
        </p:nvSpPr>
        <p:spPr>
          <a:xfrm>
            <a:off x="2050524" y="4832664"/>
            <a:ext cx="319275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Concours BTS / DUT – Dossiers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5699728" y="4832664"/>
            <a:ext cx="1368152" cy="440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Concours – Dossiers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2050524" y="1628800"/>
            <a:ext cx="5017356" cy="28438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Grandes Écoles</a:t>
            </a:r>
          </a:p>
          <a:p>
            <a:pPr algn="ctr"/>
            <a:endParaRPr lang="fr-FR" sz="2000" dirty="0" smtClean="0"/>
          </a:p>
          <a:p>
            <a:pPr marL="171450" indent="-171450" algn="ctr">
              <a:buFont typeface="Arial" charset="0"/>
              <a:buChar char="•"/>
            </a:pPr>
            <a:r>
              <a:rPr lang="fr-FR" sz="2000" dirty="0" smtClean="0"/>
              <a:t>Écoles d’ingénieur</a:t>
            </a:r>
          </a:p>
          <a:p>
            <a:pPr marL="171450" indent="-171450" algn="ctr">
              <a:buFont typeface="Arial" charset="0"/>
              <a:buChar char="•"/>
            </a:pPr>
            <a:r>
              <a:rPr lang="fr-FR" sz="2000" dirty="0" smtClean="0"/>
              <a:t>Écoles de commerce</a:t>
            </a:r>
          </a:p>
          <a:p>
            <a:pPr marL="171450" indent="-171450" algn="ctr">
              <a:buFont typeface="Arial" charset="0"/>
              <a:buChar char="•"/>
            </a:pPr>
            <a:r>
              <a:rPr lang="fr-FR" sz="2000" dirty="0" smtClean="0"/>
              <a:t>Écoles de Management</a:t>
            </a:r>
          </a:p>
          <a:p>
            <a:pPr marL="171450" indent="-171450" algn="ctr">
              <a:buFont typeface="Arial" charset="0"/>
              <a:buChar char="•"/>
            </a:pPr>
            <a:r>
              <a:rPr lang="fr-FR" sz="2000" dirty="0" smtClean="0"/>
              <a:t>Écoles vétérinaires</a:t>
            </a:r>
          </a:p>
          <a:p>
            <a:pPr marL="171450" indent="-171450" algn="ctr">
              <a:buFont typeface="Arial" charset="0"/>
              <a:buChar char="•"/>
            </a:pPr>
            <a:r>
              <a:rPr lang="fr-FR" sz="2000" dirty="0" smtClean="0"/>
              <a:t>Écoles d’agronomie</a:t>
            </a:r>
          </a:p>
          <a:p>
            <a:pPr marL="171450" indent="-171450" algn="ctr">
              <a:buFont typeface="Arial" charset="0"/>
              <a:buChar char="•"/>
            </a:pPr>
            <a:r>
              <a:rPr lang="fr-FR" sz="2000" dirty="0" smtClean="0"/>
              <a:t>Écoles Normales Supérieures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7106" y="1628800"/>
            <a:ext cx="1346968" cy="28438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Université</a:t>
            </a:r>
            <a:endParaRPr lang="fr-FR" sz="1400" dirty="0"/>
          </a:p>
        </p:txBody>
      </p:sp>
      <p:sp>
        <p:nvSpPr>
          <p:cNvPr id="15" name="Rectangle 14"/>
          <p:cNvSpPr/>
          <p:nvPr/>
        </p:nvSpPr>
        <p:spPr>
          <a:xfrm>
            <a:off x="7524328" y="1628800"/>
            <a:ext cx="1368152" cy="28438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Écoles d’ingénieur avec prépa intégrée</a:t>
            </a:r>
          </a:p>
          <a:p>
            <a:pPr algn="ctr"/>
            <a:endParaRPr lang="fr-FR" sz="1400" dirty="0"/>
          </a:p>
          <a:p>
            <a:pPr algn="ctr"/>
            <a:r>
              <a:rPr lang="fr-FR" sz="1400" dirty="0" smtClean="0"/>
              <a:t>(INSA, UTC, UTBM, ENI…)</a:t>
            </a:r>
            <a:endParaRPr lang="fr-FR" sz="1400" dirty="0"/>
          </a:p>
        </p:txBody>
      </p:sp>
      <p:cxnSp>
        <p:nvCxnSpPr>
          <p:cNvPr id="17" name="Connecteur droit avec flèche 16"/>
          <p:cNvCxnSpPr/>
          <p:nvPr/>
        </p:nvCxnSpPr>
        <p:spPr>
          <a:xfrm flipV="1">
            <a:off x="467544" y="5154525"/>
            <a:ext cx="0" cy="43062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8" idx="0"/>
            <a:endCxn id="15" idx="2"/>
          </p:cNvCxnSpPr>
          <p:nvPr/>
        </p:nvCxnSpPr>
        <p:spPr>
          <a:xfrm flipV="1">
            <a:off x="8208404" y="4472624"/>
            <a:ext cx="0" cy="111661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6383804" y="5273448"/>
            <a:ext cx="0" cy="33791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11" idx="0"/>
          </p:cNvCxnSpPr>
          <p:nvPr/>
        </p:nvCxnSpPr>
        <p:spPr>
          <a:xfrm flipV="1">
            <a:off x="6383804" y="4472624"/>
            <a:ext cx="0" cy="36004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699728" y="558924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Classes Préparatoires Grandes Écoles</a:t>
            </a:r>
            <a:endParaRPr lang="fr-FR" sz="1200" dirty="0"/>
          </a:p>
        </p:txBody>
      </p:sp>
      <p:cxnSp>
        <p:nvCxnSpPr>
          <p:cNvPr id="33" name="Connecteur droit avec flèche 32"/>
          <p:cNvCxnSpPr/>
          <p:nvPr/>
        </p:nvCxnSpPr>
        <p:spPr>
          <a:xfrm flipV="1">
            <a:off x="7812360" y="4472624"/>
            <a:ext cx="0" cy="58043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7067880" y="5053056"/>
            <a:ext cx="744480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1331640" y="5493463"/>
            <a:ext cx="5052164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21802" y="5273448"/>
            <a:ext cx="1850198" cy="243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Classe prépa ATS</a:t>
            </a:r>
            <a:endParaRPr lang="fr-FR" sz="1200" dirty="0"/>
          </a:p>
        </p:txBody>
      </p:sp>
      <p:cxnSp>
        <p:nvCxnSpPr>
          <p:cNvPr id="42" name="Connecteur droit avec flèche 41"/>
          <p:cNvCxnSpPr/>
          <p:nvPr/>
        </p:nvCxnSpPr>
        <p:spPr>
          <a:xfrm flipV="1">
            <a:off x="3646901" y="4472624"/>
            <a:ext cx="5296" cy="36004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1594074" y="3861048"/>
            <a:ext cx="446818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7106" y="4830489"/>
            <a:ext cx="911702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Dossiers</a:t>
            </a:r>
            <a:endParaRPr lang="fr-FR" sz="1200" dirty="0"/>
          </a:p>
        </p:txBody>
      </p:sp>
      <p:cxnSp>
        <p:nvCxnSpPr>
          <p:cNvPr id="51" name="Connecteur droit avec flèche 50"/>
          <p:cNvCxnSpPr/>
          <p:nvPr/>
        </p:nvCxnSpPr>
        <p:spPr>
          <a:xfrm flipV="1">
            <a:off x="2195736" y="4472624"/>
            <a:ext cx="0" cy="18002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V="1">
            <a:off x="1331640" y="4472625"/>
            <a:ext cx="0" cy="111661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1158808" y="4968738"/>
            <a:ext cx="532872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>
            <a:off x="1691680" y="4652644"/>
            <a:ext cx="497842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1691680" y="4652644"/>
            <a:ext cx="0" cy="31609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1817483" y="1484784"/>
            <a:ext cx="0" cy="3278056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1817483" y="1484784"/>
            <a:ext cx="5418813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1817483" y="4762840"/>
            <a:ext cx="3690621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flipV="1">
            <a:off x="5508104" y="4762840"/>
            <a:ext cx="0" cy="1635644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flipV="1">
            <a:off x="7236296" y="1454727"/>
            <a:ext cx="0" cy="4943757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H="1">
            <a:off x="5477949" y="6398484"/>
            <a:ext cx="1758347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Espace réservé du pied de page 8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89" name="Espace réservé du numéro de diapositive 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07504" y="1495671"/>
            <a:ext cx="1584176" cy="47825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1691679" y="4830488"/>
            <a:ext cx="3786269" cy="144776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7269701" y="5273448"/>
            <a:ext cx="1766795" cy="112503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76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Classes Préparatoires aux </a:t>
            </a:r>
            <a:r>
              <a:rPr lang="fr-FR" dirty="0"/>
              <a:t>G</a:t>
            </a:r>
            <a:r>
              <a:rPr lang="fr-FR" dirty="0" smtClean="0"/>
              <a:t>randes Écoles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2 ans de formations (possibilité de redoubler la seconde année)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Préparation à des concours d’accès aux grandes écoles (épreuves écrites puis orales) </a:t>
            </a:r>
          </a:p>
          <a:p>
            <a:pPr lvl="1"/>
            <a:r>
              <a:rPr lang="fr-FR" dirty="0" smtClean="0"/>
              <a:t>Validation de crédits ECTS</a:t>
            </a:r>
          </a:p>
          <a:p>
            <a:pPr lvl="1"/>
            <a:endParaRPr lang="fr-FR" dirty="0"/>
          </a:p>
          <a:p>
            <a:r>
              <a:rPr lang="fr-FR" dirty="0" smtClean="0"/>
              <a:t>3 à 4 ans de formation en école d’ingénieur</a:t>
            </a:r>
          </a:p>
          <a:p>
            <a:endParaRPr lang="fr-FR" dirty="0"/>
          </a:p>
          <a:p>
            <a:r>
              <a:rPr lang="fr-FR" dirty="0" smtClean="0"/>
              <a:t>Éventuellement 3 ans de doctorat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7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Quelle prépa pour quelle école ?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25922" y="5805264"/>
            <a:ext cx="866655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Baccalauréat Scientifique</a:t>
            </a:r>
            <a:endParaRPr lang="fr-FR" sz="1600" b="1" dirty="0"/>
          </a:p>
        </p:txBody>
      </p:sp>
      <p:sp>
        <p:nvSpPr>
          <p:cNvPr id="6" name="Rectangle 5"/>
          <p:cNvSpPr/>
          <p:nvPr/>
        </p:nvSpPr>
        <p:spPr>
          <a:xfrm>
            <a:off x="225922" y="5181298"/>
            <a:ext cx="2545878" cy="440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PTSI – PCSI – MPSI</a:t>
            </a:r>
            <a:endParaRPr lang="fr-FR" sz="1400" b="1" dirty="0"/>
          </a:p>
        </p:txBody>
      </p:sp>
      <p:sp>
        <p:nvSpPr>
          <p:cNvPr id="7" name="Rectangle 6"/>
          <p:cNvSpPr/>
          <p:nvPr/>
        </p:nvSpPr>
        <p:spPr>
          <a:xfrm>
            <a:off x="3635896" y="5181298"/>
            <a:ext cx="2520280" cy="440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BCPST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6706642" y="5181298"/>
            <a:ext cx="2185838" cy="440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Prépa EC</a:t>
            </a:r>
            <a:endParaRPr lang="fr-FR" sz="1400" b="1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411760" y="1988840"/>
            <a:ext cx="1584177" cy="2295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fr-FR" sz="1600" b="1" dirty="0" smtClean="0"/>
              <a:t>Écoles Normales Supérieurs</a:t>
            </a:r>
          </a:p>
          <a:p>
            <a:pPr marL="0" indent="0" algn="ctr">
              <a:buNone/>
            </a:pPr>
            <a:r>
              <a:rPr lang="fr-FR" sz="1600" b="1" dirty="0" smtClean="0"/>
              <a:t>Écoles d’ingénieur </a:t>
            </a:r>
          </a:p>
          <a:p>
            <a:pPr marL="0" indent="0" algn="ctr">
              <a:buNone/>
            </a:pPr>
            <a:r>
              <a:rPr lang="fr-FR" sz="1600" b="1" dirty="0" smtClean="0"/>
              <a:t>(Chimie Paris, ESPCI, Réseau </a:t>
            </a:r>
            <a:r>
              <a:rPr lang="fr-FR" sz="1600" b="1" dirty="0" err="1" smtClean="0"/>
              <a:t>Polytech</a:t>
            </a:r>
            <a:r>
              <a:rPr lang="fr-FR" sz="1600" b="1" dirty="0" smtClean="0"/>
              <a:t> …)</a:t>
            </a:r>
            <a:endParaRPr lang="fr-FR" sz="1600" b="1" dirty="0"/>
          </a:p>
        </p:txBody>
      </p:sp>
      <p:sp>
        <p:nvSpPr>
          <p:cNvPr id="10" name="Espace réservé du contenu 8"/>
          <p:cNvSpPr txBox="1">
            <a:spLocks/>
          </p:cNvSpPr>
          <p:nvPr/>
        </p:nvSpPr>
        <p:spPr>
          <a:xfrm>
            <a:off x="256738" y="1999469"/>
            <a:ext cx="1938998" cy="2295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/>
              <a:buNone/>
            </a:pPr>
            <a:r>
              <a:rPr lang="fr-FR" sz="1600" b="1" dirty="0" smtClean="0"/>
              <a:t>Écoles d’ingénieur</a:t>
            </a:r>
          </a:p>
          <a:p>
            <a:pPr marL="0" indent="0" algn="ctr">
              <a:buFont typeface="Wingdings 3"/>
              <a:buNone/>
            </a:pPr>
            <a:endParaRPr lang="fr-FR" sz="1600" b="1" dirty="0" smtClean="0"/>
          </a:p>
          <a:p>
            <a:pPr marL="0" indent="0" algn="ctr">
              <a:buFont typeface="Wingdings 3"/>
              <a:buNone/>
            </a:pPr>
            <a:r>
              <a:rPr lang="fr-FR" sz="1600" b="1" dirty="0" smtClean="0"/>
              <a:t>Polytechnique, Centrale, Mines, Ponts, Arts et Métiers Paris Tech, ENSI …</a:t>
            </a:r>
            <a:endParaRPr lang="fr-FR" sz="1600" b="1" dirty="0"/>
          </a:p>
        </p:txBody>
      </p:sp>
      <p:sp>
        <p:nvSpPr>
          <p:cNvPr id="11" name="Rectangle 10"/>
          <p:cNvSpPr/>
          <p:nvPr/>
        </p:nvSpPr>
        <p:spPr>
          <a:xfrm>
            <a:off x="225922" y="4581128"/>
            <a:ext cx="2545878" cy="440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Concours spécifiques</a:t>
            </a:r>
            <a:endParaRPr lang="fr-FR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3623097" y="4581128"/>
            <a:ext cx="2545878" cy="440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Concours spécifiques</a:t>
            </a:r>
            <a:endParaRPr lang="fr-FR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6706642" y="4581128"/>
            <a:ext cx="2185838" cy="440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Concours spécifiques</a:t>
            </a:r>
            <a:endParaRPr lang="fr-FR" sz="1400" b="1" dirty="0"/>
          </a:p>
        </p:txBody>
      </p:sp>
      <p:sp>
        <p:nvSpPr>
          <p:cNvPr id="15" name="Espace réservé du contenu 8"/>
          <p:cNvSpPr txBox="1">
            <a:spLocks/>
          </p:cNvSpPr>
          <p:nvPr/>
        </p:nvSpPr>
        <p:spPr>
          <a:xfrm>
            <a:off x="4283968" y="1999469"/>
            <a:ext cx="1872208" cy="2295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/>
              <a:buNone/>
            </a:pPr>
            <a:r>
              <a:rPr lang="fr-FR" sz="1600" b="1" dirty="0" smtClean="0"/>
              <a:t>Écoles vétérinaires</a:t>
            </a:r>
          </a:p>
          <a:p>
            <a:pPr marL="0" indent="0" algn="ctr">
              <a:buFont typeface="Wingdings 3"/>
              <a:buNone/>
            </a:pPr>
            <a:r>
              <a:rPr lang="fr-FR" sz="1600" b="1" dirty="0" smtClean="0"/>
              <a:t>Écoles agronomiques</a:t>
            </a:r>
            <a:endParaRPr lang="fr-FR" sz="1600" b="1" dirty="0"/>
          </a:p>
        </p:txBody>
      </p:sp>
      <p:sp>
        <p:nvSpPr>
          <p:cNvPr id="16" name="Espace réservé du contenu 8"/>
          <p:cNvSpPr txBox="1">
            <a:spLocks/>
          </p:cNvSpPr>
          <p:nvPr/>
        </p:nvSpPr>
        <p:spPr>
          <a:xfrm>
            <a:off x="6706642" y="1999469"/>
            <a:ext cx="2185838" cy="2295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/>
              <a:buNone/>
            </a:pPr>
            <a:r>
              <a:rPr lang="fr-FR" sz="1600" b="1" dirty="0" smtClean="0"/>
              <a:t>Écoles de commerce Écoles de management</a:t>
            </a:r>
          </a:p>
          <a:p>
            <a:pPr marL="0" indent="0" algn="ctr">
              <a:buNone/>
            </a:pPr>
            <a:r>
              <a:rPr lang="fr-FR" sz="1600" b="1" dirty="0"/>
              <a:t>(HEC, ESSEC, </a:t>
            </a:r>
            <a:r>
              <a:rPr lang="fr-FR" sz="1600" b="1" dirty="0" smtClean="0"/>
              <a:t>ESCP, …)</a:t>
            </a:r>
            <a:endParaRPr lang="fr-FR" sz="1600" b="1" dirty="0"/>
          </a:p>
          <a:p>
            <a:pPr marL="0" indent="0" algn="ctr">
              <a:buFont typeface="Wingdings 3"/>
              <a:buNone/>
            </a:pPr>
            <a:endParaRPr lang="fr-FR" sz="1600" b="1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48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523</TotalTime>
  <Words>1213</Words>
  <Application>Microsoft Office PowerPoint</Application>
  <PresentationFormat>Affichage à l'écran (4:3)</PresentationFormat>
  <Paragraphs>272</Paragraphs>
  <Slides>26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Origine</vt:lpstr>
      <vt:lpstr>Devenez ingénieur, manager, vétérinaire, enseignant ou chercheur</vt:lpstr>
      <vt:lpstr>Plan</vt:lpstr>
      <vt:lpstr>Quelques métiers</vt:lpstr>
      <vt:lpstr>Quelques métiers Les métiers d’ingénieur</vt:lpstr>
      <vt:lpstr>Quelques métiers  Enseignant, Enseignant Chercheur</vt:lpstr>
      <vt:lpstr>Les voies d’accès aux écoles d’ingénieur</vt:lpstr>
      <vt:lpstr>Les CPGE / GE dans le cycle post bac</vt:lpstr>
      <vt:lpstr>Les Classes Préparatoires aux Grandes Écoles</vt:lpstr>
      <vt:lpstr>Quelle prépa pour quelle école ?</vt:lpstr>
      <vt:lpstr>Les différentes CPGE Scientifiques</vt:lpstr>
      <vt:lpstr>Les différentes CPGE scientifiques</vt:lpstr>
      <vt:lpstr>PTSI – PT</vt:lpstr>
      <vt:lpstr>PCSI – PC </vt:lpstr>
      <vt:lpstr>MPSI – MP </vt:lpstr>
      <vt:lpstr>Bilan comparatif</vt:lpstr>
      <vt:lpstr>Les spécificités des CPGE</vt:lpstr>
      <vt:lpstr>Les spécificités des CPGE Comment choisir sa prépa ?</vt:lpstr>
      <vt:lpstr>Les spécificités des CPGE Déroulement de la formation</vt:lpstr>
      <vt:lpstr>Les spécificités des CPGE Les points forts de la formation</vt:lpstr>
      <vt:lpstr>Les spécificités des CPGE Les qualités attendues</vt:lpstr>
      <vt:lpstr>Inscription / Candidatures</vt:lpstr>
      <vt:lpstr>Filières des lycées Dumont D’Urville et Rouvière</vt:lpstr>
      <vt:lpstr>Quelques élèves du lycée Dumont d’Urville Domaines d’application</vt:lpstr>
      <vt:lpstr>Quelques élèves du lycée Dumont d’Urville D’autres domaines …</vt:lpstr>
      <vt:lpstr>Quelques élèves du lycée Dumont d’Urville D’autres domaines …</vt:lpstr>
      <vt:lpstr>Quelques élèves du lycée Rouvière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Devenez ingénieur, manager, vétérinaire, enseignant ou chercheur</dc:title>
  <dc:creator>Xavier Pessoles</dc:creator>
  <cp:lastModifiedBy>Xavier Pessoles</cp:lastModifiedBy>
  <cp:revision>59</cp:revision>
  <dcterms:created xsi:type="dcterms:W3CDTF">2013-12-26T10:29:07Z</dcterms:created>
  <dcterms:modified xsi:type="dcterms:W3CDTF">2014-12-14T18:12:28Z</dcterms:modified>
</cp:coreProperties>
</file>