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18"/>
  </p:notesMasterIdLst>
  <p:sldIdLst>
    <p:sldId id="256" r:id="rId2"/>
    <p:sldId id="258" r:id="rId3"/>
    <p:sldId id="260" r:id="rId4"/>
    <p:sldId id="267" r:id="rId5"/>
    <p:sldId id="268" r:id="rId6"/>
    <p:sldId id="269" r:id="rId7"/>
    <p:sldId id="270" r:id="rId8"/>
    <p:sldId id="271" r:id="rId9"/>
    <p:sldId id="282" r:id="rId10"/>
    <p:sldId id="287" r:id="rId11"/>
    <p:sldId id="275" r:id="rId12"/>
    <p:sldId id="273" r:id="rId13"/>
    <p:sldId id="274" r:id="rId14"/>
    <p:sldId id="285" r:id="rId15"/>
    <p:sldId id="262" r:id="rId16"/>
    <p:sldId id="288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2" autoAdjust="0"/>
    <p:restoredTop sz="93606" autoAdjust="0"/>
  </p:normalViewPr>
  <p:slideViewPr>
    <p:cSldViewPr showGuides="1">
      <p:cViewPr>
        <p:scale>
          <a:sx n="60" d="100"/>
          <a:sy n="60" d="100"/>
        </p:scale>
        <p:origin x="-3306" y="-1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7" d="100"/>
          <a:sy n="57" d="100"/>
        </p:scale>
        <p:origin x="-285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F0A6E-5B86-4EF6-83C5-0BD3A3DA83B6}" type="datetimeFigureOut">
              <a:rPr lang="fr-FR" smtClean="0"/>
              <a:pPr/>
              <a:t>18/12/2014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26491-4D4E-4AA6-8D59-24A339C677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5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26491-4D4E-4AA6-8D59-24A339C67748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45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0E03CF1-1404-4F96-BE00-E12027A9533E}" type="datetime1">
              <a:rPr lang="fr-FR" smtClean="0"/>
              <a:pPr/>
              <a:t>18/12/2014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258475" y="6375608"/>
            <a:ext cx="4608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191B-AB47-426E-987B-E782239FA91B}" type="datetime1">
              <a:rPr lang="fr-FR" smtClean="0"/>
              <a:pPr/>
              <a:t>18/12/2014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4AE71-937F-4660-B9E2-F4542EB1EFF8}" type="datetime1">
              <a:rPr lang="fr-FR" smtClean="0"/>
              <a:pPr/>
              <a:t>18/12/2014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6D3F-1386-42A6-B79C-6D98CF025A8B}" type="datetime1">
              <a:rPr lang="fr-FR" smtClean="0"/>
              <a:pPr/>
              <a:t>18/12/2014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411760" y="6353839"/>
            <a:ext cx="432048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88C7ECB-308C-419E-8581-EEC8E4D8967A}" type="datetime1">
              <a:rPr lang="fr-FR" smtClean="0"/>
              <a:pPr/>
              <a:t>18/12/2014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268000" y="6381328"/>
            <a:ext cx="4608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314F-365B-4C6F-8D82-6E5EB6286A9B}" type="datetime1">
              <a:rPr lang="fr-FR" smtClean="0"/>
              <a:pPr/>
              <a:t>18/12/2014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43A6-341C-476E-A93B-81A14334ACEE}" type="datetime1">
              <a:rPr lang="fr-FR" smtClean="0"/>
              <a:pPr/>
              <a:t>18/12/2014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B1D7-73E1-4220-81C1-FAF0BD4D5D13}" type="datetime1">
              <a:rPr lang="fr-FR" smtClean="0"/>
              <a:pPr/>
              <a:t>18/12/2014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7170-7CAC-49A9-856E-4244E0368B3A}" type="datetime1">
              <a:rPr lang="fr-FR" smtClean="0"/>
              <a:pPr/>
              <a:t>18/12/2014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D6C3-CBA9-4018-A399-639C4047CA06}" type="datetime1">
              <a:rPr lang="fr-FR" smtClean="0"/>
              <a:pPr/>
              <a:t>18/12/2014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053A-ED5F-4450-88CD-62059A238D42}" type="datetime1">
              <a:rPr lang="fr-FR" smtClean="0"/>
              <a:pPr/>
              <a:t>18/12/2014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A41902-4600-44E3-86DD-AB29023CD1D1}" type="datetime1">
              <a:rPr lang="fr-FR" smtClean="0"/>
              <a:pPr/>
              <a:t>18/12/2014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267744" y="6353839"/>
            <a:ext cx="460851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ctr"/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574576" y="6368066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BB6DF8-B4DD-4E80-A138-72D154BCFF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hyperlink" Target="http://www.dassault-aviation.com/fr/falcon/" TargetMode="External"/><Relationship Id="rId3" Type="http://schemas.openxmlformats.org/officeDocument/2006/relationships/hyperlink" Target="http://projets-architecte-urbanisme.fr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r.ldr.com/Produits/Cervical/MobiC%C2%AEProth%C3%A8sededisquecervical" TargetMode="External"/><Relationship Id="rId11" Type="http://schemas.openxmlformats.org/officeDocument/2006/relationships/hyperlink" Target="http://www.lactalis-international.com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://www.peugeot.fr/concept-cars-showroom/ex1/concept-car/" TargetMode="External"/><Relationship Id="rId9" Type="http://schemas.openxmlformats.org/officeDocument/2006/relationships/hyperlink" Target="http://www.pierre-fabre.com/fr/recherche-en-oncologie" TargetMode="External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s-cachan.fr/version-francaise/recherche/" TargetMode="External"/><Relationship Id="rId7" Type="http://schemas.openxmlformats.org/officeDocument/2006/relationships/image" Target="../media/image1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Devenez ingénieur, manager, vétérinaire, enseignant ou chercheur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En passant par une Classe </a:t>
            </a:r>
            <a:r>
              <a:rPr lang="fr-FR" dirty="0"/>
              <a:t>P</a:t>
            </a:r>
            <a:r>
              <a:rPr lang="fr-FR" dirty="0" smtClean="0"/>
              <a:t>réparatoire aux Grandes Écoles  CPGE</a:t>
            </a:r>
          </a:p>
          <a:p>
            <a:r>
              <a:rPr lang="fr-FR" dirty="0" smtClean="0"/>
              <a:t>Classes de Terminales 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2656"/>
            <a:ext cx="4344591" cy="2548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3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des volumes horaires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10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51520" y="1493760"/>
            <a:ext cx="3503232" cy="1800000"/>
            <a:chOff x="251520" y="1493760"/>
            <a:chExt cx="3503232" cy="1800000"/>
          </a:xfrm>
        </p:grpSpPr>
        <p:sp>
          <p:nvSpPr>
            <p:cNvPr id="10" name="Rectangle 9"/>
            <p:cNvSpPr/>
            <p:nvPr/>
          </p:nvSpPr>
          <p:spPr>
            <a:xfrm>
              <a:off x="701520" y="1493760"/>
              <a:ext cx="3053232" cy="45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Mathématiques </a:t>
              </a:r>
              <a:endParaRPr lang="fr-FR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1520" y="1943760"/>
              <a:ext cx="2571143" cy="45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Physique-Chimie</a:t>
              </a:r>
              <a:endParaRPr lang="fr-FR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1520" y="2393760"/>
              <a:ext cx="2731839" cy="450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SII</a:t>
              </a:r>
              <a:endParaRPr lang="fr-FR" sz="1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1520" y="2843760"/>
              <a:ext cx="1285571" cy="45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Lettres + LV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-423480" y="2168760"/>
              <a:ext cx="1800000" cy="45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 smtClean="0"/>
                <a:t>PTSI</a:t>
              </a:r>
              <a:endParaRPr lang="fr-FR" sz="2400" b="1" dirty="0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51519" y="4124610"/>
            <a:ext cx="4306714" cy="1800000"/>
            <a:chOff x="251519" y="4124610"/>
            <a:chExt cx="4306714" cy="1800000"/>
          </a:xfrm>
        </p:grpSpPr>
        <p:sp>
          <p:nvSpPr>
            <p:cNvPr id="17" name="Rectangle 16"/>
            <p:cNvSpPr/>
            <p:nvPr/>
          </p:nvSpPr>
          <p:spPr>
            <a:xfrm>
              <a:off x="701519" y="4124610"/>
              <a:ext cx="3856714" cy="45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Mathématiques </a:t>
              </a:r>
              <a:endParaRPr lang="fr-FR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1519" y="4574610"/>
              <a:ext cx="2571143" cy="45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Physique-Chimie</a:t>
              </a:r>
              <a:endParaRPr lang="fr-FR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1519" y="5024610"/>
              <a:ext cx="642786" cy="450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SII</a:t>
              </a:r>
              <a:endParaRPr lang="fr-F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1519" y="5474610"/>
              <a:ext cx="1285571" cy="45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Lettres + LV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-423481" y="4799610"/>
              <a:ext cx="1800000" cy="45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 smtClean="0"/>
                <a:t>MPSI</a:t>
              </a:r>
              <a:endParaRPr lang="fr-FR" sz="2400" b="1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4762266" y="1493758"/>
            <a:ext cx="4306714" cy="1800000"/>
            <a:chOff x="4762266" y="1493758"/>
            <a:chExt cx="4306714" cy="1800000"/>
          </a:xfrm>
        </p:grpSpPr>
        <p:sp>
          <p:nvSpPr>
            <p:cNvPr id="24" name="Rectangle 23"/>
            <p:cNvSpPr/>
            <p:nvPr/>
          </p:nvSpPr>
          <p:spPr>
            <a:xfrm>
              <a:off x="5212266" y="1493758"/>
              <a:ext cx="3213928" cy="45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Mathématiques </a:t>
              </a:r>
              <a:endParaRPr lang="fr-FR" sz="16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12266" y="1943758"/>
              <a:ext cx="2571143" cy="45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Physique</a:t>
              </a:r>
              <a:endParaRPr lang="fr-FR" sz="16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12266" y="2393758"/>
              <a:ext cx="1285571" cy="450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SII</a:t>
              </a:r>
              <a:endParaRPr lang="fr-FR" sz="16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12266" y="2843758"/>
              <a:ext cx="1285571" cy="45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Lettres + LV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16200000">
              <a:off x="4087266" y="2168758"/>
              <a:ext cx="1800000" cy="45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 smtClean="0"/>
                <a:t>PCSI</a:t>
              </a:r>
              <a:endParaRPr lang="fr-FR" sz="24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83409" y="1943760"/>
              <a:ext cx="1285571" cy="45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Chimie</a:t>
              </a:r>
              <a:endParaRPr lang="fr-FR" sz="1600" dirty="0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4762266" y="4124610"/>
            <a:ext cx="3021143" cy="1800000"/>
            <a:chOff x="4762266" y="4124610"/>
            <a:chExt cx="3021143" cy="1800000"/>
          </a:xfrm>
        </p:grpSpPr>
        <p:sp>
          <p:nvSpPr>
            <p:cNvPr id="30" name="Rectangle 29"/>
            <p:cNvSpPr/>
            <p:nvPr/>
          </p:nvSpPr>
          <p:spPr>
            <a:xfrm>
              <a:off x="5212266" y="4124610"/>
              <a:ext cx="2571143" cy="45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Mathématiques </a:t>
              </a:r>
              <a:endParaRPr lang="fr-FR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12266" y="4574610"/>
              <a:ext cx="2249750" cy="45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Physique-Chimie</a:t>
              </a:r>
              <a:endParaRPr lang="fr-FR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12266" y="5024610"/>
              <a:ext cx="2571143" cy="450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Biologie - Géologie</a:t>
              </a:r>
              <a:endParaRPr lang="fr-FR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12266" y="5474610"/>
              <a:ext cx="1285571" cy="450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Lettres + LV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4087266" y="4799610"/>
              <a:ext cx="1800000" cy="45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 smtClean="0"/>
                <a:t>BCPST</a:t>
              </a:r>
              <a:endParaRPr lang="fr-FR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0711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spécificités des CPGE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Les points forts de la 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48866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Proximité géographique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Proximité de l’équipe pédagogique avec les élèves</a:t>
            </a:r>
          </a:p>
          <a:p>
            <a:pPr lvl="1"/>
            <a:r>
              <a:rPr lang="fr-FR" dirty="0" smtClean="0"/>
              <a:t>Cadre et structures de lycées</a:t>
            </a:r>
          </a:p>
          <a:p>
            <a:pPr lvl="1"/>
            <a:r>
              <a:rPr lang="fr-FR" dirty="0" smtClean="0"/>
              <a:t>Suivi individuel</a:t>
            </a:r>
          </a:p>
          <a:p>
            <a:pPr lvl="1"/>
            <a:r>
              <a:rPr lang="fr-FR" dirty="0" smtClean="0"/>
              <a:t>Climat de travail sécurisant et agréable</a:t>
            </a:r>
          </a:p>
          <a:p>
            <a:pPr lvl="1"/>
            <a:r>
              <a:rPr lang="fr-FR" dirty="0" smtClean="0"/>
              <a:t>Généralement un enseignant pour une classe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Évaluation continue tout au long des deux ans</a:t>
            </a:r>
          </a:p>
          <a:p>
            <a:pPr lvl="1"/>
            <a:r>
              <a:rPr lang="fr-FR" dirty="0" smtClean="0"/>
              <a:t>Devoirs surveillés et devoirs maisons réguliers</a:t>
            </a:r>
          </a:p>
          <a:p>
            <a:pPr lvl="1"/>
            <a:r>
              <a:rPr lang="fr-FR" dirty="0" smtClean="0"/>
              <a:t>Interrogations orales hebdomadaires (colles)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Un parcours sécurisé</a:t>
            </a:r>
          </a:p>
          <a:p>
            <a:pPr lvl="1"/>
            <a:r>
              <a:rPr lang="fr-FR" dirty="0" smtClean="0"/>
              <a:t>Nombreuses places aux concours</a:t>
            </a:r>
          </a:p>
          <a:p>
            <a:pPr lvl="1"/>
            <a:r>
              <a:rPr lang="fr-FR" dirty="0" smtClean="0"/>
              <a:t>Nombreux débouchés en sortie d’école</a:t>
            </a:r>
          </a:p>
          <a:p>
            <a:pPr lvl="1"/>
            <a:r>
              <a:rPr lang="fr-FR" dirty="0" smtClean="0"/>
              <a:t>Réorientation suivie si nécessaire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8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spécificités des CPGE</a:t>
            </a:r>
            <a:br>
              <a:rPr lang="fr-FR" dirty="0" smtClean="0"/>
            </a:br>
            <a:r>
              <a:rPr lang="fr-FR" dirty="0" smtClean="0"/>
              <a:t>Les qualités attendues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Sélection en CPGE </a:t>
            </a:r>
          </a:p>
          <a:p>
            <a:pPr lvl="1"/>
            <a:r>
              <a:rPr lang="fr-FR" dirty="0" smtClean="0"/>
              <a:t>Bulletins scolaires de Première et Terminale</a:t>
            </a:r>
          </a:p>
          <a:p>
            <a:pPr lvl="2"/>
            <a:r>
              <a:rPr lang="fr-FR" dirty="0" smtClean="0"/>
              <a:t>Résultats &amp; Appréciations</a:t>
            </a:r>
          </a:p>
          <a:p>
            <a:endParaRPr lang="fr-FR" dirty="0" smtClean="0"/>
          </a:p>
          <a:p>
            <a:r>
              <a:rPr lang="fr-FR" dirty="0" smtClean="0"/>
              <a:t>Attitude requise en CPGE</a:t>
            </a:r>
          </a:p>
          <a:p>
            <a:pPr lvl="1"/>
            <a:r>
              <a:rPr lang="fr-FR" dirty="0" smtClean="0"/>
              <a:t>Assiduité et participation en cours</a:t>
            </a:r>
          </a:p>
          <a:p>
            <a:pPr lvl="1"/>
            <a:r>
              <a:rPr lang="fr-FR" dirty="0" smtClean="0"/>
              <a:t>Travail sérieux et régulier pendant 2 ans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Inscription / Candidatures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978896" cy="4937760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Procédure admission post-bac</a:t>
            </a:r>
          </a:p>
          <a:p>
            <a:pPr lvl="1" algn="just"/>
            <a:r>
              <a:rPr lang="fr-FR" dirty="0" smtClean="0"/>
              <a:t>La meilleure prépa est souvent celle la plus proche de chez soi	</a:t>
            </a:r>
          </a:p>
          <a:p>
            <a:pPr lvl="1" algn="just"/>
            <a:r>
              <a:rPr lang="fr-FR" dirty="0" smtClean="0"/>
              <a:t>Multipliez vos vœux, les places sont relativement nombreuses</a:t>
            </a:r>
          </a:p>
          <a:p>
            <a:pPr lvl="1" algn="just"/>
            <a:r>
              <a:rPr lang="fr-FR" dirty="0" smtClean="0"/>
              <a:t>Faites 2 vœux lorsqu’un internat est désiré</a:t>
            </a:r>
          </a:p>
          <a:p>
            <a:pPr lvl="1" algn="just"/>
            <a:r>
              <a:rPr lang="fr-FR" dirty="0" smtClean="0"/>
              <a:t>Faites vos vœux selon </a:t>
            </a:r>
            <a:r>
              <a:rPr lang="fr-FR" b="1" dirty="0" smtClean="0"/>
              <a:t>VOS </a:t>
            </a:r>
            <a:r>
              <a:rPr lang="fr-FR" dirty="0" smtClean="0"/>
              <a:t>envies</a:t>
            </a:r>
          </a:p>
          <a:p>
            <a:pPr lvl="1" algn="just"/>
            <a:r>
              <a:rPr lang="fr-FR" dirty="0" smtClean="0"/>
              <a:t>Si vous désirez intégrer une filière sélective, classez la avant une filière non sélective</a:t>
            </a:r>
          </a:p>
          <a:p>
            <a:pPr algn="just"/>
            <a:endParaRPr lang="fr-FR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6" t="22222" r="14774" b="20635"/>
          <a:stretch/>
        </p:blipFill>
        <p:spPr bwMode="auto">
          <a:xfrm>
            <a:off x="5436096" y="1484784"/>
            <a:ext cx="3367314" cy="4180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667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CPGE publiques du Var</a:t>
            </a:r>
            <a:br>
              <a:rPr lang="fr-FR" dirty="0" smtClean="0"/>
            </a:br>
            <a:r>
              <a:rPr lang="fr-FR" sz="2000" dirty="0"/>
              <a:t>	</a:t>
            </a:r>
            <a:r>
              <a:rPr lang="fr-FR" sz="2000" dirty="0" smtClean="0"/>
              <a:t>Liste non exhaustive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09600" y="1371600"/>
            <a:ext cx="7706816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PTSI </a:t>
            </a:r>
          </a:p>
          <a:p>
            <a:pPr lvl="1"/>
            <a:r>
              <a:rPr lang="fr-FR" dirty="0" smtClean="0"/>
              <a:t>Lycée Rouvière à Toulon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PO le 24/01/2015</a:t>
            </a:r>
          </a:p>
          <a:p>
            <a:r>
              <a:rPr lang="fr-FR" dirty="0" smtClean="0"/>
              <a:t>MPSI et PCSI</a:t>
            </a:r>
          </a:p>
          <a:p>
            <a:pPr lvl="1"/>
            <a:r>
              <a:rPr lang="fr-FR" dirty="0" smtClean="0"/>
              <a:t>Lycée Dumont D'Urville à Toulon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PO le 17/01/2015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295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de la PTSI – PT Rouvière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643192" cy="493776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2012 – 2014</a:t>
            </a:r>
          </a:p>
          <a:p>
            <a:pPr lvl="1"/>
            <a:r>
              <a:rPr lang="fr-FR" dirty="0" smtClean="0"/>
              <a:t>Aucun 5/2</a:t>
            </a:r>
          </a:p>
          <a:p>
            <a:pPr lvl="1"/>
            <a:r>
              <a:rPr lang="fr-FR" dirty="0" smtClean="0"/>
              <a:t>SUPAERO – ISAE : 1 (Admis Mines Ponts, Centrale Lyon…)</a:t>
            </a:r>
          </a:p>
          <a:p>
            <a:pPr lvl="1"/>
            <a:r>
              <a:rPr lang="fr-FR" dirty="0"/>
              <a:t>Arts et Métiers </a:t>
            </a:r>
            <a:r>
              <a:rPr lang="fr-FR" dirty="0" err="1"/>
              <a:t>ParisTech</a:t>
            </a:r>
            <a:r>
              <a:rPr lang="fr-FR" dirty="0"/>
              <a:t> : 12 </a:t>
            </a:r>
            <a:r>
              <a:rPr lang="fr-FR" dirty="0" smtClean="0">
                <a:solidFill>
                  <a:srgbClr val="00B050"/>
                </a:solidFill>
              </a:rPr>
              <a:t>(5)</a:t>
            </a:r>
            <a:endParaRPr lang="fr-FR" dirty="0"/>
          </a:p>
          <a:p>
            <a:pPr lvl="1"/>
            <a:r>
              <a:rPr lang="fr-FR" dirty="0"/>
              <a:t>ENSTA – </a:t>
            </a:r>
            <a:r>
              <a:rPr lang="fr-FR" dirty="0" smtClean="0"/>
              <a:t>1</a:t>
            </a:r>
          </a:p>
          <a:p>
            <a:pPr lvl="1"/>
            <a:r>
              <a:rPr lang="fr-FR" dirty="0" smtClean="0"/>
              <a:t>Centrale </a:t>
            </a:r>
            <a:r>
              <a:rPr lang="fr-FR" dirty="0"/>
              <a:t>Marseille : 2</a:t>
            </a:r>
          </a:p>
          <a:p>
            <a:pPr lvl="1"/>
            <a:r>
              <a:rPr lang="fr-FR" dirty="0"/>
              <a:t>INP Grenoble :  4</a:t>
            </a:r>
          </a:p>
          <a:p>
            <a:pPr lvl="1"/>
            <a:r>
              <a:rPr lang="fr-FR" dirty="0"/>
              <a:t>ENSEIRB – </a:t>
            </a:r>
            <a:r>
              <a:rPr lang="fr-FR" dirty="0" err="1"/>
              <a:t>Matmeca</a:t>
            </a:r>
            <a:r>
              <a:rPr lang="fr-FR" dirty="0"/>
              <a:t> : </a:t>
            </a:r>
            <a:r>
              <a:rPr lang="fr-FR" dirty="0" smtClean="0">
                <a:solidFill>
                  <a:srgbClr val="00B050"/>
                </a:solidFill>
              </a:rPr>
              <a:t>1</a:t>
            </a:r>
          </a:p>
          <a:p>
            <a:pPr lvl="1"/>
            <a:r>
              <a:rPr lang="fr-FR" dirty="0" err="1" smtClean="0"/>
              <a:t>Polytech</a:t>
            </a:r>
            <a:r>
              <a:rPr lang="fr-FR" dirty="0" smtClean="0"/>
              <a:t> (Lille, Marseille , Nantes, Nice, Orléans) : 6 </a:t>
            </a:r>
            <a:r>
              <a:rPr lang="fr-FR" dirty="0" smtClean="0">
                <a:solidFill>
                  <a:srgbClr val="00B050"/>
                </a:solidFill>
              </a:rPr>
              <a:t>(1)</a:t>
            </a:r>
          </a:p>
          <a:p>
            <a:pPr lvl="1"/>
            <a:r>
              <a:rPr lang="fr-FR" dirty="0" smtClean="0"/>
              <a:t>ENSAIT – Roubaix : 1</a:t>
            </a:r>
          </a:p>
          <a:p>
            <a:pPr lvl="1"/>
            <a:r>
              <a:rPr lang="fr-FR" dirty="0" smtClean="0"/>
              <a:t>EPF – Montpellier : 3</a:t>
            </a:r>
          </a:p>
          <a:p>
            <a:pPr lvl="1"/>
            <a:r>
              <a:rPr lang="fr-FR" dirty="0" smtClean="0"/>
              <a:t>ISBS – Créteil : 1</a:t>
            </a:r>
          </a:p>
          <a:p>
            <a:pPr lvl="1"/>
            <a:r>
              <a:rPr lang="fr-FR" dirty="0" smtClean="0"/>
              <a:t>ESI – Reims : </a:t>
            </a:r>
            <a:r>
              <a:rPr lang="fr-FR" dirty="0" smtClean="0">
                <a:solidFill>
                  <a:srgbClr val="00B050"/>
                </a:solidFill>
              </a:rPr>
              <a:t>1</a:t>
            </a:r>
          </a:p>
          <a:p>
            <a:pPr lvl="1"/>
            <a:r>
              <a:rPr lang="fr-FR" dirty="0" smtClean="0"/>
              <a:t>ESILV : 1</a:t>
            </a:r>
          </a:p>
          <a:p>
            <a:pPr lvl="1"/>
            <a:endParaRPr lang="fr-FR" dirty="0"/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FORUM DES ECOLES CE VENDREDI 19/12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495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Quelques métiers</a:t>
            </a:r>
            <a:br>
              <a:rPr lang="fr-FR" dirty="0" smtClean="0"/>
            </a:br>
            <a:r>
              <a:rPr lang="fr-FR" dirty="0" smtClean="0"/>
              <a:t>Les métiers d’ingénieur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132" y="3441986"/>
            <a:ext cx="1800000" cy="931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72132" y="7722096"/>
            <a:ext cx="21547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3"/>
              </a:rPr>
              <a:t>http://projets-architecte-urbanisme.fr/</a:t>
            </a:r>
            <a:endParaRPr lang="fr-FR" sz="1000" dirty="0"/>
          </a:p>
        </p:txBody>
      </p:sp>
      <p:sp>
        <p:nvSpPr>
          <p:cNvPr id="6" name="Rectangle 5"/>
          <p:cNvSpPr/>
          <p:nvPr/>
        </p:nvSpPr>
        <p:spPr>
          <a:xfrm>
            <a:off x="5572132" y="707402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4"/>
              </a:rPr>
              <a:t>http://www.peugeot.fr/concept-cars-showroom/ex1/concept-car/</a:t>
            </a:r>
            <a:endParaRPr lang="fr-FR" sz="1000" dirty="0"/>
          </a:p>
        </p:txBody>
      </p:sp>
      <p:pic>
        <p:nvPicPr>
          <p:cNvPr id="3078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1800000" cy="79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72132" y="7938120"/>
            <a:ext cx="1435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hlinkClick r:id="rId6"/>
              </a:rPr>
              <a:t>http://fr.ldr.com/</a:t>
            </a:r>
            <a:endParaRPr lang="fr-FR" sz="1000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1268760"/>
            <a:ext cx="1800000" cy="1156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 descr="oncologi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132" y="1282863"/>
            <a:ext cx="1800000" cy="1800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72132" y="685800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9"/>
              </a:rPr>
              <a:t>http://www.pierre-fabre.com/fr/recherche-en-oncologie</a:t>
            </a:r>
            <a:endParaRPr lang="fr-FR" sz="1000" dirty="0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4817358"/>
            <a:ext cx="1800000" cy="1371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572132" y="7506072"/>
            <a:ext cx="21403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11"/>
              </a:rPr>
              <a:t>http://www.lactalis-international.com/</a:t>
            </a:r>
            <a:endParaRPr lang="fr-FR" sz="1000" dirty="0"/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" y="3917888"/>
            <a:ext cx="1800000" cy="559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72132" y="7290048"/>
            <a:ext cx="24096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smtClean="0">
                <a:hlinkClick r:id="rId13"/>
              </a:rPr>
              <a:t>http://www.dassault-aviation.com/fr/falcon/</a:t>
            </a:r>
            <a:endParaRPr lang="fr-FR" sz="1000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2195736" y="1219200"/>
            <a:ext cx="4608512" cy="512738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Diversité des métiers</a:t>
            </a:r>
          </a:p>
          <a:p>
            <a:pPr lvl="1"/>
            <a:r>
              <a:rPr lang="fr-FR" dirty="0" smtClean="0"/>
              <a:t>Chef de projet</a:t>
            </a:r>
          </a:p>
          <a:p>
            <a:pPr lvl="1"/>
            <a:r>
              <a:rPr lang="fr-FR" dirty="0" smtClean="0"/>
              <a:t>Designer</a:t>
            </a:r>
          </a:p>
          <a:p>
            <a:pPr lvl="1"/>
            <a:r>
              <a:rPr lang="fr-FR" dirty="0" smtClean="0"/>
              <a:t>Manager</a:t>
            </a:r>
          </a:p>
          <a:p>
            <a:pPr lvl="1"/>
            <a:r>
              <a:rPr lang="fr-FR" dirty="0" smtClean="0"/>
              <a:t>Concepteur</a:t>
            </a:r>
          </a:p>
          <a:p>
            <a:pPr lvl="1"/>
            <a:r>
              <a:rPr lang="fr-FR" dirty="0" smtClean="0"/>
              <a:t>Marketing</a:t>
            </a:r>
          </a:p>
          <a:p>
            <a:pPr lvl="1"/>
            <a:r>
              <a:rPr lang="fr-FR" dirty="0" smtClean="0"/>
              <a:t>Étude de marchés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Diversité des secteurs</a:t>
            </a:r>
          </a:p>
          <a:p>
            <a:pPr lvl="1"/>
            <a:r>
              <a:rPr lang="fr-FR" dirty="0" smtClean="0"/>
              <a:t>Médical, Biologie</a:t>
            </a:r>
          </a:p>
          <a:p>
            <a:pPr lvl="1"/>
            <a:r>
              <a:rPr lang="fr-FR" dirty="0" smtClean="0"/>
              <a:t>Agroalimentaire</a:t>
            </a:r>
          </a:p>
          <a:p>
            <a:pPr lvl="1"/>
            <a:r>
              <a:rPr lang="fr-FR" dirty="0" smtClean="0"/>
              <a:t>Aéronautique,  Génie Civil</a:t>
            </a:r>
          </a:p>
          <a:p>
            <a:pPr lvl="1"/>
            <a:r>
              <a:rPr lang="fr-FR" dirty="0" smtClean="0"/>
              <a:t>Services </a:t>
            </a:r>
          </a:p>
          <a:p>
            <a:pPr lvl="1"/>
            <a:r>
              <a:rPr lang="fr-FR" dirty="0" smtClean="0"/>
              <a:t>Télécommunications &amp; Réseaux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08" y="4581128"/>
            <a:ext cx="2235847" cy="2103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4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Quelques métiers</a:t>
            </a:r>
            <a:br>
              <a:rPr lang="fr-FR" sz="2400" dirty="0" smtClean="0"/>
            </a:br>
            <a:r>
              <a:rPr lang="fr-FR" sz="2400" dirty="0" smtClean="0"/>
              <a:t>Vétérinaire, Enseignant, Enseignant Chercheur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483568" y="1219200"/>
            <a:ext cx="6203232" cy="4937760"/>
          </a:xfrm>
        </p:spPr>
        <p:txBody>
          <a:bodyPr/>
          <a:lstStyle/>
          <a:p>
            <a:r>
              <a:rPr lang="fr-FR" dirty="0" smtClean="0"/>
              <a:t>Chercheur, enseignant chercheur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Enseignant (collège, lycée, BTS, IUT, CPGE, </a:t>
            </a:r>
          </a:p>
          <a:p>
            <a:r>
              <a:rPr lang="fr-FR" dirty="0" smtClean="0"/>
              <a:t>université, écoles d’ingénieurs)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Vétérinaire</a:t>
            </a:r>
            <a:endParaRPr lang="fr-FR" dirty="0"/>
          </a:p>
        </p:txBody>
      </p:sp>
      <p:pic>
        <p:nvPicPr>
          <p:cNvPr id="1026" name="Picture 2" descr="Équipe Biomis (Antenne de Bretagn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3" y="1359180"/>
            <a:ext cx="1800000" cy="13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84168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 smtClean="0">
                <a:hlinkClick r:id="rId3"/>
              </a:rPr>
              <a:t>http://www.ens-cachan.fr/version-francaise/recherche/</a:t>
            </a:r>
            <a:endParaRPr lang="fr-FR" sz="1000" dirty="0"/>
          </a:p>
        </p:txBody>
      </p:sp>
      <p:pic>
        <p:nvPicPr>
          <p:cNvPr id="1028" name="Picture 4" descr="Amphithéât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3" y="2996952"/>
            <a:ext cx="1800000" cy="119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/>
          <p:cNvGrpSpPr/>
          <p:nvPr/>
        </p:nvGrpSpPr>
        <p:grpSpPr>
          <a:xfrm>
            <a:off x="649003" y="4440156"/>
            <a:ext cx="1800000" cy="1810953"/>
            <a:chOff x="7344000" y="1628800"/>
            <a:chExt cx="1800000" cy="1810953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1628800"/>
              <a:ext cx="1800000" cy="60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 descr="http://www.envt.fr/sites/all/themes/envtblueprint/images/bandeau9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2235838"/>
              <a:ext cx="1800000" cy="607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http://www.envt.fr/sites/all/themes/envtblueprint/images/bandeau11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4000" y="2832714"/>
              <a:ext cx="1800000" cy="607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2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voies d’accès aux écoles d’ingénieur</a:t>
            </a:r>
            <a:endParaRPr lang="fr-FR" dirty="0"/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8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CPGE / GE dans le cycle post bac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050524" y="5589240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Sections Techniciens Supérieurs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75126" y="5589240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Instituts </a:t>
            </a:r>
            <a:r>
              <a:rPr lang="fr-FR" sz="1200" dirty="0">
                <a:solidFill>
                  <a:schemeClr val="tx1"/>
                </a:solidFill>
              </a:rPr>
              <a:t>U</a:t>
            </a:r>
            <a:r>
              <a:rPr lang="fr-FR" sz="1200" dirty="0" smtClean="0">
                <a:solidFill>
                  <a:schemeClr val="tx1"/>
                </a:solidFill>
              </a:rPr>
              <a:t>niversitaires Technologiques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922" y="5589240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Université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24328" y="5589240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Classes Préparatoires Intégrées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0524" y="4832664"/>
            <a:ext cx="3192754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Concours BTS / DUT – Dossiers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7106" y="1628800"/>
            <a:ext cx="1346968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Université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4328" y="1628800"/>
            <a:ext cx="1368152" cy="2843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Écoles d’ingénieur avec prépa intégrée</a:t>
            </a:r>
          </a:p>
          <a:p>
            <a:pPr algn="ctr"/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(INSA, UTC, UTBM, ENI…)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467544" y="5154525"/>
            <a:ext cx="0" cy="43062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8" idx="0"/>
            <a:endCxn id="15" idx="2"/>
          </p:cNvCxnSpPr>
          <p:nvPr/>
        </p:nvCxnSpPr>
        <p:spPr>
          <a:xfrm flipV="1">
            <a:off x="8208404" y="4472624"/>
            <a:ext cx="0" cy="11166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V="1">
            <a:off x="7812360" y="4472624"/>
            <a:ext cx="0" cy="58043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7067880" y="5053056"/>
            <a:ext cx="744480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1331640" y="5493463"/>
            <a:ext cx="5052164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1802" y="5273448"/>
            <a:ext cx="1850198" cy="2437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Classe prépa ATS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3646901" y="4472624"/>
            <a:ext cx="5296" cy="36004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1594074" y="3861048"/>
            <a:ext cx="446818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7106" y="4830489"/>
            <a:ext cx="911702" cy="3240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Dossiers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51" name="Connecteur droit avec flèche 50"/>
          <p:cNvCxnSpPr/>
          <p:nvPr/>
        </p:nvCxnSpPr>
        <p:spPr>
          <a:xfrm flipV="1">
            <a:off x="2195736" y="4472624"/>
            <a:ext cx="0" cy="18002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V="1">
            <a:off x="1331640" y="4472625"/>
            <a:ext cx="0" cy="11166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1158808" y="4968738"/>
            <a:ext cx="53287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1691680" y="4652644"/>
            <a:ext cx="49784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1691680" y="4652644"/>
            <a:ext cx="0" cy="31609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space réservé du pied de page 8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Présentation des CPGE - Classes de Terminale S</a:t>
            </a:r>
            <a:endParaRPr lang="fr-FR" dirty="0"/>
          </a:p>
        </p:txBody>
      </p:sp>
      <p:sp>
        <p:nvSpPr>
          <p:cNvPr id="89" name="Espace réservé du numéro de diapositive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0" y="1454727"/>
            <a:ext cx="9144000" cy="540327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1817483" y="1454727"/>
            <a:ext cx="5418813" cy="4943757"/>
            <a:chOff x="1817483" y="1454727"/>
            <a:chExt cx="5418813" cy="4943757"/>
          </a:xfrm>
        </p:grpSpPr>
        <p:sp>
          <p:nvSpPr>
            <p:cNvPr id="11" name="Rectangle 10"/>
            <p:cNvSpPr/>
            <p:nvPr/>
          </p:nvSpPr>
          <p:spPr>
            <a:xfrm>
              <a:off x="5699728" y="4832664"/>
              <a:ext cx="1368152" cy="44078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Concours – Dossiers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50524" y="1628800"/>
              <a:ext cx="5017356" cy="2843824"/>
            </a:xfrm>
            <a:prstGeom prst="rect">
              <a:avLst/>
            </a:prstGeom>
            <a:ln w="381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 smtClean="0">
                  <a:solidFill>
                    <a:schemeClr val="tx1"/>
                  </a:solidFill>
                </a:rPr>
                <a:t>Grandes Écoles</a:t>
              </a:r>
            </a:p>
            <a:p>
              <a:pPr algn="ctr"/>
              <a:endParaRPr lang="fr-FR" sz="2000" b="1" dirty="0" smtClean="0">
                <a:solidFill>
                  <a:schemeClr val="tx1"/>
                </a:solidFill>
              </a:endParaRPr>
            </a:p>
            <a:p>
              <a:pPr marL="171450" indent="-171450" algn="ctr">
                <a:buFont typeface="Arial" charset="0"/>
                <a:buChar char="•"/>
              </a:pPr>
              <a:r>
                <a:rPr lang="fr-FR" sz="2000" b="1" dirty="0" smtClean="0">
                  <a:solidFill>
                    <a:schemeClr val="tx1"/>
                  </a:solidFill>
                </a:rPr>
                <a:t>Écoles d’ingénieur</a:t>
              </a:r>
            </a:p>
            <a:p>
              <a:pPr marL="171450" indent="-171450" algn="ctr">
                <a:buFont typeface="Arial" charset="0"/>
                <a:buChar char="•"/>
              </a:pPr>
              <a:r>
                <a:rPr lang="fr-FR" sz="2000" b="1" dirty="0" smtClean="0">
                  <a:solidFill>
                    <a:schemeClr val="tx1"/>
                  </a:solidFill>
                </a:rPr>
                <a:t>Écoles de commerce</a:t>
              </a:r>
            </a:p>
            <a:p>
              <a:pPr marL="171450" indent="-171450" algn="ctr">
                <a:buFont typeface="Arial" charset="0"/>
                <a:buChar char="•"/>
              </a:pPr>
              <a:r>
                <a:rPr lang="fr-FR" sz="2000" b="1" dirty="0" smtClean="0">
                  <a:solidFill>
                    <a:schemeClr val="tx1"/>
                  </a:solidFill>
                </a:rPr>
                <a:t>Écoles de Management</a:t>
              </a:r>
            </a:p>
            <a:p>
              <a:pPr marL="171450" indent="-171450" algn="ctr">
                <a:buFont typeface="Arial" charset="0"/>
                <a:buChar char="•"/>
              </a:pPr>
              <a:r>
                <a:rPr lang="fr-FR" sz="2000" b="1" dirty="0" smtClean="0">
                  <a:solidFill>
                    <a:schemeClr val="tx1"/>
                  </a:solidFill>
                </a:rPr>
                <a:t>Écoles vétérinaires</a:t>
              </a:r>
            </a:p>
            <a:p>
              <a:pPr marL="171450" indent="-171450" algn="ctr">
                <a:buFont typeface="Arial" charset="0"/>
                <a:buChar char="•"/>
              </a:pPr>
              <a:r>
                <a:rPr lang="fr-FR" sz="2000" b="1" dirty="0" smtClean="0">
                  <a:solidFill>
                    <a:schemeClr val="tx1"/>
                  </a:solidFill>
                </a:rPr>
                <a:t>Écoles d’agronomie</a:t>
              </a:r>
            </a:p>
            <a:p>
              <a:pPr marL="171450" indent="-171450" algn="ctr">
                <a:buFont typeface="Arial" charset="0"/>
                <a:buChar char="•"/>
              </a:pPr>
              <a:r>
                <a:rPr lang="fr-FR" sz="2000" b="1" dirty="0" smtClean="0">
                  <a:solidFill>
                    <a:schemeClr val="tx1"/>
                  </a:solidFill>
                </a:rPr>
                <a:t>Écoles Normales Supérieures</a:t>
              </a:r>
            </a:p>
            <a:p>
              <a:pPr marL="171450" indent="-171450" algn="ctr">
                <a:buFont typeface="Arial" charset="0"/>
                <a:buChar char="•"/>
              </a:pPr>
              <a:endParaRPr lang="fr-FR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 flipV="1">
              <a:off x="6383804" y="5273448"/>
              <a:ext cx="0" cy="33791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>
              <a:stCxn id="11" idx="0"/>
            </p:cNvCxnSpPr>
            <p:nvPr/>
          </p:nvCxnSpPr>
          <p:spPr>
            <a:xfrm flipV="1">
              <a:off x="6383804" y="4472624"/>
              <a:ext cx="0" cy="36004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5699728" y="5589240"/>
              <a:ext cx="1368152" cy="648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Classes Préparatoires Grandes Écoles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Connecteur droit 66"/>
            <p:cNvCxnSpPr/>
            <p:nvPr/>
          </p:nvCxnSpPr>
          <p:spPr>
            <a:xfrm>
              <a:off x="1817483" y="1484784"/>
              <a:ext cx="0" cy="3278056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1817483" y="1484784"/>
              <a:ext cx="5418813" cy="0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>
              <a:off x="1817483" y="4762840"/>
              <a:ext cx="3690621" cy="0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5508104" y="4762840"/>
              <a:ext cx="0" cy="1635644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 flipV="1">
              <a:off x="7236296" y="1454727"/>
              <a:ext cx="0" cy="4943757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flipH="1">
              <a:off x="5477949" y="6398484"/>
              <a:ext cx="1758347" cy="0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576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Classes Préparatoires aux </a:t>
            </a:r>
            <a:r>
              <a:rPr lang="fr-FR" dirty="0"/>
              <a:t>G</a:t>
            </a:r>
            <a:r>
              <a:rPr lang="fr-FR" dirty="0" smtClean="0"/>
              <a:t>randes Écoles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2 ans de formation (possibilité de redoubler la seconde année)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Préparation à des concours d’accès aux grandes écoles (épreuves écrites puis orales) </a:t>
            </a:r>
          </a:p>
          <a:p>
            <a:pPr lvl="1"/>
            <a:r>
              <a:rPr lang="fr-FR" dirty="0" smtClean="0"/>
              <a:t>Validation de crédits ECTS</a:t>
            </a:r>
          </a:p>
          <a:p>
            <a:pPr lvl="1"/>
            <a:endParaRPr lang="fr-FR" dirty="0"/>
          </a:p>
          <a:p>
            <a:r>
              <a:rPr lang="fr-FR" dirty="0" smtClean="0"/>
              <a:t>3 à 4 ans de formation en école d’ingénieur</a:t>
            </a:r>
          </a:p>
          <a:p>
            <a:endParaRPr lang="fr-FR" dirty="0"/>
          </a:p>
          <a:p>
            <a:r>
              <a:rPr lang="fr-FR" dirty="0" smtClean="0"/>
              <a:t>Éventuellement 3 ans de doctorat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Quelle prépa pour quelle école ?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25922" y="5805264"/>
            <a:ext cx="866655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Baccalauréat Scientifique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922" y="5181298"/>
            <a:ext cx="3488156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PTSI – PCSI – MPSI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3968" y="5181298"/>
            <a:ext cx="1872208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BCPST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06642" y="5181298"/>
            <a:ext cx="2185838" cy="440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Prépa EC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0" name="Espace réservé du contenu 8"/>
          <p:cNvSpPr txBox="1">
            <a:spLocks/>
          </p:cNvSpPr>
          <p:nvPr/>
        </p:nvSpPr>
        <p:spPr>
          <a:xfrm>
            <a:off x="256738" y="1999469"/>
            <a:ext cx="3451166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400" b="1" dirty="0" smtClean="0">
                <a:solidFill>
                  <a:schemeClr val="tx1"/>
                </a:solidFill>
              </a:rPr>
              <a:t>Écoles d’ingénieur</a:t>
            </a:r>
          </a:p>
          <a:p>
            <a:pPr marL="0" indent="0" algn="ctr">
              <a:buFont typeface="Wingdings 3"/>
              <a:buNone/>
            </a:pPr>
            <a:endParaRPr lang="fr-FR" sz="1400" b="1" dirty="0" smtClean="0">
              <a:solidFill>
                <a:schemeClr val="tx1"/>
              </a:solidFill>
            </a:endParaRPr>
          </a:p>
          <a:p>
            <a:pPr marL="0" indent="0" algn="ctr">
              <a:buFont typeface="Wingdings 3"/>
              <a:buNone/>
            </a:pPr>
            <a:r>
              <a:rPr lang="fr-FR" sz="1400" b="1" dirty="0" smtClean="0">
                <a:solidFill>
                  <a:schemeClr val="tx1"/>
                </a:solidFill>
              </a:rPr>
              <a:t>Polytechnique, Centrale, Mines, Ponts, Arts et Métiers Paris Tech, ENSI …</a:t>
            </a:r>
          </a:p>
          <a:p>
            <a:pPr marL="0" indent="0" algn="ctr">
              <a:buNone/>
            </a:pPr>
            <a:r>
              <a:rPr lang="fr-FR" sz="1400" b="1" dirty="0">
                <a:solidFill>
                  <a:schemeClr val="tx1"/>
                </a:solidFill>
              </a:rPr>
              <a:t>Écoles Normales </a:t>
            </a:r>
            <a:r>
              <a:rPr lang="fr-FR" sz="1400" b="1" dirty="0" smtClean="0">
                <a:solidFill>
                  <a:schemeClr val="tx1"/>
                </a:solidFill>
              </a:rPr>
              <a:t>Supérieurs</a:t>
            </a:r>
          </a:p>
          <a:p>
            <a:pPr marL="0" indent="0" algn="ctr">
              <a:buNone/>
            </a:pPr>
            <a:endParaRPr lang="fr-FR" sz="14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fr-FR" sz="1400" b="1" dirty="0" smtClean="0">
                <a:solidFill>
                  <a:schemeClr val="tx1"/>
                </a:solidFill>
              </a:rPr>
              <a:t>Réseau </a:t>
            </a:r>
            <a:r>
              <a:rPr lang="fr-FR" sz="1400" b="1" dirty="0" err="1" smtClean="0">
                <a:solidFill>
                  <a:schemeClr val="tx1"/>
                </a:solidFill>
              </a:rPr>
              <a:t>Polytech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5922" y="4581128"/>
            <a:ext cx="3488156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Concours spécifiques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83967" y="4581128"/>
            <a:ext cx="1885007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Concours spécifiques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06642" y="4581128"/>
            <a:ext cx="2185838" cy="440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Concours spécifiques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5" name="Espace réservé du contenu 8"/>
          <p:cNvSpPr txBox="1">
            <a:spLocks/>
          </p:cNvSpPr>
          <p:nvPr/>
        </p:nvSpPr>
        <p:spPr>
          <a:xfrm>
            <a:off x="4283968" y="1999469"/>
            <a:ext cx="187220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400" dirty="0" smtClean="0">
                <a:solidFill>
                  <a:schemeClr val="tx1"/>
                </a:solidFill>
              </a:rPr>
              <a:t>Écoles vétérinaires</a:t>
            </a:r>
          </a:p>
          <a:p>
            <a:pPr marL="0" indent="0" algn="ctr">
              <a:buFont typeface="Wingdings 3"/>
              <a:buNone/>
            </a:pPr>
            <a:r>
              <a:rPr lang="fr-FR" sz="1400" dirty="0" smtClean="0">
                <a:solidFill>
                  <a:schemeClr val="tx1"/>
                </a:solidFill>
              </a:rPr>
              <a:t>Écoles agronomiques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6" name="Espace réservé du contenu 8"/>
          <p:cNvSpPr txBox="1">
            <a:spLocks/>
          </p:cNvSpPr>
          <p:nvPr/>
        </p:nvSpPr>
        <p:spPr>
          <a:xfrm>
            <a:off x="6706642" y="1999469"/>
            <a:ext cx="2185838" cy="229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lang="fr-FR" sz="1400" dirty="0" smtClean="0">
                <a:solidFill>
                  <a:schemeClr val="tx1"/>
                </a:solidFill>
              </a:rPr>
              <a:t>Écoles de commerce Écoles de management</a:t>
            </a:r>
          </a:p>
          <a:p>
            <a:pPr marL="0" indent="0" algn="ctr">
              <a:buNone/>
            </a:pPr>
            <a:r>
              <a:rPr lang="fr-FR" sz="1400" dirty="0">
                <a:solidFill>
                  <a:schemeClr val="tx1"/>
                </a:solidFill>
              </a:rPr>
              <a:t>(HEC, ESSEC, </a:t>
            </a:r>
            <a:r>
              <a:rPr lang="fr-FR" sz="1400" dirty="0" smtClean="0">
                <a:solidFill>
                  <a:schemeClr val="tx1"/>
                </a:solidFill>
              </a:rPr>
              <a:t>ESCP, …)</a:t>
            </a:r>
            <a:endParaRPr lang="fr-FR" sz="1400" dirty="0">
              <a:solidFill>
                <a:schemeClr val="tx1"/>
              </a:solidFill>
            </a:endParaRPr>
          </a:p>
          <a:p>
            <a:pPr marL="0" indent="0" algn="ctr">
              <a:buFont typeface="Wingdings 3"/>
              <a:buNone/>
            </a:pP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4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différentes CPGE Scientifiques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453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différentes CPGE scientifiques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des CPGE - Classes de Terminales 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6DF8-B4DD-4E80-A138-72D154BCFFEE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1026" name="Picture 2" descr="http://prepas.org/images/img/png/22-image1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" t="17568" r="48645"/>
          <a:stretch/>
        </p:blipFill>
        <p:spPr bwMode="auto">
          <a:xfrm>
            <a:off x="1022260" y="3357201"/>
            <a:ext cx="5097163" cy="270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22260" y="2888940"/>
            <a:ext cx="62860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CONCOURS</a:t>
            </a:r>
            <a:endParaRPr lang="fr-FR" b="1" dirty="0"/>
          </a:p>
        </p:txBody>
      </p:sp>
      <p:sp>
        <p:nvSpPr>
          <p:cNvPr id="11" name="Rectangle 10"/>
          <p:cNvSpPr/>
          <p:nvPr/>
        </p:nvSpPr>
        <p:spPr>
          <a:xfrm>
            <a:off x="1043608" y="1340768"/>
            <a:ext cx="626469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Grandes écoles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384807" y="3615680"/>
            <a:ext cx="720080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ECS 2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6384807" y="4869160"/>
            <a:ext cx="720080" cy="3600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ysClr val="windowText" lastClr="000000"/>
                </a:solidFill>
              </a:rPr>
              <a:t>ECS 1</a:t>
            </a:r>
            <a:endParaRPr lang="fr-FR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onnecteur droit avec flèche 13"/>
          <p:cNvCxnSpPr>
            <a:stCxn id="13" idx="0"/>
            <a:endCxn id="10" idx="2"/>
          </p:cNvCxnSpPr>
          <p:nvPr/>
        </p:nvCxnSpPr>
        <p:spPr>
          <a:xfrm flipV="1">
            <a:off x="6744847" y="4047728"/>
            <a:ext cx="0" cy="82143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7908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610</TotalTime>
  <Words>722</Words>
  <Application>Microsoft Office PowerPoint</Application>
  <PresentationFormat>Affichage à l'écran (4:3)</PresentationFormat>
  <Paragraphs>201</Paragraphs>
  <Slides>16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Origine</vt:lpstr>
      <vt:lpstr>Devenez ingénieur, manager, vétérinaire, enseignant ou chercheur</vt:lpstr>
      <vt:lpstr>Quelques métiers Les métiers d’ingénieur</vt:lpstr>
      <vt:lpstr>Quelques métiers Vétérinaire, Enseignant, Enseignant Chercheur</vt:lpstr>
      <vt:lpstr>Les voies d’accès aux écoles d’ingénieur</vt:lpstr>
      <vt:lpstr>Les CPGE / GE dans le cycle post bac</vt:lpstr>
      <vt:lpstr>Les Classes Préparatoires aux Grandes Écoles</vt:lpstr>
      <vt:lpstr>Quelle prépa pour quelle école ?</vt:lpstr>
      <vt:lpstr>Les différentes CPGE Scientifiques</vt:lpstr>
      <vt:lpstr>Les différentes CPGE scientifiques</vt:lpstr>
      <vt:lpstr>Comparaison des volumes horaires</vt:lpstr>
      <vt:lpstr>Les spécificités des CPGE</vt:lpstr>
      <vt:lpstr>Les spécificités des CPGE Les points forts de la formation</vt:lpstr>
      <vt:lpstr>Les spécificités des CPGE Les qualités attendues</vt:lpstr>
      <vt:lpstr>Inscription / Candidatures</vt:lpstr>
      <vt:lpstr>Les CPGE publiques du Var  Liste non exhaustive</vt:lpstr>
      <vt:lpstr>Résultats de la PTSI – PT Rouvière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Devenez ingénieur, manager, vétérinaire, enseignant ou chercheur</dc:title>
  <dc:creator>Xavier Pessoles</dc:creator>
  <cp:lastModifiedBy>Xavier Pessoles</cp:lastModifiedBy>
  <cp:revision>70</cp:revision>
  <dcterms:created xsi:type="dcterms:W3CDTF">2013-12-26T10:29:07Z</dcterms:created>
  <dcterms:modified xsi:type="dcterms:W3CDTF">2014-12-18T11:30:03Z</dcterms:modified>
</cp:coreProperties>
</file>