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87" r:id="rId3"/>
    <p:sldId id="288" r:id="rId4"/>
    <p:sldId id="293" r:id="rId5"/>
    <p:sldId id="294" r:id="rId6"/>
    <p:sldId id="295" r:id="rId7"/>
    <p:sldId id="296" r:id="rId8"/>
    <p:sldId id="297" r:id="rId9"/>
    <p:sldId id="290" r:id="rId10"/>
    <p:sldId id="291" r:id="rId11"/>
    <p:sldId id="292" r:id="rId12"/>
    <p:sldId id="298" r:id="rId13"/>
    <p:sldId id="301" r:id="rId14"/>
    <p:sldId id="299" r:id="rId15"/>
    <p:sldId id="30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p:scale>
          <a:sx n="120" d="100"/>
          <a:sy n="120" d="100"/>
        </p:scale>
        <p:origin x="-72" y="22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03/05/2018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7</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8</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03/05/2018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03/05/2018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03/05/2018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03/05/2018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03/05/2018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03/05/2018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03/05/2018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03/05/2018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Préparation aux oraux</a:t>
            </a:r>
            <a:endParaRPr lang="fr-FR" b="1" dirty="0"/>
          </a:p>
        </p:txBody>
      </p:sp>
      <p:sp>
        <p:nvSpPr>
          <p:cNvPr id="3" name="Sous-titre 2"/>
          <p:cNvSpPr>
            <a:spLocks noGrp="1"/>
          </p:cNvSpPr>
          <p:nvPr>
            <p:ph type="subTitle" idx="1"/>
          </p:nvPr>
        </p:nvSpPr>
        <p:spPr/>
        <p:txBody>
          <a:bodyPr/>
          <a:lstStyle/>
          <a:p>
            <a:r>
              <a:rPr lang="fr-FR" b="1" dirty="0" smtClean="0"/>
              <a:t>PSI </a:t>
            </a:r>
            <a:r>
              <a:rPr lang="fr-FR" b="1" dirty="0" smtClean="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Organisation de l’épreuve</a:t>
            </a:r>
          </a:p>
          <a:p>
            <a:pPr lvl="1"/>
            <a:r>
              <a:rPr lang="fr-FR" dirty="0" smtClean="0"/>
              <a:t>Première partie – 45 minutes</a:t>
            </a:r>
          </a:p>
          <a:p>
            <a:pPr lvl="2"/>
            <a:r>
              <a:rPr lang="fr-FR" dirty="0" smtClean="0"/>
              <a:t>S’approprier le support et le présenter de manière structurée</a:t>
            </a:r>
          </a:p>
          <a:p>
            <a:pPr lvl="2"/>
            <a:r>
              <a:rPr lang="fr-FR" dirty="0" smtClean="0"/>
              <a:t>Comparaison performances attendues, mesurées et/ou simulées</a:t>
            </a:r>
          </a:p>
          <a:p>
            <a:pPr lvl="2"/>
            <a:r>
              <a:rPr lang="fr-FR" dirty="0" smtClean="0"/>
              <a:t>Bilan d’environ 5 minutes avec l’examinateur</a:t>
            </a:r>
          </a:p>
          <a:p>
            <a:pPr lvl="1"/>
            <a:r>
              <a:rPr lang="fr-FR" dirty="0" smtClean="0"/>
              <a:t>Deuxième partie – 60 minutes – autonomie encadrée</a:t>
            </a:r>
          </a:p>
          <a:p>
            <a:pPr lvl="2"/>
            <a:r>
              <a:rPr lang="fr-FR" dirty="0" smtClean="0"/>
              <a:t>Élaborer ou compléter un modèle causal ou acausal</a:t>
            </a:r>
            <a:endParaRPr lang="fr-FR" dirty="0"/>
          </a:p>
          <a:p>
            <a:pPr lvl="2"/>
            <a:r>
              <a:rPr lang="fr-FR" dirty="0"/>
              <a:t>R</a:t>
            </a:r>
            <a:r>
              <a:rPr lang="fr-FR" dirty="0" smtClean="0"/>
              <a:t>éaliser </a:t>
            </a:r>
            <a:r>
              <a:rPr lang="fr-FR" dirty="0"/>
              <a:t>des protocoles expérimentaux </a:t>
            </a:r>
            <a:r>
              <a:rPr lang="fr-FR" dirty="0" smtClean="0"/>
              <a:t>permettant d’identifier</a:t>
            </a:r>
            <a:r>
              <a:rPr lang="fr-FR" dirty="0"/>
              <a:t>, de valider expérimentalement et/ou par simulation des paramètres d’un modèle et </a:t>
            </a:r>
            <a:r>
              <a:rPr lang="fr-FR" dirty="0" smtClean="0"/>
              <a:t>les recaler </a:t>
            </a:r>
            <a:r>
              <a:rPr lang="fr-FR" dirty="0"/>
              <a:t>si besoin</a:t>
            </a:r>
            <a:r>
              <a:rPr lang="fr-FR" dirty="0" smtClean="0"/>
              <a:t>.</a:t>
            </a:r>
          </a:p>
          <a:p>
            <a:pPr lvl="1"/>
            <a:r>
              <a:rPr lang="fr-FR" dirty="0" smtClean="0"/>
              <a:t>Troisième partie </a:t>
            </a:r>
          </a:p>
          <a:p>
            <a:pPr lvl="2"/>
            <a:r>
              <a:rPr lang="fr-FR" dirty="0" smtClean="0"/>
              <a:t>valider </a:t>
            </a:r>
            <a:r>
              <a:rPr lang="fr-FR" dirty="0"/>
              <a:t>et/ou recaler des modèles à partir d’essais expérimentaux et de résultats de </a:t>
            </a:r>
            <a:r>
              <a:rPr lang="fr-FR" dirty="0" smtClean="0"/>
              <a:t>simulations numériques </a:t>
            </a:r>
            <a:r>
              <a:rPr lang="fr-FR" dirty="0"/>
              <a:t>des modèles élaborés ;</a:t>
            </a:r>
          </a:p>
          <a:p>
            <a:pPr lvl="2"/>
            <a:r>
              <a:rPr lang="fr-FR" dirty="0" smtClean="0"/>
              <a:t>enrichir </a:t>
            </a:r>
            <a:r>
              <a:rPr lang="fr-FR" dirty="0"/>
              <a:t>un / des modèle(s) ;</a:t>
            </a:r>
          </a:p>
          <a:p>
            <a:pPr lvl="2"/>
            <a:r>
              <a:rPr lang="fr-FR" dirty="0" smtClean="0"/>
              <a:t>imaginer </a:t>
            </a:r>
            <a:r>
              <a:rPr lang="fr-FR" dirty="0"/>
              <a:t>et choisir des solutions d’évolution du système en vue de répondre à un besoin </a:t>
            </a:r>
            <a:r>
              <a:rPr lang="fr-FR" dirty="0" smtClean="0"/>
              <a:t>du point </a:t>
            </a:r>
            <a:r>
              <a:rPr lang="fr-FR" dirty="0"/>
              <a:t>de vue de l’utilisateur et exprimé par un cahier des charges</a:t>
            </a:r>
            <a:r>
              <a:rPr lang="fr-FR" dirty="0" smtClean="0"/>
              <a:t>.</a:t>
            </a:r>
          </a:p>
          <a:p>
            <a:pPr lvl="1"/>
            <a:r>
              <a:rPr lang="fr-FR" dirty="0" smtClean="0"/>
              <a:t>Quatrième partie – 30 + 10 minutes</a:t>
            </a:r>
          </a:p>
          <a:p>
            <a:pPr lvl="2"/>
            <a:r>
              <a:rPr lang="fr-FR" dirty="0" smtClean="0"/>
              <a:t>Évaluation de solutions</a:t>
            </a:r>
          </a:p>
          <a:p>
            <a:pPr lvl="2"/>
            <a:r>
              <a:rPr lang="fr-FR" dirty="0" smtClean="0"/>
              <a:t>Synthèse (Outils disponibles : Libre office et Microsoft office)</a:t>
            </a:r>
          </a:p>
          <a:p>
            <a:pPr lvl="1"/>
            <a:endParaRPr lang="fr-FR" dirty="0"/>
          </a:p>
          <a:p>
            <a:pPr lvl="1"/>
            <a:r>
              <a:rPr lang="fr-FR" dirty="0" smtClean="0"/>
              <a:t>Logiciels de simulations  et programmation : Scilab et Python</a:t>
            </a:r>
          </a:p>
          <a:p>
            <a:pPr lvl="2"/>
            <a:endParaRPr lang="fr-FR" dirty="0" smtClean="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smtClean="0"/>
              <a:t>Commentaires </a:t>
            </a:r>
          </a:p>
          <a:p>
            <a:pPr lvl="1"/>
            <a:r>
              <a:rPr lang="fr-FR" dirty="0" smtClean="0"/>
              <a:t>Pas de pulls et/ou vêtements indiquant le lycée d’origine</a:t>
            </a:r>
          </a:p>
          <a:p>
            <a:r>
              <a:rPr lang="fr-FR" dirty="0" smtClean="0"/>
              <a:t>Analyse globale</a:t>
            </a:r>
          </a:p>
          <a:p>
            <a:pPr lvl="1"/>
            <a:r>
              <a:rPr lang="fr-FR" dirty="0" smtClean="0"/>
              <a:t>Utiliser les outils pour mémoriser les courbes, les modèles au fur et à mesure …</a:t>
            </a:r>
          </a:p>
          <a:p>
            <a:pPr lvl="1"/>
            <a:r>
              <a:rPr lang="fr-FR" dirty="0" smtClean="0"/>
              <a:t>Réaliser des schémas pour améliorer les échanges avec le jury</a:t>
            </a:r>
          </a:p>
          <a:p>
            <a:pPr lvl="1"/>
            <a:r>
              <a:rPr lang="fr-FR" dirty="0" smtClean="0"/>
              <a:t>Suivre les fiches !</a:t>
            </a:r>
          </a:p>
          <a:p>
            <a:pPr lvl="1"/>
            <a:r>
              <a:rPr lang="fr-FR" dirty="0" smtClean="0"/>
              <a:t>Faire preuve d’initiative dans la phase d’autonomie encadrée</a:t>
            </a:r>
          </a:p>
          <a:p>
            <a:pPr lvl="1"/>
            <a:r>
              <a:rPr lang="fr-FR" dirty="0" smtClean="0"/>
              <a:t>Maitriser la chaîne fonctionnelle</a:t>
            </a:r>
          </a:p>
          <a:p>
            <a:pPr lvl="1"/>
            <a:r>
              <a:rPr lang="fr-FR" dirty="0" smtClean="0"/>
              <a:t>Attention à l’homogénéité et aux unités !</a:t>
            </a:r>
          </a:p>
          <a:p>
            <a:pPr lvl="1"/>
            <a:r>
              <a:rPr lang="fr-FR" dirty="0" smtClean="0"/>
              <a:t>Différence modèle causal et acausal</a:t>
            </a:r>
          </a:p>
          <a:p>
            <a:pPr lvl="1"/>
            <a:r>
              <a:rPr lang="fr-FR" dirty="0" smtClean="0"/>
              <a:t>Être rigoureux dans l’explication orale des méthodes</a:t>
            </a:r>
          </a:p>
          <a:p>
            <a:pPr lvl="1"/>
            <a:r>
              <a:rPr lang="fr-FR" dirty="0" smtClean="0"/>
              <a:t>Utiliser le TEC pour les systèmes à 1 DDL…</a:t>
            </a:r>
          </a:p>
          <a:p>
            <a:pPr lvl="1"/>
            <a:r>
              <a:rPr lang="fr-FR" dirty="0" smtClean="0"/>
              <a:t>Approfondir la modélisation cinématique</a:t>
            </a:r>
          </a:p>
          <a:p>
            <a:pPr lvl="1"/>
            <a:r>
              <a:rPr lang="fr-FR" dirty="0" smtClean="0"/>
              <a:t>Maîtriser les critères de bande passante, de gain statique, de marges…</a:t>
            </a:r>
          </a:p>
          <a:p>
            <a:pPr lvl="1"/>
            <a:r>
              <a:rPr lang="fr-FR" dirty="0" smtClean="0"/>
              <a:t>Maîtriser l’analyse des SED</a:t>
            </a:r>
          </a:p>
          <a:p>
            <a:pPr lvl="1"/>
            <a:r>
              <a:rPr lang="fr-FR" dirty="0" smtClean="0"/>
              <a:t>S’entrainer sur les synthèses</a:t>
            </a:r>
            <a:endParaRPr lang="fr-FR" dirty="0"/>
          </a:p>
        </p:txBody>
      </p:sp>
    </p:spTree>
    <p:extLst>
      <p:ext uri="{BB962C8B-B14F-4D97-AF65-F5344CB8AC3E}">
        <p14:creationId xmlns:p14="http://schemas.microsoft.com/office/powerpoint/2010/main" val="235148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CCP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274099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E3A</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195921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préparation aux oraux</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p:txBody>
          <a:bodyPr/>
          <a:lstStyle/>
          <a:p>
            <a:r>
              <a:rPr lang="fr-FR" dirty="0" smtClean="0"/>
              <a:t>4 TP de 2h – </a:t>
            </a:r>
            <a:r>
              <a:rPr lang="fr-FR" dirty="0" err="1" smtClean="0"/>
              <a:t>Cf</a:t>
            </a:r>
            <a:r>
              <a:rPr lang="fr-FR" dirty="0" smtClean="0"/>
              <a:t> Planning. Attention aux horaires de l’après midi (12h30 – 14h30 et 14h30 – 16h30).</a:t>
            </a:r>
          </a:p>
          <a:p>
            <a:endParaRPr lang="fr-FR" dirty="0"/>
          </a:p>
          <a:p>
            <a:r>
              <a:rPr lang="fr-FR" dirty="0" smtClean="0"/>
              <a:t>Séances de TD à thème :</a:t>
            </a:r>
          </a:p>
          <a:p>
            <a:pPr lvl="1"/>
            <a:r>
              <a:rPr lang="fr-FR" dirty="0" smtClean="0"/>
              <a:t>Schématisation cinématique</a:t>
            </a:r>
          </a:p>
          <a:p>
            <a:pPr lvl="1"/>
            <a:r>
              <a:rPr lang="fr-FR" dirty="0" smtClean="0"/>
              <a:t>Application du TEC</a:t>
            </a:r>
          </a:p>
          <a:p>
            <a:pPr lvl="1"/>
            <a:r>
              <a:rPr lang="fr-FR" dirty="0" smtClean="0"/>
              <a:t>Réalisation </a:t>
            </a:r>
            <a:r>
              <a:rPr lang="fr-FR" smtClean="0"/>
              <a:t>de synthèse…</a:t>
            </a:r>
          </a:p>
          <a:p>
            <a:endParaRPr lang="fr-FR" dirty="0" smtClean="0"/>
          </a:p>
          <a:p>
            <a:r>
              <a:rPr lang="fr-FR" dirty="0" smtClean="0"/>
              <a:t>Préparation à l’oral de Mines – Telecom sur demande.</a:t>
            </a:r>
            <a:endParaRPr lang="fr-FR" dirty="0"/>
          </a:p>
        </p:txBody>
      </p:sp>
    </p:spTree>
    <p:extLst>
      <p:ext uri="{BB962C8B-B14F-4D97-AF65-F5344CB8AC3E}">
        <p14:creationId xmlns:p14="http://schemas.microsoft.com/office/powerpoint/2010/main" val="302764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smtClean="0"/>
              <a:t>Soutenances à voir selon planning.</a:t>
            </a:r>
          </a:p>
          <a:p>
            <a:endParaRPr lang="fr-FR" dirty="0"/>
          </a:p>
          <a:p>
            <a:r>
              <a:rPr lang="fr-FR" dirty="0" smtClean="0"/>
              <a:t>Plan conseillé pour les soutenances :</a:t>
            </a:r>
          </a:p>
          <a:p>
            <a:pPr lvl="1"/>
            <a:r>
              <a:rPr lang="fr-FR" dirty="0" smtClean="0"/>
              <a:t>Introduction </a:t>
            </a:r>
          </a:p>
          <a:p>
            <a:pPr lvl="2"/>
            <a:r>
              <a:rPr lang="fr-FR" dirty="0" smtClean="0"/>
              <a:t>Présentation de la problématique – Lien au thème</a:t>
            </a:r>
          </a:p>
          <a:p>
            <a:pPr lvl="1"/>
            <a:r>
              <a:rPr lang="fr-FR" dirty="0"/>
              <a:t>Présentation d’une </a:t>
            </a:r>
            <a:r>
              <a:rPr lang="fr-FR" dirty="0" smtClean="0"/>
              <a:t>modélisation</a:t>
            </a:r>
            <a:endParaRPr lang="fr-FR" dirty="0"/>
          </a:p>
          <a:p>
            <a:pPr lvl="2"/>
            <a:r>
              <a:rPr lang="fr-FR" dirty="0"/>
              <a:t>Objectif</a:t>
            </a:r>
          </a:p>
          <a:p>
            <a:pPr lvl="2"/>
            <a:r>
              <a:rPr lang="fr-FR" dirty="0" smtClean="0"/>
              <a:t>Hypothèses</a:t>
            </a:r>
            <a:endParaRPr lang="fr-FR" dirty="0"/>
          </a:p>
          <a:p>
            <a:pPr lvl="2"/>
            <a:r>
              <a:rPr lang="fr-FR" dirty="0"/>
              <a:t>Résultats</a:t>
            </a:r>
          </a:p>
          <a:p>
            <a:pPr lvl="2"/>
            <a:r>
              <a:rPr lang="fr-FR" dirty="0"/>
              <a:t>Conclusion par rapport à l’objectif</a:t>
            </a:r>
          </a:p>
          <a:p>
            <a:pPr lvl="1"/>
            <a:endParaRPr lang="fr-FR" dirty="0" smtClean="0"/>
          </a:p>
          <a:p>
            <a:pPr lvl="1"/>
            <a:r>
              <a:rPr lang="fr-FR" dirty="0" smtClean="0"/>
              <a:t>Présentation d’une expérimentation</a:t>
            </a:r>
          </a:p>
          <a:p>
            <a:pPr lvl="2"/>
            <a:r>
              <a:rPr lang="fr-FR" dirty="0" smtClean="0"/>
              <a:t>Objectif</a:t>
            </a:r>
          </a:p>
          <a:p>
            <a:pPr lvl="2"/>
            <a:r>
              <a:rPr lang="fr-FR" dirty="0" smtClean="0"/>
              <a:t>Protocole expérimental</a:t>
            </a:r>
          </a:p>
          <a:p>
            <a:pPr lvl="2"/>
            <a:r>
              <a:rPr lang="fr-FR" dirty="0" smtClean="0"/>
              <a:t>Résultats</a:t>
            </a:r>
          </a:p>
          <a:p>
            <a:pPr lvl="2"/>
            <a:r>
              <a:rPr lang="fr-FR" dirty="0" smtClean="0"/>
              <a:t>Conclusion par rapport à l’objectif</a:t>
            </a:r>
          </a:p>
          <a:p>
            <a:pPr lvl="2"/>
            <a:endParaRPr lang="fr-FR" dirty="0"/>
          </a:p>
          <a:p>
            <a:pPr lvl="1"/>
            <a:r>
              <a:rPr lang="fr-FR" dirty="0" smtClean="0"/>
              <a:t>Conclusion et perspectives</a:t>
            </a:r>
          </a:p>
          <a:p>
            <a:pPr lvl="2"/>
            <a:r>
              <a:rPr lang="fr-FR" dirty="0" smtClean="0"/>
              <a:t>Conclusion par rapport à la problématique</a:t>
            </a:r>
          </a:p>
          <a:p>
            <a:pPr lvl="2"/>
            <a:r>
              <a:rPr lang="fr-FR" dirty="0" smtClean="0"/>
              <a:t>Points problématiques du TIPE et évolutions éventuelles.</a:t>
            </a:r>
          </a:p>
        </p:txBody>
      </p:sp>
    </p:spTree>
    <p:extLst>
      <p:ext uri="{BB962C8B-B14F-4D97-AF65-F5344CB8AC3E}">
        <p14:creationId xmlns:p14="http://schemas.microsoft.com/office/powerpoint/2010/main" val="199626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smtClean="0"/>
              <a:t>Les banques d’épreuves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lstStyle/>
          <a:p>
            <a:r>
              <a:rPr lang="fr-FR" dirty="0" smtClean="0"/>
              <a:t>Concours X-ENS : TP ~4h</a:t>
            </a:r>
          </a:p>
          <a:p>
            <a:r>
              <a:rPr lang="fr-FR" dirty="0" smtClean="0"/>
              <a:t>Concours Mines Ponts : TP ~4h</a:t>
            </a:r>
          </a:p>
          <a:p>
            <a:r>
              <a:rPr lang="fr-FR" dirty="0" smtClean="0"/>
              <a:t>Concours Mines Telecom : Colle 30 min</a:t>
            </a:r>
          </a:p>
          <a:p>
            <a:r>
              <a:rPr lang="fr-FR" dirty="0" smtClean="0"/>
              <a:t>Concours Centrale Supélec : TP ~4h</a:t>
            </a:r>
          </a:p>
          <a:p>
            <a:r>
              <a:rPr lang="fr-FR" dirty="0" smtClean="0"/>
              <a:t>Concours CCP : TP ~2h</a:t>
            </a:r>
          </a:p>
          <a:p>
            <a:r>
              <a:rPr lang="fr-FR" dirty="0" smtClean="0"/>
              <a:t>Concours E3A</a:t>
            </a:r>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X-ENS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88385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Mines – Ponts : épreuve « Mixte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Objectif de l’épreuve</a:t>
            </a:r>
            <a:endParaRPr lang="fr-FR" dirty="0"/>
          </a:p>
          <a:p>
            <a:pPr lvl="1" algn="just"/>
            <a:r>
              <a:rPr lang="fr-FR" dirty="0" smtClean="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a:t>
            </a:r>
            <a:r>
              <a:rPr lang="fr-FR" dirty="0" smtClean="0"/>
              <a:t>travail</a:t>
            </a:r>
          </a:p>
          <a:p>
            <a:pPr lvl="1" algn="just"/>
            <a:r>
              <a:rPr lang="fr-FR" dirty="0"/>
              <a:t>Le candidat dispose d'un </a:t>
            </a:r>
            <a:r>
              <a:rPr lang="fr-FR" dirty="0" smtClean="0"/>
              <a:t>système réel ainsi que d’un ordinateur. Un </a:t>
            </a:r>
            <a:r>
              <a:rPr lang="fr-FR" dirty="0"/>
              <a:t>navigateur </a:t>
            </a:r>
            <a:r>
              <a:rPr lang="fr-FR" dirty="0" smtClean="0"/>
              <a:t>permet de disposer des </a:t>
            </a:r>
            <a:r>
              <a:rPr lang="fr-FR" dirty="0"/>
              <a:t>objectifs, </a:t>
            </a:r>
            <a:r>
              <a:rPr lang="fr-FR" dirty="0" smtClean="0"/>
              <a:t>des consignes, de la </a:t>
            </a:r>
            <a:r>
              <a:rPr lang="fr-FR" dirty="0"/>
              <a:t>documentation </a:t>
            </a:r>
            <a:r>
              <a:rPr lang="fr-FR" dirty="0" smtClean="0"/>
              <a:t>et des </a:t>
            </a:r>
            <a:r>
              <a:rPr lang="fr-FR" dirty="0"/>
              <a:t>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Déroulement de l’épreuve</a:t>
            </a:r>
            <a:endParaRPr lang="fr-FR" dirty="0"/>
          </a:p>
          <a:p>
            <a:pPr lvl="1" algn="just"/>
            <a:r>
              <a:rPr lang="fr-FR" dirty="0" smtClean="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t>
            </a:r>
            <a:r>
              <a:rPr lang="fr-FR" dirty="0"/>
              <a:t>Ainsi</a:t>
            </a:r>
            <a:r>
              <a:rPr lang="fr-FR" dirty="0" smtClean="0"/>
              <a:t>, à l’issue de chaque pôle de réflexion et afin d’évaluer au mieux le candidat, les examinateurs décident de l’orienter vers tel ou tel nouveau pôle, alors seulement </a:t>
            </a:r>
            <a:r>
              <a:rPr lang="fr-FR" dirty="0"/>
              <a:t>accessible</a:t>
            </a:r>
            <a:r>
              <a:rPr lang="fr-FR" dirty="0" smtClean="0"/>
              <a:t>.</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r>
              <a:rPr lang="fr-FR" dirty="0" smtClean="0"/>
              <a:t>.</a:t>
            </a:r>
          </a:p>
          <a:p>
            <a:pPr algn="just"/>
            <a:r>
              <a:rPr lang="fr-FR" dirty="0" smtClean="0"/>
              <a:t>Évaluation : à l'issue de l'épreuve, les examinateurs délibèrent et évaluent de manière collégiale chaque</a:t>
            </a:r>
            <a:r>
              <a:rPr lang="fr-FR" dirty="0"/>
              <a:t>	candidat</a:t>
            </a:r>
            <a:r>
              <a:rPr lang="fr-FR" dirty="0" smtClean="0"/>
              <a:t>. Cette évaluation s’appuie principalement sur :</a:t>
            </a:r>
          </a:p>
          <a:p>
            <a:pPr lvl="1" algn="just"/>
            <a:r>
              <a:rPr lang="fr-FR" dirty="0" smtClean="0"/>
              <a:t>La rigueur des raisonnements </a:t>
            </a:r>
            <a:r>
              <a:rPr lang="fr-FR" dirty="0"/>
              <a:t>;</a:t>
            </a:r>
          </a:p>
          <a:p>
            <a:pPr lvl="1" algn="just"/>
            <a:r>
              <a:rPr lang="fr-FR" dirty="0" smtClean="0"/>
              <a:t>La progression en cours d’épreuve </a:t>
            </a:r>
            <a:r>
              <a:rPr lang="fr-FR" dirty="0"/>
              <a:t>;</a:t>
            </a:r>
          </a:p>
          <a:p>
            <a:pPr lvl="1" algn="just"/>
            <a:r>
              <a:rPr lang="fr-FR" dirty="0" smtClean="0"/>
              <a:t>La réactivité et l’ouverture d’esprit </a:t>
            </a:r>
            <a:r>
              <a:rPr lang="fr-FR" dirty="0"/>
              <a:t>;</a:t>
            </a:r>
          </a:p>
          <a:p>
            <a:pPr lvl="1" algn="just"/>
            <a:r>
              <a:rPr lang="fr-FR" dirty="0" smtClean="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40000" lnSpcReduction="20000"/>
          </a:bodyPr>
          <a:lstStyle/>
          <a:p>
            <a:r>
              <a:rPr lang="fr-FR" dirty="0" smtClean="0"/>
              <a:t>Constats 2017</a:t>
            </a:r>
          </a:p>
          <a:p>
            <a:pPr lvl="1"/>
            <a:r>
              <a:rPr lang="fr-FR" dirty="0"/>
              <a:t>Les examinateurs </a:t>
            </a:r>
            <a:r>
              <a:rPr lang="fr-FR" dirty="0" smtClean="0"/>
              <a:t>regrettent que les </a:t>
            </a:r>
            <a:r>
              <a:rPr lang="fr-FR" dirty="0"/>
              <a:t>notions liées à la chaîne d’acquisition et aux systèmes à évènements </a:t>
            </a:r>
            <a:r>
              <a:rPr lang="fr-FR" dirty="0" smtClean="0"/>
              <a:t>discrets soient mal maitrisées. </a:t>
            </a:r>
            <a:r>
              <a:rPr lang="fr-FR" dirty="0"/>
              <a:t>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a:t>
            </a:r>
            <a:r>
              <a:rPr lang="fr-FR" dirty="0" smtClean="0"/>
              <a:t>posé.</a:t>
            </a:r>
          </a:p>
          <a:p>
            <a:pPr lvl="1"/>
            <a:r>
              <a:rPr lang="fr-FR" dirty="0"/>
              <a:t>U</a:t>
            </a:r>
            <a:r>
              <a:rPr lang="fr-FR" dirty="0" smtClean="0"/>
              <a:t>n </a:t>
            </a:r>
            <a:r>
              <a:rPr lang="fr-FR" dirty="0"/>
              <a:t>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r>
              <a:rPr lang="fr-FR" dirty="0" smtClean="0"/>
              <a:t>?</a:t>
            </a:r>
          </a:p>
          <a:p>
            <a:pPr lvl="1"/>
            <a:r>
              <a:rPr lang="fr-FR" dirty="0" smtClean="0"/>
              <a:t>Aisance </a:t>
            </a:r>
            <a:r>
              <a:rPr lang="fr-FR" dirty="0"/>
              <a:t>amoindrie dans la conduite expérimentale. Les examinateurs s’interrogent quant au nombre d’heures réellement passées par chaque candidat à faire des manipulations lors des séances de travaux pratiques pendant les deux années de classes </a:t>
            </a:r>
            <a:r>
              <a:rPr lang="fr-FR" dirty="0" smtClean="0"/>
              <a:t>préparatoires</a:t>
            </a:r>
            <a:r>
              <a:rPr lang="fr-FR" dirty="0"/>
              <a:t>.</a:t>
            </a:r>
            <a:endParaRPr lang="fr-FR" dirty="0" smtClean="0"/>
          </a:p>
          <a:p>
            <a:pPr lvl="1"/>
            <a:r>
              <a:rPr lang="fr-FR" dirty="0" smtClean="0"/>
              <a:t>Enfin</a:t>
            </a:r>
            <a:r>
              <a:rPr lang="fr-FR" dirty="0"/>
              <a:t>, quelques candidats arrivent à l’épreuve avec des discours appris par cœur, qu’ils récitent sans prendre en compte ni les questions posées dans le pôle proposé ni les interventions des examinateurs : de fait, ces candidats ont été systématiquement </a:t>
            </a:r>
            <a:r>
              <a:rPr lang="fr-FR" dirty="0" smtClean="0"/>
              <a:t>sanctionnés.</a:t>
            </a:r>
          </a:p>
          <a:p>
            <a:r>
              <a:rPr lang="fr-FR" dirty="0" smtClean="0"/>
              <a:t>Conseils 2018</a:t>
            </a:r>
          </a:p>
          <a:p>
            <a:pPr lvl="1"/>
            <a:r>
              <a:rPr lang="fr-FR" dirty="0"/>
              <a:t>Concernant la découverte du système </a:t>
            </a:r>
            <a:r>
              <a:rPr lang="fr-FR" dirty="0" smtClean="0"/>
              <a:t>:</a:t>
            </a:r>
          </a:p>
          <a:p>
            <a:pPr lvl="2"/>
            <a:r>
              <a:rPr lang="fr-FR" dirty="0" smtClean="0"/>
              <a:t>Il </a:t>
            </a:r>
            <a:r>
              <a:rPr lang="fr-FR" dirty="0"/>
              <a:t>est essentiel de s’intéresser aux frontières du système considéré, </a:t>
            </a:r>
            <a:r>
              <a:rPr lang="fr-FR" dirty="0" smtClean="0"/>
              <a:t>d’identifier sa </a:t>
            </a:r>
            <a:r>
              <a:rPr lang="fr-FR" dirty="0"/>
              <a:t>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smtClean="0"/>
              <a:t>Les </a:t>
            </a:r>
            <a:r>
              <a:rPr lang="fr-FR" dirty="0"/>
              <a:t>diagrammes SysML constituent l’essentiel des outils de représentation globale des systèmes. </a:t>
            </a:r>
          </a:p>
          <a:p>
            <a:pPr lvl="2"/>
            <a:r>
              <a:rPr lang="fr-FR" dirty="0" smtClean="0"/>
              <a:t>Une </a:t>
            </a:r>
            <a:r>
              <a:rPr lang="fr-FR" dirty="0"/>
              <a:t>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smtClean="0"/>
              <a:t>la </a:t>
            </a:r>
            <a:r>
              <a:rPr lang="fr-FR" dirty="0"/>
              <a:t>typologie des capteurs élémentaires et leurs principes de fonctionnement : potentiomètre, codeur, capteur de force, etc. </a:t>
            </a:r>
          </a:p>
          <a:p>
            <a:pPr lvl="3"/>
            <a:r>
              <a:rPr lang="fr-FR" dirty="0" smtClean="0"/>
              <a:t>les </a:t>
            </a:r>
            <a:r>
              <a:rPr lang="fr-FR" dirty="0"/>
              <a:t>associations actionneur-</a:t>
            </a:r>
            <a:r>
              <a:rPr lang="fr-FR" dirty="0" err="1"/>
              <a:t>préactionneur</a:t>
            </a:r>
            <a:r>
              <a:rPr lang="fr-FR" dirty="0"/>
              <a:t> les plus classiques : machine à courant continu et hacheur, vérin et </a:t>
            </a:r>
            <a:r>
              <a:rPr lang="fr-FR" dirty="0" err="1" smtClean="0"/>
              <a:t>distributeurConcernant</a:t>
            </a:r>
            <a:r>
              <a:rPr lang="fr-FR" dirty="0" smtClean="0"/>
              <a:t> </a:t>
            </a:r>
            <a:r>
              <a:rPr lang="fr-FR" dirty="0"/>
              <a:t>l’approche expérimentale : </a:t>
            </a:r>
            <a:endParaRPr lang="fr-FR" dirty="0" smtClean="0"/>
          </a:p>
          <a:p>
            <a:pPr lvl="2"/>
            <a:r>
              <a:rPr lang="fr-FR" dirty="0" smtClean="0"/>
              <a:t>On </a:t>
            </a:r>
            <a:r>
              <a:rPr lang="fr-FR" dirty="0"/>
              <a:t>ne saurait trop insister sur la nécessité de manipuler pendant les deux </a:t>
            </a:r>
            <a:r>
              <a:rPr lang="fr-FR" dirty="0" smtClean="0"/>
              <a:t>années. </a:t>
            </a:r>
          </a:p>
          <a:p>
            <a:pPr lvl="2"/>
            <a:r>
              <a:rPr lang="fr-FR" dirty="0" smtClean="0"/>
              <a:t>La </a:t>
            </a:r>
            <a:r>
              <a:rPr lang="fr-FR" dirty="0"/>
              <a:t>mise en œuvre des logiciels fondamentaux est essentielle pour une expression scientifique de qualité. </a:t>
            </a:r>
            <a:r>
              <a:rPr lang="fr-FR" dirty="0" smtClean="0"/>
              <a:t>(Réaliser des courbes à partir d’un tableau)</a:t>
            </a:r>
          </a:p>
          <a:p>
            <a:pPr lvl="2"/>
            <a:r>
              <a:rPr lang="fr-FR" dirty="0" smtClean="0"/>
              <a:t>Une </a:t>
            </a:r>
            <a:r>
              <a:rPr lang="fr-FR" dirty="0"/>
              <a:t>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a:t>
            </a:r>
            <a:r>
              <a:rPr lang="fr-FR" dirty="0" smtClean="0"/>
              <a:t>extraites.</a:t>
            </a:r>
          </a:p>
          <a:p>
            <a:pPr lvl="2"/>
            <a:r>
              <a:rPr lang="fr-FR" dirty="0" smtClean="0"/>
              <a:t>L'interprétation </a:t>
            </a:r>
            <a:r>
              <a:rPr lang="fr-FR" dirty="0"/>
              <a:t>des résultats permet de discuter de la pertinence des modèles et de proposer des modifications. Ces dernières sont à valider dans un processus itératif</a:t>
            </a:r>
            <a:r>
              <a:rPr lang="fr-FR" dirty="0" smtClean="0"/>
              <a:t>.</a:t>
            </a:r>
          </a:p>
          <a:p>
            <a:pPr lvl="1"/>
            <a:r>
              <a:rPr lang="fr-FR" dirty="0"/>
              <a:t>Concernant l’approche disciplinaire </a:t>
            </a:r>
            <a:r>
              <a:rPr lang="fr-FR" dirty="0" smtClean="0"/>
              <a:t>:</a:t>
            </a:r>
          </a:p>
          <a:p>
            <a:pPr lvl="2"/>
            <a:r>
              <a:rPr lang="fr-FR" dirty="0" smtClean="0"/>
              <a:t>Élaborer des </a:t>
            </a:r>
            <a:r>
              <a:rPr lang="fr-FR" dirty="0"/>
              <a:t>schémas </a:t>
            </a:r>
            <a:r>
              <a:rPr lang="fr-FR" dirty="0" smtClean="0"/>
              <a:t>avec le </a:t>
            </a:r>
            <a:r>
              <a:rPr lang="fr-FR" dirty="0"/>
              <a:t>plus grand </a:t>
            </a:r>
            <a:r>
              <a:rPr lang="fr-FR" dirty="0" smtClean="0"/>
              <a:t>soin (qualité graphique et paramétrage)</a:t>
            </a:r>
          </a:p>
          <a:p>
            <a:pPr lvl="2"/>
            <a:r>
              <a:rPr lang="fr-FR" dirty="0" smtClean="0"/>
              <a:t> Les </a:t>
            </a:r>
            <a:r>
              <a:rPr lang="fr-FR" dirty="0"/>
              <a:t>vecteurs et les torseurs sont des entités à utiliser de la façon la plus simple possible en évitant de projeter systématiquement. </a:t>
            </a:r>
            <a:endParaRPr lang="fr-FR" dirty="0" smtClean="0"/>
          </a:p>
          <a:p>
            <a:pPr lvl="2"/>
            <a:r>
              <a:rPr lang="fr-FR" dirty="0" smtClean="0"/>
              <a:t>Les </a:t>
            </a:r>
            <a:r>
              <a:rPr lang="fr-FR" dirty="0"/>
              <a:t>équations des systèmes linéaires continus et les résultats classiques ne peuvent être associés qu’à des systèmes identifiés par leurs entrées et leurs sorties</a:t>
            </a:r>
            <a:r>
              <a:rPr lang="fr-FR" dirty="0" smtClean="0"/>
              <a:t>.</a:t>
            </a:r>
          </a:p>
          <a:p>
            <a:pPr lvl="2"/>
            <a:r>
              <a:rPr lang="fr-FR" dirty="0" smtClean="0"/>
              <a:t>Les </a:t>
            </a:r>
            <a:r>
              <a:rPr lang="fr-FR" dirty="0"/>
              <a:t>notations des objets mathématiques manipulés sont à choisir de préférence en conformité avec les standards scientifiques usuels</a:t>
            </a:r>
            <a:r>
              <a:rPr lang="fr-FR" dirty="0" smtClean="0"/>
              <a:t>.</a:t>
            </a:r>
          </a:p>
          <a:p>
            <a:pPr lvl="2"/>
            <a:r>
              <a:rPr lang="fr-FR" dirty="0" smtClean="0"/>
              <a:t>Être </a:t>
            </a:r>
            <a:r>
              <a:rPr lang="fr-FR" dirty="0"/>
              <a:t>capable de rapprocher les disciplines, aptitude propre au travail de l’ingénieur, est apprécié dans cette </a:t>
            </a:r>
            <a:r>
              <a:rPr lang="fr-FR" dirty="0" smtClean="0"/>
              <a:t>épreuve</a:t>
            </a:r>
          </a:p>
          <a:p>
            <a:r>
              <a:rPr lang="fr-FR" dirty="0" smtClean="0"/>
              <a:t>Conclusion</a:t>
            </a:r>
          </a:p>
          <a:p>
            <a:pPr lvl="1"/>
            <a:r>
              <a:rPr lang="fr-FR" dirty="0"/>
              <a:t>La réussite à cette épreuve requiert des candidats une maîtrise dans l’analyse, un sens développé de l’observation, de l’honnêteté intellectuelle voire de l’humilité, une capacité à manipuler, une rigueur </a:t>
            </a:r>
            <a:r>
              <a:rPr lang="fr-FR"/>
              <a:t>dans </a:t>
            </a:r>
            <a:r>
              <a:rPr lang="fr-FR" smtClean="0"/>
              <a:t>l’interprétation </a:t>
            </a:r>
            <a:r>
              <a:rPr lang="fr-FR" dirty="0"/>
              <a:t>et dans la communication, en utilisant, tant à l’oral qu’à l’écrit, une expression claire et illustrée</a:t>
            </a:r>
          </a:p>
        </p:txBody>
      </p:sp>
    </p:spTree>
    <p:extLst>
      <p:ext uri="{BB962C8B-B14F-4D97-AF65-F5344CB8AC3E}">
        <p14:creationId xmlns:p14="http://schemas.microsoft.com/office/powerpoint/2010/main" val="23628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a:t>
            </a:r>
            <a:r>
              <a:rPr lang="fr-FR" dirty="0" smtClean="0"/>
              <a:t>Telecom – TPE EIVP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normAutofit/>
          </a:bodyPr>
          <a:lstStyle/>
          <a:p>
            <a:r>
              <a:rPr lang="fr-FR" dirty="0" smtClean="0"/>
              <a:t>Mines TELECOM</a:t>
            </a:r>
          </a:p>
          <a:p>
            <a:pPr lvl="1"/>
            <a:r>
              <a:rPr lang="fr-FR" dirty="0" smtClean="0"/>
              <a:t>Oral de 30 minutes</a:t>
            </a:r>
          </a:p>
          <a:p>
            <a:pPr lvl="1"/>
            <a:r>
              <a:rPr lang="fr-FR" dirty="0"/>
              <a:t>Oral qui </a:t>
            </a:r>
            <a:r>
              <a:rPr lang="fr-FR" dirty="0" smtClean="0"/>
              <a:t>consiste </a:t>
            </a:r>
            <a:r>
              <a:rPr lang="fr-FR" dirty="0"/>
              <a:t>en l’étude, après un temps d’appropriation, d’un système complexe permettant d’aborder deux thèmes du programme de la filière du candidat</a:t>
            </a:r>
            <a:r>
              <a:rPr lang="fr-FR" dirty="0" smtClean="0"/>
              <a:t>.</a:t>
            </a:r>
          </a:p>
          <a:p>
            <a:r>
              <a:rPr lang="fr-FR" dirty="0" smtClean="0"/>
              <a:t>TPE EIVP</a:t>
            </a:r>
          </a:p>
          <a:p>
            <a:pPr lvl="1"/>
            <a:r>
              <a:rPr lang="fr-FR" dirty="0" smtClean="0"/>
              <a:t>30 minutes de préparation et 30 minutes d’entretien (</a:t>
            </a:r>
            <a:r>
              <a:rPr lang="fr-FR" smtClean="0"/>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smtClean="0"/>
              <a:t>Durée : 4 heures</a:t>
            </a:r>
          </a:p>
          <a:p>
            <a:r>
              <a:rPr lang="fr-FR" dirty="0" smtClean="0"/>
              <a:t>Compétences évaluées :</a:t>
            </a:r>
          </a:p>
          <a:p>
            <a:pPr lvl="1"/>
            <a:r>
              <a:rPr lang="fr-FR" dirty="0" smtClean="0"/>
              <a:t>s’approprier </a:t>
            </a:r>
            <a:r>
              <a:rPr lang="fr-FR" dirty="0"/>
              <a:t>le support matériel du TP ;</a:t>
            </a:r>
          </a:p>
          <a:p>
            <a:pPr lvl="1"/>
            <a:r>
              <a:rPr lang="fr-FR" dirty="0" smtClean="0"/>
              <a:t>analyser </a:t>
            </a:r>
            <a:r>
              <a:rPr lang="fr-FR" dirty="0"/>
              <a:t>et s’approprier la problématique des activités proposées ;</a:t>
            </a:r>
          </a:p>
          <a:p>
            <a:pPr lvl="1"/>
            <a:r>
              <a:rPr lang="fr-FR" dirty="0" smtClean="0"/>
              <a:t>élaborer </a:t>
            </a:r>
            <a:r>
              <a:rPr lang="fr-FR" dirty="0"/>
              <a:t>et/ou justifier, conduire et exploiter un protocole d’expérimentation ;</a:t>
            </a:r>
          </a:p>
          <a:p>
            <a:pPr lvl="1"/>
            <a:r>
              <a:rPr lang="fr-FR" dirty="0" smtClean="0"/>
              <a:t>modéliser </a:t>
            </a:r>
            <a:r>
              <a:rPr lang="fr-FR" dirty="0"/>
              <a:t>;</a:t>
            </a:r>
          </a:p>
          <a:p>
            <a:pPr lvl="1"/>
            <a:r>
              <a:rPr lang="fr-FR" dirty="0" smtClean="0"/>
              <a:t>valider </a:t>
            </a:r>
            <a:r>
              <a:rPr lang="fr-FR" dirty="0"/>
              <a:t>et/ou recaler un modèle au regard des objectifs de la problématique abordée ;</a:t>
            </a:r>
          </a:p>
          <a:p>
            <a:pPr lvl="1"/>
            <a:r>
              <a:rPr lang="fr-FR" dirty="0" smtClean="0"/>
              <a:t>maitriser/conduire </a:t>
            </a:r>
            <a:r>
              <a:rPr lang="fr-FR" dirty="0"/>
              <a:t>une simulation numérique et exploiter les résultats obtenus ;</a:t>
            </a:r>
          </a:p>
          <a:p>
            <a:pPr lvl="1"/>
            <a:r>
              <a:rPr lang="fr-FR" dirty="0"/>
              <a:t>f</a:t>
            </a:r>
            <a:r>
              <a:rPr lang="fr-FR" dirty="0" smtClean="0"/>
              <a:t>ormuler </a:t>
            </a:r>
            <a:r>
              <a:rPr lang="fr-FR" dirty="0"/>
              <a:t>des conclusions pour choisir et décider ;</a:t>
            </a:r>
          </a:p>
          <a:p>
            <a:pPr lvl="1"/>
            <a:r>
              <a:rPr lang="fr-FR" dirty="0" smtClean="0"/>
              <a:t>communiquer </a:t>
            </a:r>
            <a:r>
              <a:rPr lang="fr-FR" dirty="0"/>
              <a:t>et savoir être (expliquer, écouter et assimiler ; évoluer avec autonomie ; </a:t>
            </a:r>
            <a:r>
              <a:rPr lang="fr-FR" dirty="0" smtClean="0"/>
              <a:t>réaliser une </a:t>
            </a:r>
            <a:r>
              <a:rPr lang="fr-FR" dirty="0"/>
              <a:t>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Supports 2017</a:t>
            </a:r>
          </a:p>
          <a:p>
            <a:pPr lvl="1"/>
            <a:r>
              <a:rPr lang="fr-FR" dirty="0" smtClean="0"/>
              <a:t>Boule </a:t>
            </a:r>
            <a:r>
              <a:rPr lang="fr-FR" dirty="0" err="1" smtClean="0"/>
              <a:t>gyrostabilisée</a:t>
            </a:r>
            <a:endParaRPr lang="fr-FR" dirty="0" smtClean="0"/>
          </a:p>
          <a:p>
            <a:pPr lvl="1"/>
            <a:r>
              <a:rPr lang="fr-FR" dirty="0" smtClean="0"/>
              <a:t>Bras collaboratif</a:t>
            </a:r>
          </a:p>
          <a:p>
            <a:pPr lvl="1"/>
            <a:r>
              <a:rPr lang="fr-FR" dirty="0" smtClean="0"/>
              <a:t>Bras haptique</a:t>
            </a:r>
          </a:p>
          <a:p>
            <a:pPr lvl="1"/>
            <a:r>
              <a:rPr lang="fr-FR" dirty="0" smtClean="0"/>
              <a:t>Compacteur solaire</a:t>
            </a:r>
          </a:p>
          <a:p>
            <a:pPr lvl="1"/>
            <a:r>
              <a:rPr lang="fr-FR" dirty="0" smtClean="0"/>
              <a:t>Drone didactique contrôlé</a:t>
            </a:r>
          </a:p>
          <a:p>
            <a:pPr lvl="1"/>
            <a:r>
              <a:rPr lang="fr-FR" dirty="0" smtClean="0"/>
              <a:t>Robot porte endoscope</a:t>
            </a:r>
          </a:p>
          <a:p>
            <a:pPr lvl="1"/>
            <a:r>
              <a:rPr lang="fr-FR" dirty="0" smtClean="0"/>
              <a:t>Nacelle </a:t>
            </a:r>
            <a:r>
              <a:rPr lang="fr-FR" dirty="0" err="1" smtClean="0"/>
              <a:t>gyrostabilisée</a:t>
            </a:r>
            <a:endParaRPr lang="fr-FR" dirty="0" smtClean="0"/>
          </a:p>
          <a:p>
            <a:pPr lvl="1"/>
            <a:r>
              <a:rPr lang="fr-FR" dirty="0" smtClean="0"/>
              <a:t>Projecteur de scène</a:t>
            </a:r>
          </a:p>
          <a:p>
            <a:pPr lvl="1"/>
            <a:r>
              <a:rPr lang="fr-FR" dirty="0" smtClean="0"/>
              <a:t>Robot Delta</a:t>
            </a:r>
          </a:p>
          <a:p>
            <a:pPr lvl="1"/>
            <a:r>
              <a:rPr lang="fr-FR" dirty="0" smtClean="0"/>
              <a:t>Simulateur de conduite</a:t>
            </a:r>
          </a:p>
          <a:p>
            <a:pPr lvl="1"/>
            <a:r>
              <a:rPr lang="fr-FR" dirty="0" smtClean="0"/>
              <a:t>Système d’égrenage</a:t>
            </a:r>
          </a:p>
          <a:p>
            <a:pPr lvl="1"/>
            <a:r>
              <a:rPr lang="fr-FR" dirty="0" smtClean="0"/>
              <a:t>Système </a:t>
            </a:r>
            <a:r>
              <a:rPr lang="fr-FR" dirty="0" err="1" smtClean="0"/>
              <a:t>hémo</a:t>
            </a:r>
            <a:r>
              <a:rPr lang="fr-FR" dirty="0" smtClean="0"/>
              <a:t> mixer</a:t>
            </a:r>
          </a:p>
          <a:p>
            <a:pPr lvl="1"/>
            <a:r>
              <a:rPr lang="fr-FR" dirty="0" smtClean="0"/>
              <a:t>Système d’impression</a:t>
            </a:r>
          </a:p>
          <a:p>
            <a:pPr lvl="1"/>
            <a:r>
              <a:rPr lang="fr-FR" dirty="0" smtClean="0"/>
              <a:t>Télescope</a:t>
            </a:r>
          </a:p>
          <a:p>
            <a:pPr lvl="1"/>
            <a:r>
              <a:rPr lang="fr-FR" dirty="0" smtClean="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533</TotalTime>
  <Words>1611</Words>
  <Application>Microsoft Office PowerPoint</Application>
  <PresentationFormat>Affichage à l'écran (4:3)</PresentationFormat>
  <Paragraphs>168</Paragraphs>
  <Slides>15</Slides>
  <Notes>3</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Origine</vt:lpstr>
      <vt:lpstr>Préparation aux oraux</vt:lpstr>
      <vt:lpstr>Les banques d’épreuves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CCP</vt:lpstr>
      <vt:lpstr>Le concours E3A</vt:lpstr>
      <vt:lpstr>La préparation aux oraux</vt:lpstr>
      <vt:lpstr>TIPE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112</cp:revision>
  <dcterms:created xsi:type="dcterms:W3CDTF">2014-09-30T07:33:25Z</dcterms:created>
  <dcterms:modified xsi:type="dcterms:W3CDTF">2018-05-03T15:20:47Z</dcterms:modified>
</cp:coreProperties>
</file>