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87" r:id="rId3"/>
    <p:sldId id="288" r:id="rId4"/>
    <p:sldId id="293" r:id="rId5"/>
    <p:sldId id="294" r:id="rId6"/>
    <p:sldId id="295" r:id="rId7"/>
    <p:sldId id="296" r:id="rId8"/>
    <p:sldId id="302" r:id="rId9"/>
    <p:sldId id="297" r:id="rId10"/>
    <p:sldId id="290" r:id="rId11"/>
    <p:sldId id="291" r:id="rId12"/>
    <p:sldId id="292" r:id="rId13"/>
    <p:sldId id="298" r:id="rId14"/>
    <p:sldId id="303" r:id="rId15"/>
    <p:sldId id="304" r:id="rId16"/>
    <p:sldId id="305" r:id="rId17"/>
    <p:sldId id="301" r:id="rId18"/>
    <p:sldId id="299" r:id="rId19"/>
    <p:sldId id="300" r:id="rId20"/>
    <p:sldId id="306" r:id="rId21"/>
    <p:sldId id="307" r:id="rId2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5D4"/>
    <a:srgbClr val="E6B9B8"/>
    <a:srgbClr val="BE4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1459" autoAdjust="0"/>
  </p:normalViewPr>
  <p:slideViewPr>
    <p:cSldViewPr>
      <p:cViewPr>
        <p:scale>
          <a:sx n="80" d="100"/>
          <a:sy n="80" d="100"/>
        </p:scale>
        <p:origin x="-1086" y="4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94A05E-DEA9-4CEA-A63B-3593EEF3AC45}" type="datetimeFigureOut">
              <a:rPr lang="fr-FR" smtClean="0"/>
              <a:pPr/>
              <a:t>13/05/2018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E215E4-C268-49C5-99B2-A7D91F84115D}" type="slidenum">
              <a:rPr lang="fr-FR" smtClean="0"/>
              <a:pPr/>
              <a:t>‹N°›</a:t>
            </a:fld>
            <a:endParaRPr lang="fr-FR"/>
          </a:p>
        </p:txBody>
      </p:sp>
    </p:spTree>
    <p:extLst>
      <p:ext uri="{BB962C8B-B14F-4D97-AF65-F5344CB8AC3E}">
        <p14:creationId xmlns:p14="http://schemas.microsoft.com/office/powerpoint/2010/main" val="187339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7</a:t>
            </a:fld>
            <a:endParaRPr lang="fr-FR"/>
          </a:p>
        </p:txBody>
      </p:sp>
    </p:spTree>
    <p:extLst>
      <p:ext uri="{BB962C8B-B14F-4D97-AF65-F5344CB8AC3E}">
        <p14:creationId xmlns:p14="http://schemas.microsoft.com/office/powerpoint/2010/main" val="1644560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8</a:t>
            </a:fld>
            <a:endParaRPr lang="fr-FR"/>
          </a:p>
        </p:txBody>
      </p:sp>
    </p:spTree>
    <p:extLst>
      <p:ext uri="{BB962C8B-B14F-4D97-AF65-F5344CB8AC3E}">
        <p14:creationId xmlns:p14="http://schemas.microsoft.com/office/powerpoint/2010/main" val="1644560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9</a:t>
            </a:fld>
            <a:endParaRPr lang="fr-FR"/>
          </a:p>
        </p:txBody>
      </p:sp>
    </p:spTree>
    <p:extLst>
      <p:ext uri="{BB962C8B-B14F-4D97-AF65-F5344CB8AC3E}">
        <p14:creationId xmlns:p14="http://schemas.microsoft.com/office/powerpoint/2010/main" val="1644560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13" name="Picture 2" descr="C:\Users\pt_ptsi\Desktop\Github\Informatique\P_01_Architecture\01_ArchitectureMaterielle\Cours\png\Fond_ARCH.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79512"/>
            <a:ext cx="9144000" cy="43596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pt_ptsi\Desktop\Github\Informatique\P_02_AlgorithmiqueProgrammation\02_IntroductionAlgorithmique\Cours\png\Fond_AL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459176"/>
            <a:ext cx="6948264" cy="33988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pt_ptsi\Desktop\Github\Informatique\P_03_SimulationNumerique\01_IntegrationNumerique\Cours\png\Fond_SIMU.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07903" y="3853958"/>
            <a:ext cx="5573145" cy="309634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0" y="-1179512"/>
            <a:ext cx="9144000" cy="803751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7"/>
          <p:cNvSpPr>
            <a:spLocks noGrp="1"/>
          </p:cNvSpPr>
          <p:nvPr>
            <p:ph type="ctrTitle"/>
          </p:nvPr>
        </p:nvSpPr>
        <p:spPr>
          <a:xfrm>
            <a:off x="1219200" y="3286124"/>
            <a:ext cx="6858000" cy="1590676"/>
          </a:xfrm>
        </p:spPr>
        <p:txBody>
          <a:bodyPr anchor="t" anchorCtr="0">
            <a:normAutofit/>
          </a:bodyPr>
          <a:lstStyle>
            <a:lvl1pPr algn="r">
              <a:defRPr sz="2400">
                <a:solidFill>
                  <a:schemeClr val="tx1"/>
                </a:solidFill>
              </a:defRPr>
            </a:lvl1pPr>
          </a:lstStyle>
          <a:p>
            <a:r>
              <a:rPr kumimoji="0" lang="fr-FR" dirty="0" smtClean="0"/>
              <a:t>Cliquez pour modifier le style du titre</a:t>
            </a:r>
            <a:endParaRPr kumimoji="0" lang="en-US" dirty="0"/>
          </a:p>
        </p:txBody>
      </p:sp>
      <p:sp>
        <p:nvSpPr>
          <p:cNvPr id="9" name="Sous-titre 8"/>
          <p:cNvSpPr>
            <a:spLocks noGrp="1"/>
          </p:cNvSpPr>
          <p:nvPr>
            <p:ph type="subTitle" idx="1"/>
          </p:nvPr>
        </p:nvSpPr>
        <p:spPr>
          <a:xfrm>
            <a:off x="1219200" y="5124450"/>
            <a:ext cx="6858000" cy="533400"/>
          </a:xfrm>
        </p:spPr>
        <p:txBody>
          <a:bodyPr>
            <a:normAutofit/>
          </a:bodyPr>
          <a:lstStyle>
            <a:lvl1pPr marL="0" indent="0" algn="r">
              <a:buNone/>
              <a:defRPr sz="1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smtClean="0"/>
              <a:t>Cliquez pour modifier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3A961F90-11F6-4966-B0E5-2BB20F714B78}" type="datetime1">
              <a:rPr lang="fr-FR" smtClean="0"/>
              <a:pPr/>
              <a:t>13/05/2018</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3F1D8263-54E8-442D-88B4-DA252C595E3D}" type="slidenum">
              <a:rPr lang="fr-FR" smtClean="0"/>
              <a:pPr/>
              <a:t>‹N°›</a:t>
            </a:fld>
            <a:endParaRPr lang="fr-FR"/>
          </a:p>
        </p:txBody>
      </p:sp>
      <p:sp>
        <p:nvSpPr>
          <p:cNvPr id="21" name="Rectangle 20"/>
          <p:cNvSpPr/>
          <p:nvPr/>
        </p:nvSpPr>
        <p:spPr>
          <a:xfrm>
            <a:off x="904875" y="3214686"/>
            <a:ext cx="7315200" cy="171354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14686"/>
            <a:ext cx="228600" cy="171354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9700BD1-A4B5-444B-B773-B4FDD97DF200}" type="datetime1">
              <a:rPr lang="fr-FR" smtClean="0"/>
              <a:pPr/>
              <a:t>13/05/2018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354AF49-C35E-40F6-8345-CA866716EE79}" type="datetime1">
              <a:rPr lang="fr-FR" smtClean="0"/>
              <a:pPr/>
              <a:t>13/05/2018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EAFEF7E1-4A71-4560-AA4D-33BBAAF32357}" type="datetime1">
              <a:rPr lang="fr-FR" smtClean="0"/>
              <a:pPr/>
              <a:t>13/05/2018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9BE6CECE-C4BA-493A-9F45-8F69D8200EC9}" type="datetime1">
              <a:rPr lang="fr-FR" smtClean="0"/>
              <a:pPr/>
              <a:t>13/05/2018</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3F1D8263-54E8-442D-88B4-DA252C595E3D}" type="slidenum">
              <a:rPr lang="fr-FR" smtClean="0"/>
              <a:pPr/>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6B400324-51BB-4021-B482-6C084AB66459}" type="datetime1">
              <a:rPr lang="fr-FR" smtClean="0"/>
              <a:pPr/>
              <a:t>13/05/2018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87C4A39B-E1E0-4B19-A965-1E1097FB3AF3}" type="datetime1">
              <a:rPr lang="fr-FR" smtClean="0"/>
              <a:pPr/>
              <a:t>13/05/2018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F1D8263-54E8-442D-88B4-DA252C595E3D}" type="slidenum">
              <a:rPr lang="fr-FR" smtClean="0"/>
              <a:pPr/>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CEF5A761-699F-4B94-BA43-1E8C0C9C554B}" type="datetime1">
              <a:rPr lang="fr-FR" smtClean="0"/>
              <a:pPr/>
              <a:t>13/05/2018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F1D8263-54E8-442D-88B4-DA252C595E3D}" type="slidenum">
              <a:rPr lang="fr-FR" smtClean="0"/>
              <a:pPr/>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407DE65-0759-4C9C-9804-8C4C0AC5F8D7}" type="datetime1">
              <a:rPr lang="fr-FR" smtClean="0"/>
              <a:pPr/>
              <a:t>13/05/2018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6DCAF433-E5EB-4B74-B8BB-3F6D9EEAE800}" type="datetime1">
              <a:rPr lang="fr-FR" smtClean="0"/>
              <a:pPr/>
              <a:t>13/05/2018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E5AEAC06-18E9-471A-B77A-CDA5C363BF1F}" type="datetime1">
              <a:rPr lang="fr-FR" smtClean="0"/>
              <a:pPr/>
              <a:t>13/05/2018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ctr" anchorCtr="0">
            <a:normAutofit/>
          </a:bodyPr>
          <a:lstStyle/>
          <a:p>
            <a:r>
              <a:rPr kumimoji="0" lang="fr-FR" dirty="0" smtClean="0"/>
              <a:t>Cliquez pour modifier le style du titre</a:t>
            </a:r>
            <a:endParaRPr kumimoji="0" lang="en-US" dirty="0"/>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dirty="0" smtClean="0"/>
              <a:t>Cliquez pour modifier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9178431-C703-4FD6-9F6F-E8F5512852E2}" type="datetime1">
              <a:rPr lang="fr-FR" smtClean="0"/>
              <a:pPr/>
              <a:t>13/05/2018</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F1D8263-54E8-442D-88B4-DA252C595E3D}" type="slidenum">
              <a:rPr lang="fr-FR" smtClean="0"/>
              <a:pPr/>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200" b="1"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b="1" dirty="0" smtClean="0"/>
              <a:t>Préparation aux oraux</a:t>
            </a:r>
            <a:endParaRPr lang="fr-FR" b="1" dirty="0"/>
          </a:p>
        </p:txBody>
      </p:sp>
      <p:sp>
        <p:nvSpPr>
          <p:cNvPr id="3" name="Sous-titre 2"/>
          <p:cNvSpPr>
            <a:spLocks noGrp="1"/>
          </p:cNvSpPr>
          <p:nvPr>
            <p:ph type="subTitle" idx="1"/>
          </p:nvPr>
        </p:nvSpPr>
        <p:spPr/>
        <p:txBody>
          <a:bodyPr/>
          <a:lstStyle/>
          <a:p>
            <a:r>
              <a:rPr lang="fr-FR" b="1" dirty="0" smtClean="0"/>
              <a:t>PSI </a:t>
            </a:r>
            <a:r>
              <a:rPr lang="fr-FR" b="1" dirty="0" smtClean="0">
                <a:sym typeface="Wingdings"/>
              </a:rPr>
              <a:t></a:t>
            </a:r>
            <a:endParaRPr lang="fr-FR" b="1" dirty="0"/>
          </a:p>
        </p:txBody>
      </p:sp>
      <p:pic>
        <p:nvPicPr>
          <p:cNvPr id="11" name="Picture 2" descr="C:\Users\pt_ptsi\Desktop\Github\Informatique\P_01_Architecture\01_ArchitectureMaterielle\Cours\png\logo_lyc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5868988"/>
            <a:ext cx="1224136" cy="989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Centrale – Supélec </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10</a:t>
            </a:fld>
            <a:endParaRPr lang="fr-FR"/>
          </a:p>
        </p:txBody>
      </p:sp>
      <p:sp>
        <p:nvSpPr>
          <p:cNvPr id="4" name="Espace réservé du contenu 3"/>
          <p:cNvSpPr>
            <a:spLocks noGrp="1"/>
          </p:cNvSpPr>
          <p:nvPr>
            <p:ph sz="quarter" idx="1"/>
          </p:nvPr>
        </p:nvSpPr>
        <p:spPr>
          <a:xfrm>
            <a:off x="107504" y="1219200"/>
            <a:ext cx="5472608" cy="4937760"/>
          </a:xfrm>
        </p:spPr>
        <p:txBody>
          <a:bodyPr>
            <a:normAutofit fontScale="92500" lnSpcReduction="20000"/>
          </a:bodyPr>
          <a:lstStyle/>
          <a:p>
            <a:r>
              <a:rPr lang="fr-FR" dirty="0" smtClean="0"/>
              <a:t>Durée : 4 heures</a:t>
            </a:r>
          </a:p>
          <a:p>
            <a:r>
              <a:rPr lang="fr-FR" dirty="0" smtClean="0"/>
              <a:t>Compétences évaluées :</a:t>
            </a:r>
          </a:p>
          <a:p>
            <a:pPr lvl="1"/>
            <a:r>
              <a:rPr lang="fr-FR" dirty="0" smtClean="0"/>
              <a:t>s’approprier </a:t>
            </a:r>
            <a:r>
              <a:rPr lang="fr-FR" dirty="0"/>
              <a:t>le support matériel du TP ;</a:t>
            </a:r>
          </a:p>
          <a:p>
            <a:pPr lvl="1"/>
            <a:r>
              <a:rPr lang="fr-FR" dirty="0" smtClean="0"/>
              <a:t>analyser </a:t>
            </a:r>
            <a:r>
              <a:rPr lang="fr-FR" dirty="0"/>
              <a:t>et s’approprier la problématique des activités proposées ;</a:t>
            </a:r>
          </a:p>
          <a:p>
            <a:pPr lvl="1"/>
            <a:r>
              <a:rPr lang="fr-FR" dirty="0" smtClean="0"/>
              <a:t>élaborer </a:t>
            </a:r>
            <a:r>
              <a:rPr lang="fr-FR" dirty="0"/>
              <a:t>et/ou justifier, conduire et exploiter un protocole d’expérimentation ;</a:t>
            </a:r>
          </a:p>
          <a:p>
            <a:pPr lvl="1"/>
            <a:r>
              <a:rPr lang="fr-FR" dirty="0" smtClean="0"/>
              <a:t>modéliser </a:t>
            </a:r>
            <a:r>
              <a:rPr lang="fr-FR" dirty="0"/>
              <a:t>;</a:t>
            </a:r>
          </a:p>
          <a:p>
            <a:pPr lvl="1"/>
            <a:r>
              <a:rPr lang="fr-FR" dirty="0" smtClean="0"/>
              <a:t>valider </a:t>
            </a:r>
            <a:r>
              <a:rPr lang="fr-FR" dirty="0"/>
              <a:t>et/ou recaler un modèle au regard des objectifs de la problématique abordée ;</a:t>
            </a:r>
          </a:p>
          <a:p>
            <a:pPr lvl="1"/>
            <a:r>
              <a:rPr lang="fr-FR" dirty="0" smtClean="0"/>
              <a:t>maitriser/conduire </a:t>
            </a:r>
            <a:r>
              <a:rPr lang="fr-FR" dirty="0"/>
              <a:t>une simulation numérique et exploiter les résultats obtenus ;</a:t>
            </a:r>
          </a:p>
          <a:p>
            <a:pPr lvl="1"/>
            <a:r>
              <a:rPr lang="fr-FR" dirty="0"/>
              <a:t>f</a:t>
            </a:r>
            <a:r>
              <a:rPr lang="fr-FR" dirty="0" smtClean="0"/>
              <a:t>ormuler </a:t>
            </a:r>
            <a:r>
              <a:rPr lang="fr-FR" dirty="0"/>
              <a:t>des conclusions pour choisir et décider ;</a:t>
            </a:r>
          </a:p>
          <a:p>
            <a:pPr lvl="1"/>
            <a:r>
              <a:rPr lang="fr-FR" dirty="0" smtClean="0"/>
              <a:t>communiquer </a:t>
            </a:r>
            <a:r>
              <a:rPr lang="fr-FR" dirty="0"/>
              <a:t>et savoir être (expliquer, écouter et assimiler ; évoluer avec autonomie ; </a:t>
            </a:r>
            <a:r>
              <a:rPr lang="fr-FR" dirty="0" smtClean="0"/>
              <a:t>réaliser une </a:t>
            </a:r>
            <a:r>
              <a:rPr lang="fr-FR" dirty="0"/>
              <a:t>synthèse).</a:t>
            </a:r>
          </a:p>
        </p:txBody>
      </p:sp>
      <p:sp>
        <p:nvSpPr>
          <p:cNvPr id="5" name="Espace réservé du contenu 3"/>
          <p:cNvSpPr txBox="1">
            <a:spLocks/>
          </p:cNvSpPr>
          <p:nvPr/>
        </p:nvSpPr>
        <p:spPr>
          <a:xfrm>
            <a:off x="5508104" y="1268760"/>
            <a:ext cx="3635896" cy="4937760"/>
          </a:xfrm>
          <a:prstGeom prst="rect">
            <a:avLst/>
          </a:prstGeom>
        </p:spPr>
        <p:txBody>
          <a:bodyPr vert="horz">
            <a:normAutofit fontScale="92500" lnSpcReduction="20000"/>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Supports 2017</a:t>
            </a:r>
          </a:p>
          <a:p>
            <a:pPr lvl="1"/>
            <a:r>
              <a:rPr lang="fr-FR" dirty="0" smtClean="0"/>
              <a:t>Boule </a:t>
            </a:r>
            <a:r>
              <a:rPr lang="fr-FR" dirty="0" err="1" smtClean="0"/>
              <a:t>gyrostabilisée</a:t>
            </a:r>
            <a:endParaRPr lang="fr-FR" dirty="0" smtClean="0"/>
          </a:p>
          <a:p>
            <a:pPr lvl="1"/>
            <a:r>
              <a:rPr lang="fr-FR" dirty="0" smtClean="0"/>
              <a:t>Bras collaboratif</a:t>
            </a:r>
          </a:p>
          <a:p>
            <a:pPr lvl="1"/>
            <a:r>
              <a:rPr lang="fr-FR" dirty="0" smtClean="0"/>
              <a:t>Bras haptique</a:t>
            </a:r>
          </a:p>
          <a:p>
            <a:pPr lvl="1"/>
            <a:r>
              <a:rPr lang="fr-FR" dirty="0" smtClean="0"/>
              <a:t>Compacteur solaire</a:t>
            </a:r>
          </a:p>
          <a:p>
            <a:pPr lvl="1"/>
            <a:r>
              <a:rPr lang="fr-FR" dirty="0" smtClean="0"/>
              <a:t>Drone didactique contrôlé</a:t>
            </a:r>
          </a:p>
          <a:p>
            <a:pPr lvl="1"/>
            <a:r>
              <a:rPr lang="fr-FR" dirty="0" smtClean="0"/>
              <a:t>Robot porte endoscope</a:t>
            </a:r>
          </a:p>
          <a:p>
            <a:pPr lvl="1"/>
            <a:r>
              <a:rPr lang="fr-FR" dirty="0" smtClean="0"/>
              <a:t>Nacelle </a:t>
            </a:r>
            <a:r>
              <a:rPr lang="fr-FR" dirty="0" err="1" smtClean="0"/>
              <a:t>gyrostabilisée</a:t>
            </a:r>
            <a:endParaRPr lang="fr-FR" dirty="0" smtClean="0"/>
          </a:p>
          <a:p>
            <a:pPr lvl="1"/>
            <a:r>
              <a:rPr lang="fr-FR" dirty="0" smtClean="0"/>
              <a:t>Projecteur de scène</a:t>
            </a:r>
          </a:p>
          <a:p>
            <a:pPr lvl="1"/>
            <a:r>
              <a:rPr lang="fr-FR" dirty="0" smtClean="0"/>
              <a:t>Robot Delta</a:t>
            </a:r>
          </a:p>
          <a:p>
            <a:pPr lvl="1"/>
            <a:r>
              <a:rPr lang="fr-FR" dirty="0" smtClean="0"/>
              <a:t>Simulateur de conduite</a:t>
            </a:r>
          </a:p>
          <a:p>
            <a:pPr lvl="1"/>
            <a:r>
              <a:rPr lang="fr-FR" dirty="0" smtClean="0"/>
              <a:t>Système d’égrenage</a:t>
            </a:r>
          </a:p>
          <a:p>
            <a:pPr lvl="1"/>
            <a:r>
              <a:rPr lang="fr-FR" dirty="0" smtClean="0"/>
              <a:t>Système </a:t>
            </a:r>
            <a:r>
              <a:rPr lang="fr-FR" dirty="0" err="1" smtClean="0"/>
              <a:t>hémo</a:t>
            </a:r>
            <a:r>
              <a:rPr lang="fr-FR" dirty="0" smtClean="0"/>
              <a:t> mixer</a:t>
            </a:r>
          </a:p>
          <a:p>
            <a:pPr lvl="1"/>
            <a:r>
              <a:rPr lang="fr-FR" dirty="0" smtClean="0"/>
              <a:t>Système d’impression</a:t>
            </a:r>
          </a:p>
          <a:p>
            <a:pPr lvl="1"/>
            <a:r>
              <a:rPr lang="fr-FR" dirty="0" smtClean="0"/>
              <a:t>Télescope</a:t>
            </a:r>
          </a:p>
          <a:p>
            <a:pPr lvl="1"/>
            <a:r>
              <a:rPr lang="fr-FR" dirty="0" smtClean="0"/>
              <a:t>Toit ouvrant</a:t>
            </a:r>
          </a:p>
          <a:p>
            <a:pPr lvl="1"/>
            <a:endParaRPr lang="fr-FR" dirty="0"/>
          </a:p>
        </p:txBody>
      </p:sp>
    </p:spTree>
    <p:extLst>
      <p:ext uri="{BB962C8B-B14F-4D97-AF65-F5344CB8AC3E}">
        <p14:creationId xmlns:p14="http://schemas.microsoft.com/office/powerpoint/2010/main" val="39032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Centrale – Supélec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11</a:t>
            </a:fld>
            <a:endParaRPr lang="fr-FR"/>
          </a:p>
        </p:txBody>
      </p:sp>
      <p:sp>
        <p:nvSpPr>
          <p:cNvPr id="4" name="Espace réservé du contenu 3"/>
          <p:cNvSpPr>
            <a:spLocks noGrp="1"/>
          </p:cNvSpPr>
          <p:nvPr>
            <p:ph sz="quarter" idx="1"/>
          </p:nvPr>
        </p:nvSpPr>
        <p:spPr/>
        <p:txBody>
          <a:bodyPr>
            <a:normAutofit fontScale="77500" lnSpcReduction="20000"/>
          </a:bodyPr>
          <a:lstStyle/>
          <a:p>
            <a:r>
              <a:rPr lang="fr-FR" dirty="0" smtClean="0"/>
              <a:t>Organisation de l’épreuve</a:t>
            </a:r>
          </a:p>
          <a:p>
            <a:pPr lvl="1"/>
            <a:r>
              <a:rPr lang="fr-FR" dirty="0" smtClean="0"/>
              <a:t>Première partie – 45 minutes</a:t>
            </a:r>
          </a:p>
          <a:p>
            <a:pPr lvl="2"/>
            <a:r>
              <a:rPr lang="fr-FR" dirty="0" smtClean="0"/>
              <a:t>S’approprier le support et le présenter de manière structurée</a:t>
            </a:r>
          </a:p>
          <a:p>
            <a:pPr lvl="2"/>
            <a:r>
              <a:rPr lang="fr-FR" dirty="0" smtClean="0"/>
              <a:t>Comparaison performances attendues, mesurées et/ou simulées</a:t>
            </a:r>
          </a:p>
          <a:p>
            <a:pPr lvl="2"/>
            <a:r>
              <a:rPr lang="fr-FR" dirty="0" smtClean="0"/>
              <a:t>Bilan d’environ 5 minutes avec l’examinateur</a:t>
            </a:r>
          </a:p>
          <a:p>
            <a:pPr lvl="1"/>
            <a:r>
              <a:rPr lang="fr-FR" dirty="0" smtClean="0"/>
              <a:t>Deuxième partie – 60 minutes – autonomie encadrée</a:t>
            </a:r>
          </a:p>
          <a:p>
            <a:pPr lvl="2"/>
            <a:r>
              <a:rPr lang="fr-FR" dirty="0" smtClean="0"/>
              <a:t>Élaborer ou compléter un modèle causal ou acausal</a:t>
            </a:r>
            <a:endParaRPr lang="fr-FR" dirty="0"/>
          </a:p>
          <a:p>
            <a:pPr lvl="2"/>
            <a:r>
              <a:rPr lang="fr-FR" dirty="0"/>
              <a:t>R</a:t>
            </a:r>
            <a:r>
              <a:rPr lang="fr-FR" dirty="0" smtClean="0"/>
              <a:t>éaliser </a:t>
            </a:r>
            <a:r>
              <a:rPr lang="fr-FR" dirty="0"/>
              <a:t>des protocoles expérimentaux </a:t>
            </a:r>
            <a:r>
              <a:rPr lang="fr-FR" dirty="0" smtClean="0"/>
              <a:t>permettant d’identifier</a:t>
            </a:r>
            <a:r>
              <a:rPr lang="fr-FR" dirty="0"/>
              <a:t>, de valider expérimentalement et/ou par simulation des paramètres d’un modèle et </a:t>
            </a:r>
            <a:r>
              <a:rPr lang="fr-FR" dirty="0" smtClean="0"/>
              <a:t>les recaler </a:t>
            </a:r>
            <a:r>
              <a:rPr lang="fr-FR" dirty="0"/>
              <a:t>si besoin</a:t>
            </a:r>
            <a:r>
              <a:rPr lang="fr-FR" dirty="0" smtClean="0"/>
              <a:t>.</a:t>
            </a:r>
          </a:p>
          <a:p>
            <a:pPr lvl="1"/>
            <a:r>
              <a:rPr lang="fr-FR" dirty="0" smtClean="0"/>
              <a:t>Troisième partie </a:t>
            </a:r>
          </a:p>
          <a:p>
            <a:pPr lvl="2"/>
            <a:r>
              <a:rPr lang="fr-FR" dirty="0" smtClean="0"/>
              <a:t>valider </a:t>
            </a:r>
            <a:r>
              <a:rPr lang="fr-FR" dirty="0"/>
              <a:t>et/ou recaler des modèles à partir d’essais expérimentaux et de résultats de </a:t>
            </a:r>
            <a:r>
              <a:rPr lang="fr-FR" dirty="0" smtClean="0"/>
              <a:t>simulations numériques </a:t>
            </a:r>
            <a:r>
              <a:rPr lang="fr-FR" dirty="0"/>
              <a:t>des modèles élaborés ;</a:t>
            </a:r>
          </a:p>
          <a:p>
            <a:pPr lvl="2"/>
            <a:r>
              <a:rPr lang="fr-FR" dirty="0" smtClean="0"/>
              <a:t>enrichir </a:t>
            </a:r>
            <a:r>
              <a:rPr lang="fr-FR" dirty="0"/>
              <a:t>un / des modèle(s) ;</a:t>
            </a:r>
          </a:p>
          <a:p>
            <a:pPr lvl="2"/>
            <a:r>
              <a:rPr lang="fr-FR" dirty="0" smtClean="0"/>
              <a:t>imaginer </a:t>
            </a:r>
            <a:r>
              <a:rPr lang="fr-FR" dirty="0"/>
              <a:t>et choisir des solutions d’évolution du système en vue de répondre à un besoin </a:t>
            </a:r>
            <a:r>
              <a:rPr lang="fr-FR" dirty="0" smtClean="0"/>
              <a:t>du point </a:t>
            </a:r>
            <a:r>
              <a:rPr lang="fr-FR" dirty="0"/>
              <a:t>de vue de l’utilisateur et exprimé par un cahier des charges</a:t>
            </a:r>
            <a:r>
              <a:rPr lang="fr-FR" dirty="0" smtClean="0"/>
              <a:t>.</a:t>
            </a:r>
          </a:p>
          <a:p>
            <a:pPr lvl="1"/>
            <a:r>
              <a:rPr lang="fr-FR" dirty="0" smtClean="0"/>
              <a:t>Quatrième partie – 30 + 10 minutes</a:t>
            </a:r>
          </a:p>
          <a:p>
            <a:pPr lvl="2"/>
            <a:r>
              <a:rPr lang="fr-FR" dirty="0" smtClean="0"/>
              <a:t>Évaluation de solutions</a:t>
            </a:r>
          </a:p>
          <a:p>
            <a:pPr lvl="2"/>
            <a:r>
              <a:rPr lang="fr-FR" dirty="0" smtClean="0"/>
              <a:t>Synthèse (Outils disponibles : Libre office et Microsoft office)</a:t>
            </a:r>
          </a:p>
          <a:p>
            <a:pPr lvl="1"/>
            <a:endParaRPr lang="fr-FR" dirty="0"/>
          </a:p>
          <a:p>
            <a:pPr lvl="1"/>
            <a:r>
              <a:rPr lang="fr-FR" dirty="0" smtClean="0"/>
              <a:t>Logiciels de simulations  et programmation : Scilab et Python</a:t>
            </a:r>
          </a:p>
          <a:p>
            <a:pPr lvl="2"/>
            <a:endParaRPr lang="fr-FR" dirty="0" smtClean="0"/>
          </a:p>
          <a:p>
            <a:pPr lvl="1"/>
            <a:endParaRPr lang="fr-FR" dirty="0"/>
          </a:p>
        </p:txBody>
      </p:sp>
    </p:spTree>
    <p:extLst>
      <p:ext uri="{BB962C8B-B14F-4D97-AF65-F5344CB8AC3E}">
        <p14:creationId xmlns:p14="http://schemas.microsoft.com/office/powerpoint/2010/main" val="3917224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Centrale – Supélec </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12</a:t>
            </a:fld>
            <a:endParaRPr lang="fr-FR"/>
          </a:p>
        </p:txBody>
      </p:sp>
      <p:sp>
        <p:nvSpPr>
          <p:cNvPr id="4" name="Espace réservé du contenu 3"/>
          <p:cNvSpPr>
            <a:spLocks noGrp="1"/>
          </p:cNvSpPr>
          <p:nvPr>
            <p:ph sz="quarter" idx="1"/>
          </p:nvPr>
        </p:nvSpPr>
        <p:spPr/>
        <p:txBody>
          <a:bodyPr>
            <a:normAutofit fontScale="85000" lnSpcReduction="10000"/>
          </a:bodyPr>
          <a:lstStyle/>
          <a:p>
            <a:r>
              <a:rPr lang="fr-FR" dirty="0" smtClean="0"/>
              <a:t>Commentaires </a:t>
            </a:r>
          </a:p>
          <a:p>
            <a:pPr lvl="1"/>
            <a:r>
              <a:rPr lang="fr-FR" dirty="0" smtClean="0"/>
              <a:t>Pas de pulls et/ou vêtements indiquant le lycée d’origine</a:t>
            </a:r>
          </a:p>
          <a:p>
            <a:r>
              <a:rPr lang="fr-FR" dirty="0" smtClean="0"/>
              <a:t>Analyse globale</a:t>
            </a:r>
          </a:p>
          <a:p>
            <a:pPr lvl="1"/>
            <a:r>
              <a:rPr lang="fr-FR" dirty="0" smtClean="0"/>
              <a:t>Utiliser les outils pour mémoriser les courbes, les modèles au fur et à mesure …</a:t>
            </a:r>
          </a:p>
          <a:p>
            <a:pPr lvl="1"/>
            <a:r>
              <a:rPr lang="fr-FR" dirty="0" smtClean="0"/>
              <a:t>Réaliser des schémas pour améliorer les échanges avec le jury</a:t>
            </a:r>
          </a:p>
          <a:p>
            <a:pPr lvl="1"/>
            <a:r>
              <a:rPr lang="fr-FR" dirty="0" smtClean="0"/>
              <a:t>Suivre les fiches !</a:t>
            </a:r>
          </a:p>
          <a:p>
            <a:pPr lvl="1"/>
            <a:r>
              <a:rPr lang="fr-FR" dirty="0" smtClean="0"/>
              <a:t>Faire preuve d’initiative dans la phase d’autonomie encadrée</a:t>
            </a:r>
          </a:p>
          <a:p>
            <a:pPr lvl="1"/>
            <a:r>
              <a:rPr lang="fr-FR" dirty="0" smtClean="0"/>
              <a:t>Maitriser la chaîne fonctionnelle</a:t>
            </a:r>
          </a:p>
          <a:p>
            <a:pPr lvl="1"/>
            <a:r>
              <a:rPr lang="fr-FR" dirty="0" smtClean="0"/>
              <a:t>Attention à l’homogénéité et aux unités !</a:t>
            </a:r>
          </a:p>
          <a:p>
            <a:pPr lvl="1"/>
            <a:r>
              <a:rPr lang="fr-FR" dirty="0" smtClean="0"/>
              <a:t>Différence modèle causal et acausal</a:t>
            </a:r>
          </a:p>
          <a:p>
            <a:pPr lvl="1"/>
            <a:r>
              <a:rPr lang="fr-FR" dirty="0" smtClean="0"/>
              <a:t>Être rigoureux dans l’explication orale des méthodes</a:t>
            </a:r>
          </a:p>
          <a:p>
            <a:pPr lvl="1"/>
            <a:r>
              <a:rPr lang="fr-FR" dirty="0" smtClean="0"/>
              <a:t>Utiliser le TEC pour les systèmes à 1 DDL…</a:t>
            </a:r>
          </a:p>
          <a:p>
            <a:pPr lvl="1"/>
            <a:r>
              <a:rPr lang="fr-FR" dirty="0" smtClean="0"/>
              <a:t>Approfondir la modélisation cinématique</a:t>
            </a:r>
          </a:p>
          <a:p>
            <a:pPr lvl="1"/>
            <a:r>
              <a:rPr lang="fr-FR" dirty="0" smtClean="0"/>
              <a:t>Maîtriser les critères de bande passante, de gain statique, de marges…</a:t>
            </a:r>
          </a:p>
          <a:p>
            <a:pPr lvl="1"/>
            <a:r>
              <a:rPr lang="fr-FR" dirty="0" smtClean="0"/>
              <a:t>Maîtriser l’analyse des SED</a:t>
            </a:r>
          </a:p>
          <a:p>
            <a:pPr lvl="1"/>
            <a:r>
              <a:rPr lang="fr-FR" dirty="0" smtClean="0"/>
              <a:t>S’entrainer sur les synthèses</a:t>
            </a:r>
            <a:endParaRPr lang="fr-FR" dirty="0"/>
          </a:p>
        </p:txBody>
      </p:sp>
    </p:spTree>
    <p:extLst>
      <p:ext uri="{BB962C8B-B14F-4D97-AF65-F5344CB8AC3E}">
        <p14:creationId xmlns:p14="http://schemas.microsoft.com/office/powerpoint/2010/main" val="2351484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15416"/>
            <a:ext cx="8219256" cy="990600"/>
          </a:xfrm>
        </p:spPr>
        <p:txBody>
          <a:bodyPr/>
          <a:lstStyle/>
          <a:p>
            <a:r>
              <a:rPr lang="fr-FR" dirty="0" smtClean="0"/>
              <a:t>Le concours CCP</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13</a:t>
            </a:fld>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830" y="377280"/>
            <a:ext cx="6572170" cy="6480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0994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CCP</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14</a:t>
            </a:fld>
            <a:endParaRPr lang="fr-FR"/>
          </a:p>
        </p:txBody>
      </p:sp>
      <p:sp>
        <p:nvSpPr>
          <p:cNvPr id="4" name="Espace réservé du contenu 3"/>
          <p:cNvSpPr>
            <a:spLocks noGrp="1"/>
          </p:cNvSpPr>
          <p:nvPr>
            <p:ph sz="quarter" idx="1"/>
          </p:nvPr>
        </p:nvSpPr>
        <p:spPr>
          <a:xfrm>
            <a:off x="457200" y="1219200"/>
            <a:ext cx="8229600" cy="5162128"/>
          </a:xfrm>
        </p:spPr>
        <p:txBody>
          <a:bodyPr>
            <a:normAutofit fontScale="55000" lnSpcReduction="20000"/>
          </a:bodyPr>
          <a:lstStyle/>
          <a:p>
            <a:r>
              <a:rPr lang="fr-FR" dirty="0"/>
              <a:t>Durée de l’épreuve : 2H</a:t>
            </a:r>
          </a:p>
          <a:p>
            <a:r>
              <a:rPr lang="fr-FR" dirty="0" smtClean="0"/>
              <a:t>Dans </a:t>
            </a:r>
            <a:r>
              <a:rPr lang="fr-FR" dirty="0"/>
              <a:t>un premier temps, le candidat doit prendre en main le système. Il doit découvrir le cahier des </a:t>
            </a:r>
            <a:r>
              <a:rPr lang="fr-FR" dirty="0" smtClean="0"/>
              <a:t>charges fonctionnel</a:t>
            </a:r>
            <a:r>
              <a:rPr lang="fr-FR" dirty="0"/>
              <a:t>, observer le fonctionnement, identifier les composants, s’approprier la problématique... </a:t>
            </a:r>
            <a:r>
              <a:rPr lang="fr-FR" dirty="0" smtClean="0"/>
              <a:t>Cette première </a:t>
            </a:r>
            <a:r>
              <a:rPr lang="fr-FR" dirty="0"/>
              <a:t>phase est conclue au bout de 25 à 30 mn par une synthèse orale (5 mn environ) faite </a:t>
            </a:r>
            <a:r>
              <a:rPr lang="fr-FR" dirty="0" smtClean="0"/>
              <a:t>devant l'examinateur</a:t>
            </a:r>
            <a:r>
              <a:rPr lang="fr-FR" dirty="0"/>
              <a:t>. Le candidat présente le système et sa structure, la problématique puis expose la stratégie </a:t>
            </a:r>
            <a:r>
              <a:rPr lang="fr-FR" dirty="0" smtClean="0"/>
              <a:t>qu’il doit </a:t>
            </a:r>
            <a:r>
              <a:rPr lang="fr-FR" dirty="0"/>
              <a:t>mettre en </a:t>
            </a:r>
            <a:r>
              <a:rPr lang="fr-FR" dirty="0" smtClean="0"/>
              <a:t>œuvre </a:t>
            </a:r>
            <a:r>
              <a:rPr lang="fr-FR" dirty="0"/>
              <a:t>pour répondre à cette problématique.</a:t>
            </a:r>
          </a:p>
          <a:p>
            <a:r>
              <a:rPr lang="fr-FR" dirty="0"/>
              <a:t>Dans un deuxième temps, le candidat doit mener toutes les activités prévues pour répondre à </a:t>
            </a:r>
            <a:r>
              <a:rPr lang="fr-FR" dirty="0" smtClean="0"/>
              <a:t>la problématique</a:t>
            </a:r>
            <a:r>
              <a:rPr lang="fr-FR" dirty="0"/>
              <a:t>. Le candidat peut à tout moment faire appel à l’examinateur pour apporter une </a:t>
            </a:r>
            <a:r>
              <a:rPr lang="fr-FR" dirty="0" smtClean="0"/>
              <a:t>aide technique </a:t>
            </a:r>
            <a:r>
              <a:rPr lang="fr-FR" dirty="0"/>
              <a:t>sur un matériel ou un logiciel. Durant toute cette phase, l’examinateur observe l’avancée </a:t>
            </a:r>
            <a:r>
              <a:rPr lang="fr-FR" dirty="0" smtClean="0"/>
              <a:t>du candidat </a:t>
            </a:r>
            <a:r>
              <a:rPr lang="fr-FR" dirty="0"/>
              <a:t>et intervient régulièrement pour valider le travail du candidat, demander de préciser une démarche</a:t>
            </a:r>
            <a:r>
              <a:rPr lang="fr-FR" dirty="0" smtClean="0"/>
              <a:t>, de </a:t>
            </a:r>
            <a:r>
              <a:rPr lang="fr-FR" dirty="0"/>
              <a:t>justifier un modèle...</a:t>
            </a:r>
          </a:p>
          <a:p>
            <a:r>
              <a:rPr lang="fr-FR" dirty="0"/>
              <a:t>En fin d’épreuve, à partir du travail effectué par le candidat, il doit proposer une synthèse de son travail </a:t>
            </a:r>
            <a:r>
              <a:rPr lang="fr-FR" dirty="0" smtClean="0"/>
              <a:t>et expliquer </a:t>
            </a:r>
            <a:r>
              <a:rPr lang="fr-FR" dirty="0"/>
              <a:t>au travers des résultats obtenus et d’un retour sur le cahier des charges, comment il a pu </a:t>
            </a:r>
            <a:r>
              <a:rPr lang="fr-FR" dirty="0" smtClean="0"/>
              <a:t>répondre à </a:t>
            </a:r>
            <a:r>
              <a:rPr lang="fr-FR" dirty="0"/>
              <a:t>la problématique. </a:t>
            </a:r>
          </a:p>
          <a:p>
            <a:r>
              <a:rPr lang="fr-FR" dirty="0"/>
              <a:t>Si cela est précisé dans le sujet, la synthèse de fin d’épreuve peut se faire sous la forme d’un poster à </a:t>
            </a:r>
            <a:r>
              <a:rPr lang="fr-FR" dirty="0" smtClean="0"/>
              <a:t>réaliser et </a:t>
            </a:r>
            <a:r>
              <a:rPr lang="fr-FR" dirty="0"/>
              <a:t>à commenter en présence de l’examinateur. Cette dernière phase fait l’objet d’un échange oral </a:t>
            </a:r>
            <a:r>
              <a:rPr lang="fr-FR" dirty="0" smtClean="0"/>
              <a:t>avec l’examinateur </a:t>
            </a:r>
            <a:r>
              <a:rPr lang="fr-FR" dirty="0"/>
              <a:t>et marque la fin de l’épreuve.</a:t>
            </a:r>
          </a:p>
          <a:p>
            <a:r>
              <a:rPr lang="fr-FR" dirty="0"/>
              <a:t>Le candidat doit accorder la plus grande importance aux échanges qu’il a avec l’examinateur. Il est </a:t>
            </a:r>
            <a:r>
              <a:rPr lang="fr-FR" dirty="0" smtClean="0"/>
              <a:t>rappelé au </a:t>
            </a:r>
            <a:r>
              <a:rPr lang="fr-FR" dirty="0"/>
              <a:t>candidat qu’il s’agit d’une épreuve orale et que l’évaluation se fait uniquement sur la base de </a:t>
            </a:r>
            <a:r>
              <a:rPr lang="fr-FR" dirty="0" smtClean="0"/>
              <a:t>ces échanges</a:t>
            </a:r>
            <a:r>
              <a:rPr lang="fr-FR" dirty="0"/>
              <a:t>. Aucune copie n’est ramassée pour évaluation en fin d’épreuve (à noter que l’examinateur </a:t>
            </a:r>
            <a:r>
              <a:rPr lang="fr-FR" dirty="0" smtClean="0"/>
              <a:t>ramasse tous </a:t>
            </a:r>
            <a:r>
              <a:rPr lang="fr-FR" dirty="0"/>
              <a:t>les documents du candidat pour destruction), le candidat doit donc choisir et utiliser les outils </a:t>
            </a:r>
            <a:r>
              <a:rPr lang="fr-FR" dirty="0" smtClean="0"/>
              <a:t>de communication </a:t>
            </a:r>
            <a:r>
              <a:rPr lang="fr-FR" dirty="0"/>
              <a:t>les plus pertinents pour faire part de son travail à l’examinateur sans « rien laisser de côté ».</a:t>
            </a:r>
          </a:p>
          <a:p>
            <a:r>
              <a:rPr lang="fr-FR" dirty="0"/>
              <a:t>En toute circonstance, le candidat doit montrer son esprit critique et sa capacité à remettre en cause </a:t>
            </a:r>
            <a:r>
              <a:rPr lang="fr-FR" dirty="0" smtClean="0"/>
              <a:t>et modifier </a:t>
            </a:r>
            <a:r>
              <a:rPr lang="fr-FR" dirty="0"/>
              <a:t>un modèle en fonction d’observations et de mesures effectuées sur le système réel.</a:t>
            </a:r>
            <a:endParaRPr lang="fr-FR" dirty="0"/>
          </a:p>
        </p:txBody>
      </p:sp>
    </p:spTree>
    <p:extLst>
      <p:ext uri="{BB962C8B-B14F-4D97-AF65-F5344CB8AC3E}">
        <p14:creationId xmlns:p14="http://schemas.microsoft.com/office/powerpoint/2010/main" val="1140718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CCP</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15</a:t>
            </a:fld>
            <a:endParaRPr lang="fr-FR"/>
          </a:p>
        </p:txBody>
      </p:sp>
      <p:sp>
        <p:nvSpPr>
          <p:cNvPr id="4" name="Espace réservé du contenu 3"/>
          <p:cNvSpPr>
            <a:spLocks noGrp="1"/>
          </p:cNvSpPr>
          <p:nvPr>
            <p:ph sz="quarter" idx="1"/>
          </p:nvPr>
        </p:nvSpPr>
        <p:spPr/>
        <p:txBody>
          <a:bodyPr>
            <a:normAutofit fontScale="55000" lnSpcReduction="20000"/>
          </a:bodyPr>
          <a:lstStyle/>
          <a:p>
            <a:r>
              <a:rPr lang="fr-FR" dirty="0" smtClean="0"/>
              <a:t>(…) certains </a:t>
            </a:r>
            <a:r>
              <a:rPr lang="fr-FR" dirty="0"/>
              <a:t>candidats lisent mal les sujets et répondent à des questions non posées, voire même sans relation avec la problématique du sujet. </a:t>
            </a:r>
            <a:r>
              <a:rPr lang="fr-FR" dirty="0" smtClean="0"/>
              <a:t>Le </a:t>
            </a:r>
            <a:r>
              <a:rPr lang="fr-FR" dirty="0"/>
              <a:t>candidat est évalué sur sa capacité à mettre en œuvre une démarche d’ingénieur et doit accorder la plus grande importance à l’organisation de son temps. Les durées approximatives indiquées sur les différentes parties du sujet doivent être prises en compte par les candidats, sous peine de ne pas disposer en fin d’épreuve des éléments nécessaires permettant de réaliser une synthèse. </a:t>
            </a:r>
            <a:endParaRPr lang="fr-FR" dirty="0" smtClean="0"/>
          </a:p>
          <a:p>
            <a:r>
              <a:rPr lang="fr-FR" dirty="0" smtClean="0"/>
              <a:t>L’autonomie </a:t>
            </a:r>
            <a:r>
              <a:rPr lang="fr-FR" dirty="0"/>
              <a:t>et la bonne gestion du temps, </a:t>
            </a:r>
            <a:r>
              <a:rPr lang="fr-FR" dirty="0" smtClean="0"/>
              <a:t>sont </a:t>
            </a:r>
            <a:r>
              <a:rPr lang="fr-FR" dirty="0"/>
              <a:t>donc à améliorer et à travailler. Les phases de dialogues entre examinateur et candidat ont généralement bien été mises à profit par le candidat pour expliquer sa démarche et ses conclusions. Cependant, le vocabulaire technique permettant de décrire les systèmes est trop souvent approximatif. </a:t>
            </a:r>
            <a:endParaRPr lang="fr-FR" dirty="0" smtClean="0"/>
          </a:p>
          <a:p>
            <a:r>
              <a:rPr lang="fr-FR" dirty="0" smtClean="0"/>
              <a:t>Pendant </a:t>
            </a:r>
            <a:r>
              <a:rPr lang="fr-FR" dirty="0"/>
              <a:t>la phase de prise en main du système, les candidats doivent impérativement manipuler et faire des essais, et ne pas se contenter de lire uniquement le document remis en début d’épreuve. Les examinateurs attendent que le candidat s’appuie sur les outils de description au programme et présente le système en associant systématiquement à la description structurelle effectuée, les éléments du système réel qu’ils doivent désigner de manière précise sur le système instrumenté présent sur le poste d’évaluation. </a:t>
            </a:r>
            <a:endParaRPr lang="fr-FR" dirty="0" smtClean="0"/>
          </a:p>
          <a:p>
            <a:r>
              <a:rPr lang="fr-FR" dirty="0" smtClean="0"/>
              <a:t>Certains </a:t>
            </a:r>
            <a:r>
              <a:rPr lang="fr-FR" dirty="0"/>
              <a:t>éléments fondamentaux des chaînes d’énergie et d’information nécessaires à la poursuite de l’étude ne sont pas considérés par les candidats qui n’accordent pas suffisamment d’importance à cette phase de prise en main du système. </a:t>
            </a:r>
            <a:r>
              <a:rPr lang="fr-FR" dirty="0" smtClean="0"/>
              <a:t>(…) une </a:t>
            </a:r>
            <a:r>
              <a:rPr lang="fr-FR" dirty="0"/>
              <a:t>lecture claire et efficace du sujet doit être menée avant toute activité. </a:t>
            </a:r>
            <a:r>
              <a:rPr lang="fr-FR" dirty="0" smtClean="0"/>
              <a:t>(…)  </a:t>
            </a:r>
            <a:r>
              <a:rPr lang="fr-FR" dirty="0"/>
              <a:t>Beaucoup de candidats présentent le système, son contexte, parfois son cahier des charges et s’arrêtent là, sans préciser quels sont leurs objectifs pour la suite de l’épreuve. </a:t>
            </a:r>
            <a:endParaRPr lang="fr-FR" dirty="0" smtClean="0"/>
          </a:p>
          <a:p>
            <a:r>
              <a:rPr lang="fr-FR" dirty="0" smtClean="0"/>
              <a:t>A </a:t>
            </a:r>
            <a:r>
              <a:rPr lang="fr-FR" dirty="0"/>
              <a:t>noter que, bien souvent, la structure du sujet présente dans ses grandes lignes la méthode qui sera retenue. Une culture générale des solutions technologiques classiques que l’on peut trouver sur les systèmes d’un laboratoire de Sciences Industrielles pour l’Ingénieur est à développer : par exemple, trop de candidats voient des codeurs là où il n’y en a pas, ne connaissent pas la grandeur mesurée par une jauge de déformation, ne savent pas ce qu’est un hacheur ou pensent que la présence d’un capteur implique nécessairement que le système est asservi. </a:t>
            </a:r>
            <a:endParaRPr lang="fr-FR" dirty="0" smtClean="0"/>
          </a:p>
          <a:p>
            <a:r>
              <a:rPr lang="fr-FR" dirty="0" smtClean="0"/>
              <a:t>Les </a:t>
            </a:r>
            <a:r>
              <a:rPr lang="fr-FR" dirty="0"/>
              <a:t>connaissances de base sur la technologie et la modélisation du moteur à courant continu ne sont très souvent pas maîtrisées. Une confusion est très souvent faite avec les moteurs synchrone ou asynchrone étudiés en Sciences Physique. Lors de la seconde phase du TP, on retrouve, comme les années précédentes, toujours trop de candidats incapables d’exploiter des mesures simples (temps de réponse à 5 %, erreur statique, dépassement</a:t>
            </a:r>
            <a:r>
              <a:rPr lang="fr-FR" dirty="0" smtClean="0"/>
              <a:t>). (…)  </a:t>
            </a:r>
            <a:r>
              <a:rPr lang="fr-FR" dirty="0"/>
              <a:t>La différence avec des résultats issus de modèles analytiques doit être mieux maîtrisée. </a:t>
            </a:r>
          </a:p>
        </p:txBody>
      </p:sp>
    </p:spTree>
    <p:extLst>
      <p:ext uri="{BB962C8B-B14F-4D97-AF65-F5344CB8AC3E}">
        <p14:creationId xmlns:p14="http://schemas.microsoft.com/office/powerpoint/2010/main" val="2652001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CCP</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16</a:t>
            </a:fld>
            <a:endParaRPr lang="fr-FR"/>
          </a:p>
        </p:txBody>
      </p:sp>
      <p:sp>
        <p:nvSpPr>
          <p:cNvPr id="4" name="Espace réservé du contenu 3"/>
          <p:cNvSpPr>
            <a:spLocks noGrp="1"/>
          </p:cNvSpPr>
          <p:nvPr>
            <p:ph sz="quarter" idx="1"/>
          </p:nvPr>
        </p:nvSpPr>
        <p:spPr/>
        <p:txBody>
          <a:bodyPr>
            <a:normAutofit fontScale="55000" lnSpcReduction="20000"/>
          </a:bodyPr>
          <a:lstStyle/>
          <a:p>
            <a:r>
              <a:rPr lang="fr-FR" dirty="0"/>
              <a:t>Le comportement des candidats vis-à-vis des modèles numériques causaux est globalement satisfaisant. Cependant, quelques candidats ont des difficultés dans l’analyse des résultats simulés obtenus et omettent encore trop souvent l’analyse d’écarts avec l’expérimentation et les performances visées par le cahier des charges. </a:t>
            </a:r>
            <a:endParaRPr lang="fr-FR" dirty="0" smtClean="0"/>
          </a:p>
          <a:p>
            <a:r>
              <a:rPr lang="fr-FR" dirty="0" smtClean="0"/>
              <a:t>Les </a:t>
            </a:r>
            <a:r>
              <a:rPr lang="fr-FR" dirty="0"/>
              <a:t>examinateurs ont à nouveau constaté que les notions élémentaires de modélisation </a:t>
            </a:r>
            <a:r>
              <a:rPr lang="fr-FR" dirty="0" err="1"/>
              <a:t>multi-physique</a:t>
            </a:r>
            <a:r>
              <a:rPr lang="fr-FR" dirty="0"/>
              <a:t> ne sont pas maîtrisées, voire totalement inconnues et que les candidats ne savent pas tirer profit de la richesse des modèles proposés. Par exemple, très peu de candidats parviennent à compléter un modèle existant fourni avec des valeurs numériques obtenues expérimentalement ou bien encore à procéder à la mise en place de points de « mesure ». </a:t>
            </a:r>
            <a:endParaRPr lang="fr-FR" dirty="0" smtClean="0"/>
          </a:p>
          <a:p>
            <a:r>
              <a:rPr lang="fr-FR" dirty="0" smtClean="0"/>
              <a:t>Pour </a:t>
            </a:r>
            <a:r>
              <a:rPr lang="fr-FR" dirty="0"/>
              <a:t>les sujets utilisant de manière très simple les notions de graphes d’états, trop de candidats ne connaissent pas la différence entre évènement et garde. </a:t>
            </a:r>
            <a:endParaRPr lang="fr-FR" dirty="0" smtClean="0"/>
          </a:p>
          <a:p>
            <a:r>
              <a:rPr lang="fr-FR" dirty="0" smtClean="0"/>
              <a:t>Des </a:t>
            </a:r>
            <a:r>
              <a:rPr lang="fr-FR" dirty="0"/>
              <a:t>progrès ont été enregistrés sur ce point et les examinateurs souhaitent que cela se poursuive. Par contre, il est nécessaire que les candidats connaissent les unités des grandeurs physiques de base (moment d’inertie, puissance…) ainsi que les principaux ordres de grandeur (puissance, tension, courant, couple, inertie...). </a:t>
            </a:r>
            <a:endParaRPr lang="fr-FR" dirty="0" smtClean="0"/>
          </a:p>
          <a:p>
            <a:r>
              <a:rPr lang="fr-FR" dirty="0" smtClean="0"/>
              <a:t>La </a:t>
            </a:r>
            <a:r>
              <a:rPr lang="fr-FR" dirty="0"/>
              <a:t>synthèse orale qui marque la fin de l’épreuve doit mettre en relief la démarche suivie par le candidat en s’appuyant obligatoirement sur les résultats obtenus et l’analyse des écarts observés. Trop de candidats se contentent de réciter le scénario du TP sans y ajouter les contenus issus de leur travail durant la séance, ce qui ne présente aucun intérêt. D’autres se limitent à présenter un diagramme avec système souhaité/réel/simulé sans faire de lien avec la problématique du TP et la démarche mise en jeu. </a:t>
            </a:r>
            <a:endParaRPr lang="fr-FR" dirty="0" smtClean="0"/>
          </a:p>
          <a:p>
            <a:r>
              <a:rPr lang="fr-FR" dirty="0" smtClean="0"/>
              <a:t>(…)S’agissant </a:t>
            </a:r>
            <a:r>
              <a:rPr lang="fr-FR" dirty="0"/>
              <a:t>d’une épreuve orale où les compétences de communication sont essentielles, ce travail a été apprécié par les examinateurs et est encouragé pour les futures sessions. Enfin, les examinateurs ont unanimement constaté que cette épreuve a été abordée avec beaucoup de sérieux et d’engagement par l’ensemble des candidats. Il est cependant rappelé qu’il s’agit d'une épreuve orale de recrutement en école d'ingénieurs et qu’une tenue vestimentaire adaptée et un comportement responsable et respectueux vis à vis du matériel sont attendus. </a:t>
            </a:r>
          </a:p>
        </p:txBody>
      </p:sp>
    </p:spTree>
    <p:extLst>
      <p:ext uri="{BB962C8B-B14F-4D97-AF65-F5344CB8AC3E}">
        <p14:creationId xmlns:p14="http://schemas.microsoft.com/office/powerpoint/2010/main" val="4015567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E3A</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17</a:t>
            </a:fld>
            <a:endParaRPr lang="fr-FR"/>
          </a:p>
        </p:txBody>
      </p:sp>
      <p:sp>
        <p:nvSpPr>
          <p:cNvPr id="4" name="Espace réservé du contenu 3"/>
          <p:cNvSpPr>
            <a:spLocks noGrp="1"/>
          </p:cNvSpPr>
          <p:nvPr>
            <p:ph sz="quarter" idx="1"/>
          </p:nvPr>
        </p:nvSpPr>
        <p:spPr/>
        <p:txBody>
          <a:bodyPr/>
          <a:lstStyle/>
          <a:p>
            <a:r>
              <a:rPr lang="fr-FR" dirty="0" smtClean="0"/>
              <a:t>?</a:t>
            </a:r>
          </a:p>
          <a:p>
            <a:r>
              <a:rPr lang="fr-FR" dirty="0" smtClean="0"/>
              <a:t>Épreuve </a:t>
            </a:r>
            <a:r>
              <a:rPr lang="fr-FR" dirty="0"/>
              <a:t>de Sciences Industrielles PSI pour l’Ingénieur (lieu de passage : École Centrale Paris), d'une durée de 4 heures, est avant tout une épreuve orale. Construite selon l'approche système, elle comporte plusieurs parties : appropriation de la problématique, manipulations, simulations, analyses et conclusions quant aux résultats observés. En plus des aspects scientifiques et techniques, les capacités de communication, de synthèse, d'autonomie, et d'initiative du candidat sont évaluées. Les problématiques étudiées à partir des supports retenus s'articulent autour de la chaîne d'énergie et de la chaîne d'information et font donc appel à toute l'étendue du programme.</a:t>
            </a:r>
            <a:endParaRPr lang="fr-FR" dirty="0" smtClean="0"/>
          </a:p>
        </p:txBody>
      </p:sp>
    </p:spTree>
    <p:extLst>
      <p:ext uri="{BB962C8B-B14F-4D97-AF65-F5344CB8AC3E}">
        <p14:creationId xmlns:p14="http://schemas.microsoft.com/office/powerpoint/2010/main" val="1959216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préparation aux oraux</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18</a:t>
            </a:fld>
            <a:endParaRPr lang="fr-FR"/>
          </a:p>
        </p:txBody>
      </p:sp>
      <p:sp>
        <p:nvSpPr>
          <p:cNvPr id="4" name="Espace réservé du contenu 3"/>
          <p:cNvSpPr>
            <a:spLocks noGrp="1"/>
          </p:cNvSpPr>
          <p:nvPr>
            <p:ph sz="quarter" idx="1"/>
          </p:nvPr>
        </p:nvSpPr>
        <p:spPr/>
        <p:txBody>
          <a:bodyPr/>
          <a:lstStyle/>
          <a:p>
            <a:r>
              <a:rPr lang="fr-FR" dirty="0" smtClean="0"/>
              <a:t>4 TP de 2h – </a:t>
            </a:r>
            <a:r>
              <a:rPr lang="fr-FR" dirty="0" err="1" smtClean="0"/>
              <a:t>Cf</a:t>
            </a:r>
            <a:r>
              <a:rPr lang="fr-FR" dirty="0" smtClean="0"/>
              <a:t> Planning. Attention aux horaires de l’après midi (12h30 – 14h30 et 14h30 – 16h30).</a:t>
            </a:r>
          </a:p>
          <a:p>
            <a:endParaRPr lang="fr-FR" dirty="0"/>
          </a:p>
          <a:p>
            <a:r>
              <a:rPr lang="fr-FR" dirty="0" smtClean="0"/>
              <a:t>Séances de TD à thème :</a:t>
            </a:r>
          </a:p>
          <a:p>
            <a:pPr lvl="1"/>
            <a:r>
              <a:rPr lang="fr-FR" dirty="0" smtClean="0"/>
              <a:t>Schématisation cinématique</a:t>
            </a:r>
          </a:p>
          <a:p>
            <a:pPr lvl="1"/>
            <a:r>
              <a:rPr lang="fr-FR" dirty="0" smtClean="0"/>
              <a:t>Application du TEC</a:t>
            </a:r>
          </a:p>
          <a:p>
            <a:pPr lvl="1"/>
            <a:r>
              <a:rPr lang="fr-FR" dirty="0" smtClean="0"/>
              <a:t>Réalisation </a:t>
            </a:r>
            <a:r>
              <a:rPr lang="fr-FR" smtClean="0"/>
              <a:t>de synthèse…</a:t>
            </a:r>
          </a:p>
          <a:p>
            <a:endParaRPr lang="fr-FR" dirty="0" smtClean="0"/>
          </a:p>
          <a:p>
            <a:r>
              <a:rPr lang="fr-FR" dirty="0" smtClean="0"/>
              <a:t>Préparation à l’oral de Mines – Telecom sur demande.</a:t>
            </a:r>
            <a:endParaRPr lang="fr-FR" dirty="0"/>
          </a:p>
        </p:txBody>
      </p:sp>
    </p:spTree>
    <p:extLst>
      <p:ext uri="{BB962C8B-B14F-4D97-AF65-F5344CB8AC3E}">
        <p14:creationId xmlns:p14="http://schemas.microsoft.com/office/powerpoint/2010/main" val="3027640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TIPE</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19</a:t>
            </a:fld>
            <a:endParaRPr lang="fr-FR"/>
          </a:p>
        </p:txBody>
      </p:sp>
      <p:sp>
        <p:nvSpPr>
          <p:cNvPr id="4" name="Espace réservé du contenu 3"/>
          <p:cNvSpPr>
            <a:spLocks noGrp="1"/>
          </p:cNvSpPr>
          <p:nvPr>
            <p:ph sz="quarter" idx="1"/>
          </p:nvPr>
        </p:nvSpPr>
        <p:spPr/>
        <p:txBody>
          <a:bodyPr>
            <a:normAutofit fontScale="70000" lnSpcReduction="20000"/>
          </a:bodyPr>
          <a:lstStyle/>
          <a:p>
            <a:r>
              <a:rPr lang="fr-FR" dirty="0" smtClean="0"/>
              <a:t>Soutenances à voir selon planning.</a:t>
            </a:r>
          </a:p>
          <a:p>
            <a:endParaRPr lang="fr-FR" dirty="0"/>
          </a:p>
          <a:p>
            <a:r>
              <a:rPr lang="fr-FR" dirty="0" smtClean="0"/>
              <a:t>Plan conseillé pour les soutenances :</a:t>
            </a:r>
          </a:p>
          <a:p>
            <a:pPr lvl="1"/>
            <a:r>
              <a:rPr lang="fr-FR" dirty="0" smtClean="0"/>
              <a:t>Introduction </a:t>
            </a:r>
          </a:p>
          <a:p>
            <a:pPr lvl="2"/>
            <a:r>
              <a:rPr lang="fr-FR" dirty="0" smtClean="0"/>
              <a:t>Présentation de la problématique – Lien au thème</a:t>
            </a:r>
          </a:p>
          <a:p>
            <a:pPr lvl="1"/>
            <a:r>
              <a:rPr lang="fr-FR" dirty="0"/>
              <a:t>Présentation d’une </a:t>
            </a:r>
            <a:r>
              <a:rPr lang="fr-FR" dirty="0" smtClean="0"/>
              <a:t>modélisation</a:t>
            </a:r>
            <a:endParaRPr lang="fr-FR" dirty="0"/>
          </a:p>
          <a:p>
            <a:pPr lvl="2"/>
            <a:r>
              <a:rPr lang="fr-FR" dirty="0"/>
              <a:t>Objectif</a:t>
            </a:r>
          </a:p>
          <a:p>
            <a:pPr lvl="2"/>
            <a:r>
              <a:rPr lang="fr-FR" dirty="0" smtClean="0"/>
              <a:t>Hypothèses</a:t>
            </a:r>
            <a:endParaRPr lang="fr-FR" dirty="0"/>
          </a:p>
          <a:p>
            <a:pPr lvl="2"/>
            <a:r>
              <a:rPr lang="fr-FR" dirty="0"/>
              <a:t>Résultats</a:t>
            </a:r>
          </a:p>
          <a:p>
            <a:pPr lvl="2"/>
            <a:r>
              <a:rPr lang="fr-FR" dirty="0"/>
              <a:t>Conclusion par rapport à l’objectif</a:t>
            </a:r>
          </a:p>
          <a:p>
            <a:pPr lvl="1"/>
            <a:endParaRPr lang="fr-FR" dirty="0" smtClean="0"/>
          </a:p>
          <a:p>
            <a:pPr lvl="1"/>
            <a:r>
              <a:rPr lang="fr-FR" dirty="0" smtClean="0"/>
              <a:t>Présentation d’une expérimentation</a:t>
            </a:r>
          </a:p>
          <a:p>
            <a:pPr lvl="2"/>
            <a:r>
              <a:rPr lang="fr-FR" dirty="0" smtClean="0"/>
              <a:t>Objectif</a:t>
            </a:r>
          </a:p>
          <a:p>
            <a:pPr lvl="2"/>
            <a:r>
              <a:rPr lang="fr-FR" dirty="0" smtClean="0"/>
              <a:t>Protocole expérimental</a:t>
            </a:r>
          </a:p>
          <a:p>
            <a:pPr lvl="2"/>
            <a:r>
              <a:rPr lang="fr-FR" dirty="0" smtClean="0"/>
              <a:t>Résultats</a:t>
            </a:r>
          </a:p>
          <a:p>
            <a:pPr lvl="2"/>
            <a:r>
              <a:rPr lang="fr-FR" dirty="0" smtClean="0"/>
              <a:t>Conclusion par rapport à l’objectif</a:t>
            </a:r>
          </a:p>
          <a:p>
            <a:pPr lvl="2"/>
            <a:endParaRPr lang="fr-FR" dirty="0"/>
          </a:p>
          <a:p>
            <a:pPr lvl="1"/>
            <a:r>
              <a:rPr lang="fr-FR" dirty="0" smtClean="0"/>
              <a:t>Conclusion et perspectives</a:t>
            </a:r>
          </a:p>
          <a:p>
            <a:pPr lvl="2"/>
            <a:r>
              <a:rPr lang="fr-FR" dirty="0" smtClean="0"/>
              <a:t>Conclusion par rapport à la problématique</a:t>
            </a:r>
          </a:p>
          <a:p>
            <a:pPr lvl="2"/>
            <a:r>
              <a:rPr lang="fr-FR" dirty="0" smtClean="0"/>
              <a:t>Points problématiques du TIPE et évolutions éventuelles.</a:t>
            </a:r>
          </a:p>
        </p:txBody>
      </p:sp>
    </p:spTree>
    <p:extLst>
      <p:ext uri="{BB962C8B-B14F-4D97-AF65-F5344CB8AC3E}">
        <p14:creationId xmlns:p14="http://schemas.microsoft.com/office/powerpoint/2010/main" val="1996265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lstStyle/>
          <a:p>
            <a:r>
              <a:rPr lang="fr-FR" dirty="0" smtClean="0"/>
              <a:t>Les banques d’épreuves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a:t>
            </a:fld>
            <a:endParaRPr lang="fr-FR"/>
          </a:p>
        </p:txBody>
      </p:sp>
      <p:sp>
        <p:nvSpPr>
          <p:cNvPr id="4" name="Espace réservé du contenu 3"/>
          <p:cNvSpPr>
            <a:spLocks noGrp="1"/>
          </p:cNvSpPr>
          <p:nvPr>
            <p:ph sz="quarter" idx="1"/>
          </p:nvPr>
        </p:nvSpPr>
        <p:spPr/>
        <p:txBody>
          <a:bodyPr/>
          <a:lstStyle/>
          <a:p>
            <a:r>
              <a:rPr lang="fr-FR" dirty="0" smtClean="0"/>
              <a:t>Concours X-ENS : TP ~4h</a:t>
            </a:r>
          </a:p>
          <a:p>
            <a:r>
              <a:rPr lang="fr-FR" dirty="0" smtClean="0"/>
              <a:t>Concours Mines Ponts : TP ~4h</a:t>
            </a:r>
          </a:p>
          <a:p>
            <a:r>
              <a:rPr lang="fr-FR" dirty="0" smtClean="0"/>
              <a:t>Concours Mines Telecom : Colle 30 min</a:t>
            </a:r>
          </a:p>
          <a:p>
            <a:r>
              <a:rPr lang="fr-FR" dirty="0" smtClean="0"/>
              <a:t>Concours Centrale Supélec : TP ~4h</a:t>
            </a:r>
          </a:p>
          <a:p>
            <a:r>
              <a:rPr lang="fr-FR" dirty="0" smtClean="0"/>
              <a:t>Concours CCP : TP ~2h</a:t>
            </a:r>
          </a:p>
          <a:p>
            <a:r>
              <a:rPr lang="fr-FR" dirty="0" smtClean="0"/>
              <a:t>Concours </a:t>
            </a:r>
            <a:r>
              <a:rPr lang="fr-FR" dirty="0" smtClean="0"/>
              <a:t>E3A 4h ?</a:t>
            </a:r>
            <a:endParaRPr lang="fr-FR" dirty="0" smtClean="0"/>
          </a:p>
          <a:p>
            <a:endParaRPr lang="fr-FR" dirty="0"/>
          </a:p>
        </p:txBody>
      </p:sp>
    </p:spTree>
    <p:extLst>
      <p:ext uri="{BB962C8B-B14F-4D97-AF65-F5344CB8AC3E}">
        <p14:creationId xmlns:p14="http://schemas.microsoft.com/office/powerpoint/2010/main" val="2372831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Informatique</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20</a:t>
            </a:fld>
            <a:endParaRPr lang="fr-FR"/>
          </a:p>
        </p:txBody>
      </p:sp>
      <p:sp>
        <p:nvSpPr>
          <p:cNvPr id="4" name="Espace réservé du contenu 3"/>
          <p:cNvSpPr>
            <a:spLocks noGrp="1"/>
          </p:cNvSpPr>
          <p:nvPr>
            <p:ph sz="quarter" idx="1"/>
          </p:nvPr>
        </p:nvSpPr>
        <p:spPr/>
        <p:txBody>
          <a:bodyPr>
            <a:normAutofit lnSpcReduction="10000"/>
          </a:bodyPr>
          <a:lstStyle/>
          <a:p>
            <a:r>
              <a:rPr lang="fr-FR" dirty="0" smtClean="0"/>
              <a:t>Centrale – </a:t>
            </a:r>
            <a:r>
              <a:rPr lang="fr-FR" dirty="0" err="1" smtClean="0"/>
              <a:t>Supelec</a:t>
            </a:r>
            <a:endParaRPr lang="fr-FR" dirty="0" smtClean="0"/>
          </a:p>
          <a:p>
            <a:pPr lvl="1"/>
            <a:r>
              <a:rPr lang="fr-FR" dirty="0" smtClean="0"/>
              <a:t>Épreuve Mathématiques 2</a:t>
            </a:r>
          </a:p>
          <a:p>
            <a:pPr lvl="1"/>
            <a:r>
              <a:rPr lang="fr-FR" dirty="0" smtClean="0"/>
              <a:t>Épreuve de SII : informatique intégrée</a:t>
            </a:r>
          </a:p>
          <a:p>
            <a:r>
              <a:rPr lang="fr-FR" dirty="0" smtClean="0"/>
              <a:t>CCP</a:t>
            </a:r>
          </a:p>
          <a:p>
            <a:pPr lvl="1"/>
            <a:r>
              <a:rPr lang="fr-FR" dirty="0" smtClean="0"/>
              <a:t>Pas d’évaluation</a:t>
            </a:r>
          </a:p>
          <a:p>
            <a:r>
              <a:rPr lang="fr-FR" dirty="0" smtClean="0"/>
              <a:t>E3A</a:t>
            </a:r>
          </a:p>
          <a:p>
            <a:pPr lvl="1"/>
            <a:r>
              <a:rPr lang="fr-FR" dirty="0" smtClean="0"/>
              <a:t>Épreuve de mathématiques : </a:t>
            </a:r>
          </a:p>
          <a:p>
            <a:pPr lvl="2"/>
            <a:r>
              <a:rPr lang="fr-FR" dirty="0" smtClean="0"/>
              <a:t>30 minutes de mathématiques</a:t>
            </a:r>
          </a:p>
          <a:p>
            <a:pPr lvl="2"/>
            <a:r>
              <a:rPr lang="fr-FR" dirty="0" smtClean="0"/>
              <a:t>30 minutes d’algorithmique et de programmation</a:t>
            </a:r>
          </a:p>
          <a:p>
            <a:pPr lvl="2"/>
            <a:endParaRPr lang="fr-FR" dirty="0"/>
          </a:p>
          <a:p>
            <a:r>
              <a:rPr lang="fr-FR" dirty="0" smtClean="0"/>
              <a:t>Préparation</a:t>
            </a:r>
          </a:p>
          <a:p>
            <a:pPr lvl="1"/>
            <a:r>
              <a:rPr lang="fr-FR" dirty="0" smtClean="0"/>
              <a:t>E3A – Centrale SII : Jeudi après midi selon planning</a:t>
            </a:r>
          </a:p>
          <a:p>
            <a:pPr lvl="1"/>
            <a:r>
              <a:rPr lang="fr-FR" dirty="0" smtClean="0"/>
              <a:t>Centrale </a:t>
            </a:r>
            <a:r>
              <a:rPr lang="fr-FR" dirty="0" err="1" smtClean="0"/>
              <a:t>Supelec</a:t>
            </a:r>
            <a:r>
              <a:rPr lang="fr-FR" dirty="0" smtClean="0"/>
              <a:t> : vendredi matin selon planning</a:t>
            </a:r>
            <a:endParaRPr lang="fr-FR" dirty="0"/>
          </a:p>
        </p:txBody>
      </p:sp>
    </p:spTree>
    <p:extLst>
      <p:ext uri="{BB962C8B-B14F-4D97-AF65-F5344CB8AC3E}">
        <p14:creationId xmlns:p14="http://schemas.microsoft.com/office/powerpoint/2010/main" val="2359841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Informatique</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21</a:t>
            </a:fld>
            <a:endParaRPr lang="fr-FR"/>
          </a:p>
        </p:txBody>
      </p:sp>
      <p:sp>
        <p:nvSpPr>
          <p:cNvPr id="4" name="Espace réservé du contenu 3"/>
          <p:cNvSpPr>
            <a:spLocks noGrp="1"/>
          </p:cNvSpPr>
          <p:nvPr>
            <p:ph sz="quarter" idx="1"/>
          </p:nvPr>
        </p:nvSpPr>
        <p:spPr/>
        <p:txBody>
          <a:bodyPr>
            <a:normAutofit fontScale="77500" lnSpcReduction="20000"/>
          </a:bodyPr>
          <a:lstStyle/>
          <a:p>
            <a:r>
              <a:rPr lang="fr-FR" dirty="0" smtClean="0"/>
              <a:t>CCS Maths 2</a:t>
            </a:r>
          </a:p>
          <a:p>
            <a:pPr algn="just"/>
            <a:r>
              <a:rPr lang="fr-FR" dirty="0"/>
              <a:t>L’épreuve de mathématiques 2 est une épreuve de mathématiques, aidée de l’outil informatique. Un ordinateur équipé des logiciels Python (distribution </a:t>
            </a:r>
            <a:r>
              <a:rPr lang="fr-FR" dirty="0" err="1"/>
              <a:t>Pyzo</a:t>
            </a:r>
            <a:r>
              <a:rPr lang="fr-FR" dirty="0"/>
              <a:t>) ainsi que du logiciel Scilab est mis à disposition du candidat. Des fiches d’aide — qui ont été revues pour la session 2017 — présentant différentes fonctions Python pouvant être utiles sont fournies lors de l’épreuve sous forme papier et au format </a:t>
            </a:r>
            <a:r>
              <a:rPr lang="fr-FR" dirty="0" err="1"/>
              <a:t>pdf</a:t>
            </a:r>
            <a:r>
              <a:rPr lang="fr-FR" dirty="0"/>
              <a:t> sur l’ordinateur. Ces documents sont consultables en ligne sur le site du concours. Le candidat dispose d’une préparation d’un peu moins d’une demi-heure puis est interrogé pendant 25 minutes environ. L’outil informatique peut être employé pour effectuer des calculs, des tracés de courbes ou de surfaces, étudier des comportements asymptotiques de suites, séries ou intégrales, simuler une expérience aléatoire, émettre des conjectures… Dans cette épreuve, on évalue la capacité du candidat à aborder de manière constructive les notions du programme de mathématiques de la filière PSI, à choisir la meilleure représentation d’un objet pour résoudre un problème donné, à organiser de manière claire un calcul complexe. La capacité à s’exprimer et la rigueur de la démarche sont aussi prises en compte dans la notation. </a:t>
            </a:r>
            <a:endParaRPr lang="fr-FR" dirty="0" smtClean="0"/>
          </a:p>
          <a:p>
            <a:pPr algn="just"/>
            <a:r>
              <a:rPr lang="fr-FR" smtClean="0"/>
              <a:t>Voir rapport..</a:t>
            </a:r>
            <a:endParaRPr lang="fr-FR" dirty="0"/>
          </a:p>
        </p:txBody>
      </p:sp>
    </p:spTree>
    <p:extLst>
      <p:ext uri="{BB962C8B-B14F-4D97-AF65-F5344CB8AC3E}">
        <p14:creationId xmlns:p14="http://schemas.microsoft.com/office/powerpoint/2010/main" val="2998135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X-ENS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3</a:t>
            </a:fld>
            <a:endParaRPr lang="fr-FR"/>
          </a:p>
        </p:txBody>
      </p:sp>
      <p:sp>
        <p:nvSpPr>
          <p:cNvPr id="4" name="Espace réservé du contenu 3"/>
          <p:cNvSpPr>
            <a:spLocks noGrp="1"/>
          </p:cNvSpPr>
          <p:nvPr>
            <p:ph sz="quarter" idx="1"/>
          </p:nvPr>
        </p:nvSpPr>
        <p:spPr/>
        <p:txBody>
          <a:bodyPr/>
          <a:lstStyle/>
          <a:p>
            <a:endParaRPr lang="fr-FR"/>
          </a:p>
        </p:txBody>
      </p:sp>
    </p:spTree>
    <p:extLst>
      <p:ext uri="{BB962C8B-B14F-4D97-AF65-F5344CB8AC3E}">
        <p14:creationId xmlns:p14="http://schemas.microsoft.com/office/powerpoint/2010/main" val="88385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Mines – Ponts : épreuve « Mixte »</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4</a:t>
            </a:fld>
            <a:endParaRPr lang="fr-FR"/>
          </a:p>
        </p:txBody>
      </p:sp>
      <p:pic>
        <p:nvPicPr>
          <p:cNvPr id="1028"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95462" y="1254125"/>
            <a:ext cx="5553075"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55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5</a:t>
            </a:fld>
            <a:endParaRPr lang="fr-FR"/>
          </a:p>
        </p:txBody>
      </p:sp>
      <p:sp>
        <p:nvSpPr>
          <p:cNvPr id="4" name="Espace réservé du contenu 3"/>
          <p:cNvSpPr>
            <a:spLocks noGrp="1"/>
          </p:cNvSpPr>
          <p:nvPr>
            <p:ph sz="quarter" idx="1"/>
          </p:nvPr>
        </p:nvSpPr>
        <p:spPr/>
        <p:txBody>
          <a:bodyPr>
            <a:normAutofit lnSpcReduction="10000"/>
          </a:bodyPr>
          <a:lstStyle/>
          <a:p>
            <a:r>
              <a:rPr lang="fr-FR" dirty="0" smtClean="0"/>
              <a:t>Objectif de l’épreuve</a:t>
            </a:r>
            <a:endParaRPr lang="fr-FR" dirty="0"/>
          </a:p>
          <a:p>
            <a:pPr lvl="1" algn="just"/>
            <a:r>
              <a:rPr lang="fr-FR" dirty="0" smtClean="0"/>
              <a:t>L’objectif principal est d'évaluer la capacité de chaque candidat à appréhender une problématique proposée sur le support qui lui est assigné par un tirage au sort,  tant d’un point de vue structurel, fonctionnel que comportemental.</a:t>
            </a:r>
          </a:p>
          <a:p>
            <a:pPr algn="just"/>
            <a:r>
              <a:rPr lang="fr-FR" dirty="0"/>
              <a:t>Modalités de </a:t>
            </a:r>
            <a:r>
              <a:rPr lang="fr-FR" dirty="0" smtClean="0"/>
              <a:t>travail</a:t>
            </a:r>
          </a:p>
          <a:p>
            <a:pPr lvl="1" algn="just"/>
            <a:r>
              <a:rPr lang="fr-FR" dirty="0"/>
              <a:t>Le candidat dispose d'un </a:t>
            </a:r>
            <a:r>
              <a:rPr lang="fr-FR" dirty="0" smtClean="0"/>
              <a:t>système réel ainsi que d’un ordinateur. Un </a:t>
            </a:r>
            <a:r>
              <a:rPr lang="fr-FR" dirty="0"/>
              <a:t>navigateur </a:t>
            </a:r>
            <a:r>
              <a:rPr lang="fr-FR" dirty="0" smtClean="0"/>
              <a:t>permet de disposer des </a:t>
            </a:r>
            <a:r>
              <a:rPr lang="fr-FR" dirty="0"/>
              <a:t>objectifs, </a:t>
            </a:r>
            <a:r>
              <a:rPr lang="fr-FR" dirty="0" smtClean="0"/>
              <a:t>des consignes, de la </a:t>
            </a:r>
            <a:r>
              <a:rPr lang="fr-FR" dirty="0"/>
              <a:t>documentation </a:t>
            </a:r>
            <a:r>
              <a:rPr lang="fr-FR" dirty="0" smtClean="0"/>
              <a:t>et des </a:t>
            </a:r>
            <a:r>
              <a:rPr lang="fr-FR" dirty="0"/>
              <a:t>pôles de réflexion contenant la problématique proprement dite.</a:t>
            </a:r>
          </a:p>
          <a:p>
            <a:pPr lvl="1" algn="just"/>
            <a:r>
              <a:rPr lang="fr-FR" dirty="0"/>
              <a:t>Il remet en fin d’épreuve un compte-rendu écrit de ses expérimentations, de ses propositions et de leurs remises en cause suite aux entretiens avec les examinateurs. Il peut y joindre des pages imprimées en aussi grand nombre que désiré. Tous les brouillons y sont annexés et sont conservés</a:t>
            </a:r>
          </a:p>
        </p:txBody>
      </p:sp>
    </p:spTree>
    <p:extLst>
      <p:ext uri="{BB962C8B-B14F-4D97-AF65-F5344CB8AC3E}">
        <p14:creationId xmlns:p14="http://schemas.microsoft.com/office/powerpoint/2010/main" val="1526484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6</a:t>
            </a:fld>
            <a:endParaRPr lang="fr-FR"/>
          </a:p>
        </p:txBody>
      </p:sp>
      <p:sp>
        <p:nvSpPr>
          <p:cNvPr id="4" name="Espace réservé du contenu 3"/>
          <p:cNvSpPr>
            <a:spLocks noGrp="1"/>
          </p:cNvSpPr>
          <p:nvPr>
            <p:ph sz="quarter" idx="1"/>
          </p:nvPr>
        </p:nvSpPr>
        <p:spPr/>
        <p:txBody>
          <a:bodyPr>
            <a:normAutofit fontScale="85000" lnSpcReduction="20000"/>
          </a:bodyPr>
          <a:lstStyle/>
          <a:p>
            <a:r>
              <a:rPr lang="fr-FR" dirty="0" smtClean="0"/>
              <a:t>Déroulement de l’épreuve</a:t>
            </a:r>
            <a:endParaRPr lang="fr-FR" dirty="0"/>
          </a:p>
          <a:p>
            <a:pPr lvl="1" algn="just"/>
            <a:r>
              <a:rPr lang="fr-FR" dirty="0" smtClean="0"/>
              <a:t>L’ensemble de l’étude à mener n’est pas connu à l’avance. En effet, seul le premier pôle est prédéterminé, afin de découvrir le système. La suite des activités se développe au sein d’une arborescence en fonction des résultats obtenus et des propositions de chaque candidat.  </a:t>
            </a:r>
            <a:r>
              <a:rPr lang="fr-FR" dirty="0"/>
              <a:t>Ainsi</a:t>
            </a:r>
            <a:r>
              <a:rPr lang="fr-FR" dirty="0" smtClean="0"/>
              <a:t>, à l’issue de chaque pôle de réflexion et afin d’évaluer au mieux le candidat, les examinateurs décident de l’orienter vers tel ou tel nouveau pôle, alors seulement </a:t>
            </a:r>
            <a:r>
              <a:rPr lang="fr-FR" dirty="0"/>
              <a:t>accessible</a:t>
            </a:r>
            <a:r>
              <a:rPr lang="fr-FR" dirty="0" smtClean="0"/>
              <a:t>.</a:t>
            </a:r>
          </a:p>
          <a:p>
            <a:pPr lvl="1" algn="just"/>
            <a:r>
              <a:rPr lang="fr-FR" dirty="0"/>
              <a:t>Quel que soit le chemin parcouru, il n’est pas inutile de garder à l’esprit l’essence même de cette épreuve, à savoir la constatation et l’analyse des écarts entre les attentes d’un cahier des charges et les performances du système, ou encore l’analyse des écarts entre les performances mesurées et celles prévues par un modèle théorique</a:t>
            </a:r>
            <a:r>
              <a:rPr lang="fr-FR" dirty="0" smtClean="0"/>
              <a:t>.</a:t>
            </a:r>
          </a:p>
          <a:p>
            <a:pPr algn="just"/>
            <a:r>
              <a:rPr lang="fr-FR" dirty="0" smtClean="0"/>
              <a:t>Évaluation : à l'issue de l'épreuve, les examinateurs délibèrent et évaluent de manière collégiale chaque</a:t>
            </a:r>
            <a:r>
              <a:rPr lang="fr-FR" dirty="0"/>
              <a:t>	candidat</a:t>
            </a:r>
            <a:r>
              <a:rPr lang="fr-FR" dirty="0" smtClean="0"/>
              <a:t>. Cette évaluation s’appuie principalement sur :</a:t>
            </a:r>
          </a:p>
          <a:p>
            <a:pPr lvl="1" algn="just"/>
            <a:r>
              <a:rPr lang="fr-FR" dirty="0" smtClean="0"/>
              <a:t>La rigueur des raisonnements </a:t>
            </a:r>
            <a:r>
              <a:rPr lang="fr-FR" dirty="0"/>
              <a:t>;</a:t>
            </a:r>
          </a:p>
          <a:p>
            <a:pPr lvl="1" algn="just"/>
            <a:r>
              <a:rPr lang="fr-FR" dirty="0" smtClean="0"/>
              <a:t>La progression en cours d’épreuve </a:t>
            </a:r>
            <a:r>
              <a:rPr lang="fr-FR" dirty="0"/>
              <a:t>;</a:t>
            </a:r>
          </a:p>
          <a:p>
            <a:pPr lvl="1" algn="just"/>
            <a:r>
              <a:rPr lang="fr-FR" dirty="0" smtClean="0"/>
              <a:t>La réactivité et l’ouverture d’esprit </a:t>
            </a:r>
            <a:r>
              <a:rPr lang="fr-FR" dirty="0"/>
              <a:t>;</a:t>
            </a:r>
          </a:p>
          <a:p>
            <a:pPr lvl="1" algn="just"/>
            <a:r>
              <a:rPr lang="fr-FR" dirty="0" smtClean="0"/>
              <a:t>L’expression écrite et orale.</a:t>
            </a:r>
          </a:p>
        </p:txBody>
      </p:sp>
    </p:spTree>
    <p:extLst>
      <p:ext uri="{BB962C8B-B14F-4D97-AF65-F5344CB8AC3E}">
        <p14:creationId xmlns:p14="http://schemas.microsoft.com/office/powerpoint/2010/main" val="555602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7</a:t>
            </a:fld>
            <a:endParaRPr lang="fr-FR"/>
          </a:p>
        </p:txBody>
      </p:sp>
      <p:sp>
        <p:nvSpPr>
          <p:cNvPr id="4" name="Espace réservé du contenu 3"/>
          <p:cNvSpPr>
            <a:spLocks noGrp="1"/>
          </p:cNvSpPr>
          <p:nvPr>
            <p:ph sz="quarter" idx="1"/>
          </p:nvPr>
        </p:nvSpPr>
        <p:spPr>
          <a:xfrm>
            <a:off x="457200" y="1124744"/>
            <a:ext cx="8229600" cy="5400600"/>
          </a:xfrm>
        </p:spPr>
        <p:txBody>
          <a:bodyPr>
            <a:normAutofit fontScale="92500" lnSpcReduction="20000"/>
          </a:bodyPr>
          <a:lstStyle/>
          <a:p>
            <a:r>
              <a:rPr lang="fr-FR" dirty="0" smtClean="0"/>
              <a:t>Constats 2017</a:t>
            </a:r>
          </a:p>
          <a:p>
            <a:pPr lvl="1"/>
            <a:r>
              <a:rPr lang="fr-FR" dirty="0" smtClean="0"/>
              <a:t>Les examinateurs regrettent que les notions liées à la chaîne d’acquisition et aux systèmes à évènements discrets soient mal maitrisées. Sur ce dernier point, le diagramme d’états est l’outil de travail : proposé à la lecture, il doit permettre au candidat de décrire la dynamique du système étudié. Mais du fait de sa structure algorithmique, le candidat doit aussi être capable d’en proposer des modifications simples afin de répondre à un problème posé.</a:t>
            </a:r>
          </a:p>
          <a:p>
            <a:pPr lvl="1"/>
            <a:r>
              <a:rPr lang="fr-FR" dirty="0" smtClean="0"/>
              <a:t>Un plus grand nombre de candidats ne remet pas en question ses propositions : peu ou pas de sens critique pour prendre en compte la différence entre les résultats d’une simulation et les constats expérimentaux. Un candidat à une école d’ingénieur ne doit-il pas se sentir interpelé lorsqu'il constate des écarts chiffrés en puissance de dix ?</a:t>
            </a:r>
          </a:p>
          <a:p>
            <a:pPr lvl="1"/>
            <a:r>
              <a:rPr lang="fr-FR" dirty="0" smtClean="0"/>
              <a:t>Aisance amoindrie dans la conduite expérimentale. Les examinateurs s’interrogent quant au nombre d’heures réellement passées par chaque candidat à faire des manipulations lors des séances de travaux pratiques pendant les deux années de classes préparatoires.</a:t>
            </a:r>
          </a:p>
          <a:p>
            <a:pPr lvl="1"/>
            <a:r>
              <a:rPr lang="fr-FR" dirty="0" smtClean="0"/>
              <a:t>Enfin, quelques candidats arrivent à l’épreuve avec des discours appris par cœur, qu’ils récitent sans prendre en compte ni les questions posées dans le pôle proposé ni les interventions des examinateurs : de fait, ces candidats ont été systématiquement sanctionnés.</a:t>
            </a:r>
          </a:p>
        </p:txBody>
      </p:sp>
    </p:spTree>
    <p:extLst>
      <p:ext uri="{BB962C8B-B14F-4D97-AF65-F5344CB8AC3E}">
        <p14:creationId xmlns:p14="http://schemas.microsoft.com/office/powerpoint/2010/main" val="236283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8</a:t>
            </a:fld>
            <a:endParaRPr lang="fr-FR"/>
          </a:p>
        </p:txBody>
      </p:sp>
      <p:sp>
        <p:nvSpPr>
          <p:cNvPr id="4" name="Espace réservé du contenu 3"/>
          <p:cNvSpPr>
            <a:spLocks noGrp="1"/>
          </p:cNvSpPr>
          <p:nvPr>
            <p:ph sz="quarter" idx="1"/>
          </p:nvPr>
        </p:nvSpPr>
        <p:spPr>
          <a:xfrm>
            <a:off x="457200" y="1124744"/>
            <a:ext cx="8229600" cy="5733256"/>
          </a:xfrm>
        </p:spPr>
        <p:txBody>
          <a:bodyPr>
            <a:normAutofit fontScale="55000" lnSpcReduction="20000"/>
          </a:bodyPr>
          <a:lstStyle/>
          <a:p>
            <a:r>
              <a:rPr lang="fr-FR" dirty="0" smtClean="0"/>
              <a:t>Conseils </a:t>
            </a:r>
            <a:r>
              <a:rPr lang="fr-FR" dirty="0" smtClean="0"/>
              <a:t>2018</a:t>
            </a:r>
          </a:p>
          <a:p>
            <a:pPr lvl="1"/>
            <a:r>
              <a:rPr lang="fr-FR" dirty="0"/>
              <a:t>Concernant la découverte du système </a:t>
            </a:r>
            <a:r>
              <a:rPr lang="fr-FR" dirty="0" smtClean="0"/>
              <a:t>:</a:t>
            </a:r>
          </a:p>
          <a:p>
            <a:pPr lvl="2"/>
            <a:r>
              <a:rPr lang="fr-FR" dirty="0" smtClean="0"/>
              <a:t>Il </a:t>
            </a:r>
            <a:r>
              <a:rPr lang="fr-FR" dirty="0"/>
              <a:t>est essentiel de s’intéresser aux frontières du système considéré, </a:t>
            </a:r>
            <a:r>
              <a:rPr lang="fr-FR" dirty="0" smtClean="0"/>
              <a:t>d’identifier sa </a:t>
            </a:r>
            <a:r>
              <a:rPr lang="fr-FR" dirty="0"/>
              <a:t>fonction principale, les flux d’énergies, sans oublier qu’un actionneur est toujours précédé d’un </a:t>
            </a:r>
            <a:r>
              <a:rPr lang="fr-FR" dirty="0" err="1"/>
              <a:t>préactionneur</a:t>
            </a:r>
            <a:r>
              <a:rPr lang="fr-FR" dirty="0"/>
              <a:t>, et les flux d’informations, en distinguant bien les capteurs intrinsèques au système des capteurs ajoutés lors de l’instrumentation. </a:t>
            </a:r>
          </a:p>
          <a:p>
            <a:pPr lvl="2"/>
            <a:r>
              <a:rPr lang="fr-FR" dirty="0" smtClean="0"/>
              <a:t>Les </a:t>
            </a:r>
            <a:r>
              <a:rPr lang="fr-FR" dirty="0"/>
              <a:t>diagrammes SysML constituent l’essentiel des outils de représentation globale des systèmes. </a:t>
            </a:r>
          </a:p>
          <a:p>
            <a:pPr lvl="2"/>
            <a:r>
              <a:rPr lang="fr-FR" dirty="0" smtClean="0"/>
              <a:t>Une </a:t>
            </a:r>
            <a:r>
              <a:rPr lang="fr-FR" dirty="0"/>
              <a:t>culture des composants et du vocabulaire des chaînes fonctionnelles usuelles est indispensable pour comprendre les informations données, ainsi que pour s’exprimer. Le jury s’étonne tout particulièrement du peu de connaissances de base de la majorité des candidats concernant : </a:t>
            </a:r>
          </a:p>
          <a:p>
            <a:pPr lvl="3"/>
            <a:r>
              <a:rPr lang="fr-FR" dirty="0" smtClean="0"/>
              <a:t>la </a:t>
            </a:r>
            <a:r>
              <a:rPr lang="fr-FR" dirty="0"/>
              <a:t>typologie des capteurs élémentaires et leurs principes de fonctionnement : potentiomètre, codeur, capteur de force, etc. </a:t>
            </a:r>
          </a:p>
          <a:p>
            <a:pPr lvl="3"/>
            <a:r>
              <a:rPr lang="fr-FR" dirty="0" smtClean="0"/>
              <a:t>les </a:t>
            </a:r>
            <a:r>
              <a:rPr lang="fr-FR" dirty="0"/>
              <a:t>associations actionneur-</a:t>
            </a:r>
            <a:r>
              <a:rPr lang="fr-FR" dirty="0" err="1"/>
              <a:t>préactionneur</a:t>
            </a:r>
            <a:r>
              <a:rPr lang="fr-FR" dirty="0"/>
              <a:t> les plus classiques : machine à courant continu et hacheur, vérin et </a:t>
            </a:r>
            <a:r>
              <a:rPr lang="fr-FR" dirty="0" err="1" smtClean="0"/>
              <a:t>distributeurConcernant</a:t>
            </a:r>
            <a:r>
              <a:rPr lang="fr-FR" dirty="0" smtClean="0"/>
              <a:t> </a:t>
            </a:r>
            <a:r>
              <a:rPr lang="fr-FR" dirty="0"/>
              <a:t>l’approche expérimentale : </a:t>
            </a:r>
            <a:endParaRPr lang="fr-FR" dirty="0" smtClean="0"/>
          </a:p>
          <a:p>
            <a:pPr lvl="2"/>
            <a:r>
              <a:rPr lang="fr-FR" dirty="0" smtClean="0"/>
              <a:t>On </a:t>
            </a:r>
            <a:r>
              <a:rPr lang="fr-FR" dirty="0"/>
              <a:t>ne saurait trop insister sur la nécessité de manipuler pendant les deux </a:t>
            </a:r>
            <a:r>
              <a:rPr lang="fr-FR" dirty="0" smtClean="0"/>
              <a:t>années. </a:t>
            </a:r>
          </a:p>
          <a:p>
            <a:pPr lvl="2"/>
            <a:r>
              <a:rPr lang="fr-FR" dirty="0" smtClean="0"/>
              <a:t>La </a:t>
            </a:r>
            <a:r>
              <a:rPr lang="fr-FR" dirty="0"/>
              <a:t>mise en œuvre des logiciels fondamentaux est essentielle pour une expression scientifique de qualité. </a:t>
            </a:r>
            <a:r>
              <a:rPr lang="fr-FR" dirty="0" smtClean="0"/>
              <a:t>(Réaliser des courbes à partir d’un tableau)</a:t>
            </a:r>
          </a:p>
          <a:p>
            <a:pPr lvl="2"/>
            <a:r>
              <a:rPr lang="fr-FR" dirty="0" smtClean="0"/>
              <a:t>Une </a:t>
            </a:r>
            <a:r>
              <a:rPr lang="fr-FR" dirty="0"/>
              <a:t>courbe est le point de départ de la réflexion, qui se mène en deux étapes : tout d’abord la lecture des variations temporelles des valeurs des grandeurs physiques afin de valider les protocoles expérimentaux, ensuite seulement est rendue pertinente l’exploitation des caractéristiques </a:t>
            </a:r>
            <a:r>
              <a:rPr lang="fr-FR" dirty="0" smtClean="0"/>
              <a:t>extraites.</a:t>
            </a:r>
          </a:p>
          <a:p>
            <a:pPr lvl="2"/>
            <a:r>
              <a:rPr lang="fr-FR" dirty="0" smtClean="0"/>
              <a:t>L'interprétation </a:t>
            </a:r>
            <a:r>
              <a:rPr lang="fr-FR" dirty="0"/>
              <a:t>des résultats permet de discuter de la pertinence des modèles et de proposer des modifications. Ces dernières sont à valider dans un processus itératif</a:t>
            </a:r>
            <a:r>
              <a:rPr lang="fr-FR" dirty="0" smtClean="0"/>
              <a:t>.</a:t>
            </a:r>
          </a:p>
          <a:p>
            <a:pPr lvl="1"/>
            <a:r>
              <a:rPr lang="fr-FR" dirty="0"/>
              <a:t>Concernant l’approche disciplinaire </a:t>
            </a:r>
            <a:r>
              <a:rPr lang="fr-FR" dirty="0" smtClean="0"/>
              <a:t>:</a:t>
            </a:r>
          </a:p>
          <a:p>
            <a:pPr lvl="2"/>
            <a:r>
              <a:rPr lang="fr-FR" dirty="0" smtClean="0"/>
              <a:t>Élaborer des </a:t>
            </a:r>
            <a:r>
              <a:rPr lang="fr-FR" dirty="0"/>
              <a:t>schémas </a:t>
            </a:r>
            <a:r>
              <a:rPr lang="fr-FR" dirty="0" smtClean="0"/>
              <a:t>avec le </a:t>
            </a:r>
            <a:r>
              <a:rPr lang="fr-FR" dirty="0"/>
              <a:t>plus grand </a:t>
            </a:r>
            <a:r>
              <a:rPr lang="fr-FR" dirty="0" smtClean="0"/>
              <a:t>soin (qualité graphique et paramétrage)</a:t>
            </a:r>
          </a:p>
          <a:p>
            <a:pPr lvl="2"/>
            <a:r>
              <a:rPr lang="fr-FR" dirty="0" smtClean="0"/>
              <a:t> Les </a:t>
            </a:r>
            <a:r>
              <a:rPr lang="fr-FR" dirty="0"/>
              <a:t>vecteurs et les torseurs sont des entités à utiliser de la façon la plus simple possible en évitant de projeter systématiquement. </a:t>
            </a:r>
            <a:endParaRPr lang="fr-FR" dirty="0" smtClean="0"/>
          </a:p>
          <a:p>
            <a:pPr lvl="2"/>
            <a:r>
              <a:rPr lang="fr-FR" dirty="0" smtClean="0"/>
              <a:t>Les </a:t>
            </a:r>
            <a:r>
              <a:rPr lang="fr-FR" dirty="0"/>
              <a:t>équations des systèmes linéaires continus et les résultats classiques ne peuvent être associés qu’à des systèmes identifiés par leurs entrées et leurs sorties</a:t>
            </a:r>
            <a:r>
              <a:rPr lang="fr-FR" dirty="0" smtClean="0"/>
              <a:t>.</a:t>
            </a:r>
          </a:p>
          <a:p>
            <a:pPr lvl="2"/>
            <a:r>
              <a:rPr lang="fr-FR" dirty="0" smtClean="0"/>
              <a:t>Les </a:t>
            </a:r>
            <a:r>
              <a:rPr lang="fr-FR" dirty="0"/>
              <a:t>notations des objets mathématiques manipulés sont à choisir de préférence en conformité avec les standards scientifiques usuels</a:t>
            </a:r>
            <a:r>
              <a:rPr lang="fr-FR" dirty="0" smtClean="0"/>
              <a:t>.</a:t>
            </a:r>
          </a:p>
          <a:p>
            <a:pPr lvl="2"/>
            <a:r>
              <a:rPr lang="fr-FR" dirty="0" smtClean="0"/>
              <a:t>Être </a:t>
            </a:r>
            <a:r>
              <a:rPr lang="fr-FR" dirty="0"/>
              <a:t>capable de rapprocher les disciplines, aptitude propre au travail de l’ingénieur, est apprécié dans cette </a:t>
            </a:r>
            <a:r>
              <a:rPr lang="fr-FR" dirty="0" smtClean="0"/>
              <a:t>épreuve</a:t>
            </a:r>
          </a:p>
          <a:p>
            <a:r>
              <a:rPr lang="fr-FR" dirty="0" smtClean="0"/>
              <a:t>Conclusion</a:t>
            </a:r>
          </a:p>
          <a:p>
            <a:pPr lvl="1"/>
            <a:r>
              <a:rPr lang="fr-FR" dirty="0"/>
              <a:t>La réussite à cette épreuve requiert des candidats une maîtrise dans l’analyse, un sens développé de l’observation, de l’honnêteté intellectuelle voire de l’humilité, une capacité à manipuler, une rigueur dans </a:t>
            </a:r>
            <a:r>
              <a:rPr lang="fr-FR" dirty="0" smtClean="0"/>
              <a:t>l’interprétation </a:t>
            </a:r>
            <a:r>
              <a:rPr lang="fr-FR" dirty="0"/>
              <a:t>et dans la communication, en utilisant, tant à l’oral qu’à l’écrit, une expression claire et illustrée</a:t>
            </a:r>
          </a:p>
        </p:txBody>
      </p:sp>
    </p:spTree>
    <p:extLst>
      <p:ext uri="{BB962C8B-B14F-4D97-AF65-F5344CB8AC3E}">
        <p14:creationId xmlns:p14="http://schemas.microsoft.com/office/powerpoint/2010/main" val="191699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a:t>
            </a:r>
            <a:r>
              <a:rPr lang="fr-FR" dirty="0" smtClean="0"/>
              <a:t>Telecom – TPE EIVP</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9</a:t>
            </a:fld>
            <a:endParaRPr lang="fr-FR"/>
          </a:p>
        </p:txBody>
      </p:sp>
      <p:sp>
        <p:nvSpPr>
          <p:cNvPr id="4" name="Espace réservé du contenu 3"/>
          <p:cNvSpPr>
            <a:spLocks noGrp="1"/>
          </p:cNvSpPr>
          <p:nvPr>
            <p:ph sz="quarter" idx="1"/>
          </p:nvPr>
        </p:nvSpPr>
        <p:spPr/>
        <p:txBody>
          <a:bodyPr>
            <a:normAutofit/>
          </a:bodyPr>
          <a:lstStyle/>
          <a:p>
            <a:r>
              <a:rPr lang="fr-FR" dirty="0" smtClean="0"/>
              <a:t>Mines TELECOM</a:t>
            </a:r>
          </a:p>
          <a:p>
            <a:pPr lvl="1"/>
            <a:r>
              <a:rPr lang="fr-FR" dirty="0" smtClean="0"/>
              <a:t>Oral de 30 minutes</a:t>
            </a:r>
          </a:p>
          <a:p>
            <a:pPr lvl="1"/>
            <a:r>
              <a:rPr lang="fr-FR" dirty="0"/>
              <a:t>Oral qui </a:t>
            </a:r>
            <a:r>
              <a:rPr lang="fr-FR" dirty="0" smtClean="0"/>
              <a:t>consiste </a:t>
            </a:r>
            <a:r>
              <a:rPr lang="fr-FR" dirty="0"/>
              <a:t>en l’étude, après un temps d’appropriation, d’un système complexe permettant d’aborder deux thèmes du programme de la filière du candidat</a:t>
            </a:r>
            <a:r>
              <a:rPr lang="fr-FR" dirty="0" smtClean="0"/>
              <a:t>.</a:t>
            </a:r>
          </a:p>
          <a:p>
            <a:r>
              <a:rPr lang="fr-FR" dirty="0" smtClean="0"/>
              <a:t>TPE EIVP</a:t>
            </a:r>
          </a:p>
          <a:p>
            <a:pPr lvl="1"/>
            <a:r>
              <a:rPr lang="fr-FR" dirty="0" smtClean="0"/>
              <a:t>30 minutes de préparation et 30 minutes d’entretien (</a:t>
            </a:r>
            <a:r>
              <a:rPr lang="fr-FR" smtClean="0"/>
              <a:t>avec calculatrice)</a:t>
            </a:r>
            <a:endParaRPr lang="fr-FR" dirty="0"/>
          </a:p>
          <a:p>
            <a:pPr lvl="1"/>
            <a:endParaRPr lang="fr-FR" dirty="0"/>
          </a:p>
        </p:txBody>
      </p:sp>
    </p:spTree>
    <p:extLst>
      <p:ext uri="{BB962C8B-B14F-4D97-AF65-F5344CB8AC3E}">
        <p14:creationId xmlns:p14="http://schemas.microsoft.com/office/powerpoint/2010/main" val="14160321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569</TotalTime>
  <Words>3271</Words>
  <Application>Microsoft Office PowerPoint</Application>
  <PresentationFormat>Affichage à l'écran (4:3)</PresentationFormat>
  <Paragraphs>218</Paragraphs>
  <Slides>21</Slides>
  <Notes>4</Notes>
  <HiddenSlides>0</HiddenSlides>
  <MMClips>0</MMClips>
  <ScaleCrop>false</ScaleCrop>
  <HeadingPairs>
    <vt:vector size="4" baseType="variant">
      <vt:variant>
        <vt:lpstr>Thème</vt:lpstr>
      </vt:variant>
      <vt:variant>
        <vt:i4>1</vt:i4>
      </vt:variant>
      <vt:variant>
        <vt:lpstr>Titres des diapositives</vt:lpstr>
      </vt:variant>
      <vt:variant>
        <vt:i4>21</vt:i4>
      </vt:variant>
    </vt:vector>
  </HeadingPairs>
  <TitlesOfParts>
    <vt:vector size="22" baseType="lpstr">
      <vt:lpstr>Origine</vt:lpstr>
      <vt:lpstr>Préparation aux oraux</vt:lpstr>
      <vt:lpstr>Les banques d’épreuves</vt:lpstr>
      <vt:lpstr>Le concours X-ENS</vt:lpstr>
      <vt:lpstr>Le concours Mines – Ponts : épreuve « Mixte »</vt:lpstr>
      <vt:lpstr>Le concours Mines – Ponts : épreuve « Mixte »</vt:lpstr>
      <vt:lpstr>Le concours Mines – Ponts : épreuve « Mixte »</vt:lpstr>
      <vt:lpstr>Le concours Mines – Ponts : épreuve « Mixte »</vt:lpstr>
      <vt:lpstr>Le concours Mines – Ponts : épreuve « Mixte »</vt:lpstr>
      <vt:lpstr>Le concours Mines – Telecom – TPE EIVP</vt:lpstr>
      <vt:lpstr>Le concours Centrale – Supélec </vt:lpstr>
      <vt:lpstr>Le concours Centrale – Supélec </vt:lpstr>
      <vt:lpstr>Le concours Centrale – Supélec </vt:lpstr>
      <vt:lpstr>Le concours CCP</vt:lpstr>
      <vt:lpstr>Le concours CCP</vt:lpstr>
      <vt:lpstr>Le concours CCP</vt:lpstr>
      <vt:lpstr>Le concours CCP</vt:lpstr>
      <vt:lpstr>Le concours E3A</vt:lpstr>
      <vt:lpstr>La préparation aux oraux</vt:lpstr>
      <vt:lpstr>TIPE</vt:lpstr>
      <vt:lpstr>Informatique</vt:lpstr>
      <vt:lpstr>Informatique</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Preparation Oraux PSI</dc:title>
  <dc:creator>XP</dc:creator>
  <cp:lastModifiedBy>Xavier Pessoles</cp:lastModifiedBy>
  <cp:revision>121</cp:revision>
  <dcterms:created xsi:type="dcterms:W3CDTF">2014-09-30T07:33:25Z</dcterms:created>
  <dcterms:modified xsi:type="dcterms:W3CDTF">2018-05-13T20:36:28Z</dcterms:modified>
</cp:coreProperties>
</file>