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sldIdLst>
    <p:sldId id="256" r:id="rId2"/>
    <p:sldId id="287" r:id="rId3"/>
    <p:sldId id="288" r:id="rId4"/>
    <p:sldId id="293" r:id="rId5"/>
    <p:sldId id="294" r:id="rId6"/>
    <p:sldId id="295" r:id="rId7"/>
    <p:sldId id="296" r:id="rId8"/>
    <p:sldId id="290" r:id="rId9"/>
    <p:sldId id="291" r:id="rId10"/>
    <p:sldId id="292" r:id="rId1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D5D4"/>
    <a:srgbClr val="E6B9B8"/>
    <a:srgbClr val="BE4B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1" autoAdjust="0"/>
    <p:restoredTop sz="91459" autoAdjust="0"/>
  </p:normalViewPr>
  <p:slideViewPr>
    <p:cSldViewPr>
      <p:cViewPr>
        <p:scale>
          <a:sx n="150" d="100"/>
          <a:sy n="150" d="100"/>
        </p:scale>
        <p:origin x="-72" y="35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94A05E-DEA9-4CEA-A63B-3593EEF3AC45}" type="datetimeFigureOut">
              <a:rPr lang="fr-FR" smtClean="0"/>
              <a:pPr/>
              <a:t>01/05/2018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E215E4-C268-49C5-99B2-A7D91F84115D}" type="slidenum">
              <a:rPr lang="fr-FR" smtClean="0"/>
              <a:pPr/>
              <a:t>‹N°›</a:t>
            </a:fld>
            <a:endParaRPr lang="fr-FR"/>
          </a:p>
        </p:txBody>
      </p:sp>
    </p:spTree>
    <p:extLst>
      <p:ext uri="{BB962C8B-B14F-4D97-AF65-F5344CB8AC3E}">
        <p14:creationId xmlns:p14="http://schemas.microsoft.com/office/powerpoint/2010/main" val="187339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7</a:t>
            </a:fld>
            <a:endParaRPr lang="fr-FR"/>
          </a:p>
        </p:txBody>
      </p:sp>
    </p:spTree>
    <p:extLst>
      <p:ext uri="{BB962C8B-B14F-4D97-AF65-F5344CB8AC3E}">
        <p14:creationId xmlns:p14="http://schemas.microsoft.com/office/powerpoint/2010/main" val="16445606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13" name="Picture 2" descr="C:\Users\pt_ptsi\Desktop\Github\Informatique\P_01_Architecture\01_ArchitectureMaterielle\Cours\png\Fond_ARCH.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79512"/>
            <a:ext cx="9144000" cy="43596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pt_ptsi\Desktop\Github\Informatique\P_02_AlgorithmiqueProgrammation\02_IntroductionAlgorithmique\Cours\png\Fond_AL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459176"/>
            <a:ext cx="6948264" cy="33988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pt_ptsi\Desktop\Github\Informatique\P_03_SimulationNumerique\01_IntegrationNumerique\Cours\png\Fond_SIMU.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07903" y="3853958"/>
            <a:ext cx="5573145" cy="309634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0" y="-1179512"/>
            <a:ext cx="9144000" cy="803751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7"/>
          <p:cNvSpPr>
            <a:spLocks noGrp="1"/>
          </p:cNvSpPr>
          <p:nvPr>
            <p:ph type="ctrTitle"/>
          </p:nvPr>
        </p:nvSpPr>
        <p:spPr>
          <a:xfrm>
            <a:off x="1219200" y="3286124"/>
            <a:ext cx="6858000" cy="1590676"/>
          </a:xfrm>
        </p:spPr>
        <p:txBody>
          <a:bodyPr anchor="t" anchorCtr="0">
            <a:normAutofit/>
          </a:bodyPr>
          <a:lstStyle>
            <a:lvl1pPr algn="r">
              <a:defRPr sz="2400">
                <a:solidFill>
                  <a:schemeClr val="tx1"/>
                </a:solidFill>
              </a:defRPr>
            </a:lvl1pPr>
          </a:lstStyle>
          <a:p>
            <a:r>
              <a:rPr kumimoji="0" lang="fr-FR" dirty="0" smtClean="0"/>
              <a:t>Cliquez pour modifier le style du titre</a:t>
            </a:r>
            <a:endParaRPr kumimoji="0" lang="en-US" dirty="0"/>
          </a:p>
        </p:txBody>
      </p:sp>
      <p:sp>
        <p:nvSpPr>
          <p:cNvPr id="9" name="Sous-titre 8"/>
          <p:cNvSpPr>
            <a:spLocks noGrp="1"/>
          </p:cNvSpPr>
          <p:nvPr>
            <p:ph type="subTitle" idx="1"/>
          </p:nvPr>
        </p:nvSpPr>
        <p:spPr>
          <a:xfrm>
            <a:off x="1219200" y="5124450"/>
            <a:ext cx="6858000" cy="533400"/>
          </a:xfrm>
        </p:spPr>
        <p:txBody>
          <a:bodyPr>
            <a:normAutofit/>
          </a:bodyPr>
          <a:lstStyle>
            <a:lvl1pPr marL="0" indent="0" algn="r">
              <a:buNone/>
              <a:defRPr sz="18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dirty="0" smtClean="0"/>
              <a:t>Cliquez pour modifier le style des sous-titres du masque</a:t>
            </a:r>
            <a:endParaRPr kumimoji="0" lang="en-US" dirty="0"/>
          </a:p>
        </p:txBody>
      </p:sp>
      <p:sp>
        <p:nvSpPr>
          <p:cNvPr id="28" name="Espace réservé de la date 27"/>
          <p:cNvSpPr>
            <a:spLocks noGrp="1"/>
          </p:cNvSpPr>
          <p:nvPr>
            <p:ph type="dt" sz="half" idx="10"/>
          </p:nvPr>
        </p:nvSpPr>
        <p:spPr>
          <a:xfrm>
            <a:off x="6400800" y="6355080"/>
            <a:ext cx="2286000" cy="365760"/>
          </a:xfrm>
        </p:spPr>
        <p:txBody>
          <a:bodyPr/>
          <a:lstStyle>
            <a:lvl1pPr>
              <a:defRPr sz="1400"/>
            </a:lvl1pPr>
          </a:lstStyle>
          <a:p>
            <a:fld id="{3A961F90-11F6-4966-B0E5-2BB20F714B78}" type="datetime1">
              <a:rPr lang="fr-FR" smtClean="0"/>
              <a:pPr/>
              <a:t>01/05/2018</a:t>
            </a:fld>
            <a:endParaRPr lang="fr-FR"/>
          </a:p>
        </p:txBody>
      </p:sp>
      <p:sp>
        <p:nvSpPr>
          <p:cNvPr id="17" name="Espace réservé du pied de page 16"/>
          <p:cNvSpPr>
            <a:spLocks noGrp="1"/>
          </p:cNvSpPr>
          <p:nvPr>
            <p:ph type="ftr" sz="quarter" idx="11"/>
          </p:nvPr>
        </p:nvSpPr>
        <p:spPr>
          <a:xfrm>
            <a:off x="2898648" y="6355080"/>
            <a:ext cx="3474720" cy="365760"/>
          </a:xfrm>
        </p:spPr>
        <p:txBody>
          <a:bodyPr/>
          <a:lstStyle/>
          <a:p>
            <a:endParaRPr lang="fr-FR"/>
          </a:p>
        </p:txBody>
      </p:sp>
      <p:sp>
        <p:nvSpPr>
          <p:cNvPr id="29" name="Espace réservé du numéro de diapositive 28"/>
          <p:cNvSpPr>
            <a:spLocks noGrp="1"/>
          </p:cNvSpPr>
          <p:nvPr>
            <p:ph type="sldNum" sz="quarter" idx="12"/>
          </p:nvPr>
        </p:nvSpPr>
        <p:spPr>
          <a:xfrm>
            <a:off x="1216152" y="6355080"/>
            <a:ext cx="1219200" cy="365760"/>
          </a:xfrm>
        </p:spPr>
        <p:txBody>
          <a:bodyPr/>
          <a:lstStyle/>
          <a:p>
            <a:fld id="{3F1D8263-54E8-442D-88B4-DA252C595E3D}" type="slidenum">
              <a:rPr lang="fr-FR" smtClean="0"/>
              <a:pPr/>
              <a:t>‹N°›</a:t>
            </a:fld>
            <a:endParaRPr lang="fr-FR"/>
          </a:p>
        </p:txBody>
      </p:sp>
      <p:sp>
        <p:nvSpPr>
          <p:cNvPr id="21" name="Rectangle 20"/>
          <p:cNvSpPr/>
          <p:nvPr/>
        </p:nvSpPr>
        <p:spPr>
          <a:xfrm>
            <a:off x="904875" y="3214686"/>
            <a:ext cx="7315200" cy="1713549"/>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214686"/>
            <a:ext cx="228600" cy="1713549"/>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9700BD1-A4B5-444B-B773-B4FDD97DF200}" type="datetime1">
              <a:rPr lang="fr-FR" smtClean="0"/>
              <a:pPr/>
              <a:t>01/05/2018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354AF49-C35E-40F6-8345-CA866716EE79}" type="datetime1">
              <a:rPr lang="fr-FR" smtClean="0"/>
              <a:pPr/>
              <a:t>01/05/2018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7" name="Connecteur droit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le isocè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cteur droit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219256" cy="990600"/>
          </a:xfrm>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EAFEF7E1-4A71-4560-AA4D-33BBAAF32357}" type="datetime1">
              <a:rPr lang="fr-FR" smtClean="0"/>
              <a:pPr/>
              <a:t>01/05/2018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8" name="Espace réservé du contenu 7"/>
          <p:cNvSpPr>
            <a:spLocks noGrp="1"/>
          </p:cNvSpPr>
          <p:nvPr>
            <p:ph sz="quarter" idx="1"/>
          </p:nvPr>
        </p:nvSpPr>
        <p:spPr>
          <a:xfrm>
            <a:off x="457200" y="1219200"/>
            <a:ext cx="8229600" cy="493776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a:xfrm>
            <a:off x="6400800" y="6355080"/>
            <a:ext cx="2286000" cy="365760"/>
          </a:xfrm>
        </p:spPr>
        <p:txBody>
          <a:bodyPr/>
          <a:lstStyle/>
          <a:p>
            <a:fld id="{9BE6CECE-C4BA-493A-9F45-8F69D8200EC9}" type="datetime1">
              <a:rPr lang="fr-FR" smtClean="0"/>
              <a:pPr/>
              <a:t>01/05/2018</a:t>
            </a:fld>
            <a:endParaRPr lang="fr-FR"/>
          </a:p>
        </p:txBody>
      </p:sp>
      <p:sp>
        <p:nvSpPr>
          <p:cNvPr id="5" name="Espace réservé du pied de page 4"/>
          <p:cNvSpPr>
            <a:spLocks noGrp="1"/>
          </p:cNvSpPr>
          <p:nvPr>
            <p:ph type="ftr" sz="quarter" idx="11"/>
          </p:nvPr>
        </p:nvSpPr>
        <p:spPr>
          <a:xfrm>
            <a:off x="2898648" y="6355080"/>
            <a:ext cx="3474720" cy="365760"/>
          </a:xfrm>
        </p:spPr>
        <p:txBody>
          <a:bodyPr/>
          <a:lstStyle/>
          <a:p>
            <a:endParaRPr lang="fr-FR"/>
          </a:p>
        </p:txBody>
      </p:sp>
      <p:sp>
        <p:nvSpPr>
          <p:cNvPr id="6" name="Espace réservé du numéro de diapositive 5"/>
          <p:cNvSpPr>
            <a:spLocks noGrp="1"/>
          </p:cNvSpPr>
          <p:nvPr>
            <p:ph type="sldNum" sz="quarter" idx="12"/>
          </p:nvPr>
        </p:nvSpPr>
        <p:spPr>
          <a:xfrm>
            <a:off x="1069848" y="6355080"/>
            <a:ext cx="1520952" cy="365760"/>
          </a:xfrm>
        </p:spPr>
        <p:txBody>
          <a:bodyPr/>
          <a:lstStyle/>
          <a:p>
            <a:fld id="{3F1D8263-54E8-442D-88B4-DA252C595E3D}" type="slidenum">
              <a:rPr lang="fr-FR" smtClean="0"/>
              <a:pPr/>
              <a:t>‹N°›</a:t>
            </a:fld>
            <a:endParaRPr lang="fr-F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6B400324-51BB-4021-B482-6C084AB66459}" type="datetime1">
              <a:rPr lang="fr-FR" smtClean="0"/>
              <a:pPr/>
              <a:t>01/05/2018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9" name="Espace réservé du contenu 8"/>
          <p:cNvSpPr>
            <a:spLocks noGrp="1"/>
          </p:cNvSpPr>
          <p:nvPr>
            <p:ph sz="quarter" idx="1"/>
          </p:nvPr>
        </p:nvSpPr>
        <p:spPr>
          <a:xfrm>
            <a:off x="457200" y="1219200"/>
            <a:ext cx="4041648" cy="493776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632198" y="1216152"/>
            <a:ext cx="4041648" cy="493776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nchor="ctr"/>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fld id="{87C4A39B-E1E0-4B19-A965-1E1097FB3AF3}" type="datetime1">
              <a:rPr lang="fr-FR" smtClean="0"/>
              <a:pPr/>
              <a:t>01/05/2018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F1D8263-54E8-442D-88B4-DA252C595E3D}" type="slidenum">
              <a:rPr lang="fr-FR" smtClean="0"/>
              <a:pPr/>
              <a:t>‹N°›</a:t>
            </a:fld>
            <a:endParaRPr lang="fr-FR"/>
          </a:p>
        </p:txBody>
      </p:sp>
      <p:sp>
        <p:nvSpPr>
          <p:cNvPr id="11" name="Espace réservé du contenu 10"/>
          <p:cNvSpPr>
            <a:spLocks noGrp="1"/>
          </p:cNvSpPr>
          <p:nvPr>
            <p:ph sz="quarter" idx="2"/>
          </p:nvPr>
        </p:nvSpPr>
        <p:spPr>
          <a:xfrm>
            <a:off x="457200" y="2133600"/>
            <a:ext cx="4038600" cy="4038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648200" y="2133600"/>
            <a:ext cx="4038600" cy="4038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CEF5A761-699F-4B94-BA43-1E8C0C9C554B}" type="datetime1">
              <a:rPr lang="fr-FR" smtClean="0"/>
              <a:pPr/>
              <a:t>01/05/2018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F1D8263-54E8-442D-88B4-DA252C595E3D}" type="slidenum">
              <a:rPr lang="fr-FR" smtClean="0"/>
              <a:pPr/>
              <a:t>‹N°›</a:t>
            </a:fld>
            <a:endParaRPr lang="fr-FR"/>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407DE65-0759-4C9C-9804-8C4C0AC5F8D7}" type="datetime1">
              <a:rPr lang="fr-FR" smtClean="0"/>
              <a:pPr/>
              <a:t>01/05/2018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‹N°›</a:t>
            </a:fld>
            <a:endParaRPr lang="fr-FR"/>
          </a:p>
        </p:txBody>
      </p:sp>
      <p:sp>
        <p:nvSpPr>
          <p:cNvPr id="5" name="Connecteur droit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6DCAF433-E5EB-4B74-B8BB-3F6D9EEAE800}" type="datetime1">
              <a:rPr lang="fr-FR" smtClean="0"/>
              <a:pPr/>
              <a:t>01/05/2018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cteur droit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u contenu 11"/>
          <p:cNvSpPr>
            <a:spLocks noGrp="1"/>
          </p:cNvSpPr>
          <p:nvPr>
            <p:ph sz="quarter" idx="1"/>
          </p:nvPr>
        </p:nvSpPr>
        <p:spPr>
          <a:xfrm>
            <a:off x="304800" y="304800"/>
            <a:ext cx="5715000" cy="5715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E5AEAC06-18E9-471A-B77A-CDA5C363BF1F}" type="datetime1">
              <a:rPr lang="fr-FR" smtClean="0"/>
              <a:pPr/>
              <a:t>01/05/2018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152400"/>
            <a:ext cx="8229600" cy="990600"/>
          </a:xfrm>
          <a:prstGeom prst="rect">
            <a:avLst/>
          </a:prstGeom>
        </p:spPr>
        <p:txBody>
          <a:bodyPr vert="horz" anchor="ctr" anchorCtr="0">
            <a:normAutofit/>
          </a:bodyPr>
          <a:lstStyle/>
          <a:p>
            <a:r>
              <a:rPr kumimoji="0" lang="fr-FR" dirty="0" smtClean="0"/>
              <a:t>Cliquez pour modifier le style du titre</a:t>
            </a:r>
            <a:endParaRPr kumimoji="0" lang="en-US" dirty="0"/>
          </a:p>
        </p:txBody>
      </p:sp>
      <p:sp>
        <p:nvSpPr>
          <p:cNvPr id="13" name="Espace réservé du texte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fr-FR" dirty="0" smtClean="0"/>
              <a:t>Cliquez pour modifier les styles du texte du masque</a:t>
            </a:r>
          </a:p>
          <a:p>
            <a:pPr lvl="1" eaLnBrk="1" latinLnBrk="0" hangingPunct="1"/>
            <a:r>
              <a:rPr kumimoji="0" lang="fr-FR" dirty="0" smtClean="0"/>
              <a:t>Deuxième niveau</a:t>
            </a:r>
          </a:p>
          <a:p>
            <a:pPr lvl="2" eaLnBrk="1" latinLnBrk="0" hangingPunct="1"/>
            <a:r>
              <a:rPr kumimoji="0" lang="fr-FR" dirty="0" smtClean="0"/>
              <a:t>Troisième niveau</a:t>
            </a:r>
          </a:p>
          <a:p>
            <a:pPr lvl="3" eaLnBrk="1" latinLnBrk="0" hangingPunct="1"/>
            <a:r>
              <a:rPr kumimoji="0" lang="fr-FR" dirty="0" smtClean="0"/>
              <a:t>Quatrième niveau</a:t>
            </a:r>
          </a:p>
          <a:p>
            <a:pPr lvl="4" eaLnBrk="1" latinLnBrk="0" hangingPunct="1"/>
            <a:r>
              <a:rPr kumimoji="0" lang="fr-FR" dirty="0" smtClean="0"/>
              <a:t>Cinquième niveau</a:t>
            </a:r>
            <a:endParaRPr kumimoji="0" lang="en-US" dirty="0"/>
          </a:p>
        </p:txBody>
      </p:sp>
      <p:sp>
        <p:nvSpPr>
          <p:cNvPr id="14" name="Espace réservé de la date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9178431-C703-4FD6-9F6F-E8F5512852E2}" type="datetime1">
              <a:rPr lang="fr-FR" smtClean="0"/>
              <a:pPr/>
              <a:t>01/05/2018</a:t>
            </a:fld>
            <a:endParaRPr lang="fr-FR"/>
          </a:p>
        </p:txBody>
      </p:sp>
      <p:sp>
        <p:nvSpPr>
          <p:cNvPr id="3" name="Espace réservé du pied de page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fr-FR"/>
          </a:p>
        </p:txBody>
      </p:sp>
      <p:sp>
        <p:nvSpPr>
          <p:cNvPr id="23" name="Espace réservé du numéro de diapositiv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F1D8263-54E8-442D-88B4-DA252C595E3D}" type="slidenum">
              <a:rPr lang="fr-FR" smtClean="0"/>
              <a:pPr/>
              <a:t>‹N°›</a:t>
            </a:fld>
            <a:endParaRPr lang="fr-FR"/>
          </a:p>
        </p:txBody>
      </p:sp>
      <p:sp>
        <p:nvSpPr>
          <p:cNvPr id="28" name="Connecteur droit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necteur droit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le isocè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3200" b="1" kern="1200">
          <a:solidFill>
            <a:schemeClr val="tx2"/>
          </a:solidFill>
          <a:latin typeface="Calibri"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Autofit/>
          </a:bodyPr>
          <a:lstStyle/>
          <a:p>
            <a:r>
              <a:rPr lang="fr-FR" b="1" dirty="0" smtClean="0"/>
              <a:t>Préparation aux oraux</a:t>
            </a:r>
            <a:endParaRPr lang="fr-FR" b="1" dirty="0"/>
          </a:p>
        </p:txBody>
      </p:sp>
      <p:sp>
        <p:nvSpPr>
          <p:cNvPr id="3" name="Sous-titre 2"/>
          <p:cNvSpPr>
            <a:spLocks noGrp="1"/>
          </p:cNvSpPr>
          <p:nvPr>
            <p:ph type="subTitle" idx="1"/>
          </p:nvPr>
        </p:nvSpPr>
        <p:spPr/>
        <p:txBody>
          <a:bodyPr/>
          <a:lstStyle/>
          <a:p>
            <a:r>
              <a:rPr lang="fr-FR" b="1" dirty="0" smtClean="0"/>
              <a:t>PSI </a:t>
            </a:r>
            <a:r>
              <a:rPr lang="fr-FR" b="1" dirty="0" smtClean="0">
                <a:sym typeface="Wingdings"/>
              </a:rPr>
              <a:t></a:t>
            </a:r>
            <a:endParaRPr lang="fr-FR" b="1" dirty="0"/>
          </a:p>
        </p:txBody>
      </p:sp>
      <p:pic>
        <p:nvPicPr>
          <p:cNvPr id="11" name="Picture 2" descr="C:\Users\pt_ptsi\Desktop\Github\Informatique\P_01_Architecture\01_ArchitectureMaterielle\Cours\png\logo_lyce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5868988"/>
            <a:ext cx="1224136" cy="989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concours Centrale – Supélec </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10</a:t>
            </a:fld>
            <a:endParaRPr lang="fr-FR"/>
          </a:p>
        </p:txBody>
      </p:sp>
      <p:sp>
        <p:nvSpPr>
          <p:cNvPr id="4" name="Espace réservé du contenu 3"/>
          <p:cNvSpPr>
            <a:spLocks noGrp="1"/>
          </p:cNvSpPr>
          <p:nvPr>
            <p:ph sz="quarter" idx="1"/>
          </p:nvPr>
        </p:nvSpPr>
        <p:spPr/>
        <p:txBody>
          <a:bodyPr>
            <a:normAutofit fontScale="85000" lnSpcReduction="10000"/>
          </a:bodyPr>
          <a:lstStyle/>
          <a:p>
            <a:r>
              <a:rPr lang="fr-FR" dirty="0" smtClean="0"/>
              <a:t>Commentaires </a:t>
            </a:r>
          </a:p>
          <a:p>
            <a:pPr lvl="1"/>
            <a:r>
              <a:rPr lang="fr-FR" dirty="0" smtClean="0"/>
              <a:t>Pas de pulls et/ou vêtements indiquant le lycée d’origine</a:t>
            </a:r>
          </a:p>
          <a:p>
            <a:r>
              <a:rPr lang="fr-FR" dirty="0" smtClean="0"/>
              <a:t>Analyse globale</a:t>
            </a:r>
          </a:p>
          <a:p>
            <a:pPr lvl="1"/>
            <a:r>
              <a:rPr lang="fr-FR" dirty="0" smtClean="0"/>
              <a:t>Utiliser les outils pour mémoriser les courbes, les modèles au fur et à mesure …</a:t>
            </a:r>
          </a:p>
          <a:p>
            <a:pPr lvl="1"/>
            <a:r>
              <a:rPr lang="fr-FR" dirty="0" smtClean="0"/>
              <a:t>Réaliser des schémas pour améliorer les échanges avec le jury</a:t>
            </a:r>
          </a:p>
          <a:p>
            <a:pPr lvl="1"/>
            <a:r>
              <a:rPr lang="fr-FR" dirty="0" smtClean="0"/>
              <a:t>Suivre les fiches !</a:t>
            </a:r>
          </a:p>
          <a:p>
            <a:pPr lvl="1"/>
            <a:r>
              <a:rPr lang="fr-FR" dirty="0" smtClean="0"/>
              <a:t>Faire preuve d’initiative dans la phase d’autonomie encadrée</a:t>
            </a:r>
          </a:p>
          <a:p>
            <a:pPr lvl="1"/>
            <a:r>
              <a:rPr lang="fr-FR" dirty="0" smtClean="0"/>
              <a:t>Maitriser la chaîne fonctionnelle</a:t>
            </a:r>
          </a:p>
          <a:p>
            <a:pPr lvl="1"/>
            <a:r>
              <a:rPr lang="fr-FR" dirty="0" smtClean="0"/>
              <a:t>Attention à l’homogénéité et aux unités !</a:t>
            </a:r>
          </a:p>
          <a:p>
            <a:pPr lvl="1"/>
            <a:r>
              <a:rPr lang="fr-FR" dirty="0" smtClean="0"/>
              <a:t>Différence modèle causal et acausal</a:t>
            </a:r>
          </a:p>
          <a:p>
            <a:pPr lvl="1"/>
            <a:r>
              <a:rPr lang="fr-FR" dirty="0" smtClean="0"/>
              <a:t>Être rigoureux dans l’explication orale des méthodes</a:t>
            </a:r>
          </a:p>
          <a:p>
            <a:pPr lvl="1"/>
            <a:r>
              <a:rPr lang="fr-FR" dirty="0" smtClean="0"/>
              <a:t>Utiliser le TEC pour les systèmes à 1 DDL…</a:t>
            </a:r>
          </a:p>
          <a:p>
            <a:pPr lvl="1"/>
            <a:r>
              <a:rPr lang="fr-FR" dirty="0" smtClean="0"/>
              <a:t>Approfondir la modélisation cinématique</a:t>
            </a:r>
          </a:p>
          <a:p>
            <a:pPr lvl="1"/>
            <a:r>
              <a:rPr lang="fr-FR" dirty="0" smtClean="0"/>
              <a:t>Maîtriser les critères de bande passante, de gain statique, de marges…</a:t>
            </a:r>
          </a:p>
          <a:p>
            <a:pPr lvl="1"/>
            <a:r>
              <a:rPr lang="fr-FR" dirty="0" smtClean="0"/>
              <a:t>Maîtriser l’analyse des SED</a:t>
            </a:r>
          </a:p>
          <a:p>
            <a:pPr lvl="1"/>
            <a:r>
              <a:rPr lang="fr-FR" dirty="0" smtClean="0"/>
              <a:t>S’entrainer sur les synthèses</a:t>
            </a:r>
            <a:endParaRPr lang="fr-FR" dirty="0"/>
          </a:p>
        </p:txBody>
      </p:sp>
    </p:spTree>
    <p:extLst>
      <p:ext uri="{BB962C8B-B14F-4D97-AF65-F5344CB8AC3E}">
        <p14:creationId xmlns:p14="http://schemas.microsoft.com/office/powerpoint/2010/main" val="2351484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219256" cy="990600"/>
          </a:xfrm>
        </p:spPr>
        <p:txBody>
          <a:bodyPr/>
          <a:lstStyle/>
          <a:p>
            <a:r>
              <a:rPr lang="fr-FR" dirty="0" smtClean="0"/>
              <a:t>Les banques d’épreuves</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2</a:t>
            </a:fld>
            <a:endParaRPr lang="fr-FR"/>
          </a:p>
        </p:txBody>
      </p:sp>
      <p:sp>
        <p:nvSpPr>
          <p:cNvPr id="4" name="Espace réservé du contenu 3"/>
          <p:cNvSpPr>
            <a:spLocks noGrp="1"/>
          </p:cNvSpPr>
          <p:nvPr>
            <p:ph sz="quarter" idx="1"/>
          </p:nvPr>
        </p:nvSpPr>
        <p:spPr/>
        <p:txBody>
          <a:bodyPr/>
          <a:lstStyle/>
          <a:p>
            <a:r>
              <a:rPr lang="fr-FR" dirty="0" smtClean="0"/>
              <a:t>Concours X-ENS : TP 4h</a:t>
            </a:r>
          </a:p>
          <a:p>
            <a:r>
              <a:rPr lang="fr-FR" dirty="0" smtClean="0"/>
              <a:t>Concours Mines Ponts : TP 4h</a:t>
            </a:r>
          </a:p>
          <a:p>
            <a:r>
              <a:rPr lang="fr-FR" dirty="0" smtClean="0"/>
              <a:t>Concours Mines Telecom</a:t>
            </a:r>
          </a:p>
          <a:p>
            <a:r>
              <a:rPr lang="fr-FR" dirty="0" smtClean="0"/>
              <a:t>Concours Centrale Supélec : TP 4h</a:t>
            </a:r>
          </a:p>
          <a:p>
            <a:r>
              <a:rPr lang="fr-FR" dirty="0" smtClean="0"/>
              <a:t>Concours CCP</a:t>
            </a:r>
          </a:p>
          <a:p>
            <a:r>
              <a:rPr lang="fr-FR" dirty="0" smtClean="0"/>
              <a:t>Concours E3A</a:t>
            </a:r>
          </a:p>
          <a:p>
            <a:endParaRPr lang="fr-FR" dirty="0"/>
          </a:p>
        </p:txBody>
      </p:sp>
    </p:spTree>
    <p:extLst>
      <p:ext uri="{BB962C8B-B14F-4D97-AF65-F5344CB8AC3E}">
        <p14:creationId xmlns:p14="http://schemas.microsoft.com/office/powerpoint/2010/main" val="2372831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concours X-ENS</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3</a:t>
            </a:fld>
            <a:endParaRPr lang="fr-FR"/>
          </a:p>
        </p:txBody>
      </p:sp>
      <p:sp>
        <p:nvSpPr>
          <p:cNvPr id="4" name="Espace réservé du contenu 3"/>
          <p:cNvSpPr>
            <a:spLocks noGrp="1"/>
          </p:cNvSpPr>
          <p:nvPr>
            <p:ph sz="quarter" idx="1"/>
          </p:nvPr>
        </p:nvSpPr>
        <p:spPr/>
        <p:txBody>
          <a:bodyPr/>
          <a:lstStyle/>
          <a:p>
            <a:endParaRPr lang="fr-FR"/>
          </a:p>
        </p:txBody>
      </p:sp>
    </p:spTree>
    <p:extLst>
      <p:ext uri="{BB962C8B-B14F-4D97-AF65-F5344CB8AC3E}">
        <p14:creationId xmlns:p14="http://schemas.microsoft.com/office/powerpoint/2010/main" val="88385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concours Mines – Ponts : épreuve « Mixte »</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4</a:t>
            </a:fld>
            <a:endParaRPr lang="fr-FR"/>
          </a:p>
        </p:txBody>
      </p:sp>
      <p:pic>
        <p:nvPicPr>
          <p:cNvPr id="1028" name="Picture 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95462" y="1254125"/>
            <a:ext cx="5553075"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553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Ponts : épreuve « Mixte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5</a:t>
            </a:fld>
            <a:endParaRPr lang="fr-FR"/>
          </a:p>
        </p:txBody>
      </p:sp>
      <p:sp>
        <p:nvSpPr>
          <p:cNvPr id="4" name="Espace réservé du contenu 3"/>
          <p:cNvSpPr>
            <a:spLocks noGrp="1"/>
          </p:cNvSpPr>
          <p:nvPr>
            <p:ph sz="quarter" idx="1"/>
          </p:nvPr>
        </p:nvSpPr>
        <p:spPr/>
        <p:txBody>
          <a:bodyPr>
            <a:normAutofit lnSpcReduction="10000"/>
          </a:bodyPr>
          <a:lstStyle/>
          <a:p>
            <a:r>
              <a:rPr lang="fr-FR" dirty="0" smtClean="0"/>
              <a:t>Objectif de l’épreuve</a:t>
            </a:r>
            <a:endParaRPr lang="fr-FR" dirty="0"/>
          </a:p>
          <a:p>
            <a:pPr lvl="1" algn="just"/>
            <a:r>
              <a:rPr lang="fr-FR" dirty="0" smtClean="0"/>
              <a:t>L’objectif principal est d'évaluer la capacité de chaque candidat à appréhender une problématique proposée sur le support qui lui est assigné par un tirage au sort,  tant d’un point de vue structurel, fonctionnel que comportemental.</a:t>
            </a:r>
          </a:p>
          <a:p>
            <a:pPr algn="just"/>
            <a:r>
              <a:rPr lang="fr-FR" dirty="0"/>
              <a:t>Modalités de </a:t>
            </a:r>
            <a:r>
              <a:rPr lang="fr-FR" dirty="0" smtClean="0"/>
              <a:t>travail</a:t>
            </a:r>
          </a:p>
          <a:p>
            <a:pPr lvl="1" algn="just"/>
            <a:r>
              <a:rPr lang="fr-FR" dirty="0"/>
              <a:t>Le candidat dispose d'un </a:t>
            </a:r>
            <a:r>
              <a:rPr lang="fr-FR" dirty="0" smtClean="0"/>
              <a:t>système réel ainsi que d’un ordinateur. Un </a:t>
            </a:r>
            <a:r>
              <a:rPr lang="fr-FR" dirty="0"/>
              <a:t>navigateur </a:t>
            </a:r>
            <a:r>
              <a:rPr lang="fr-FR" dirty="0" smtClean="0"/>
              <a:t>permet de disposer des </a:t>
            </a:r>
            <a:r>
              <a:rPr lang="fr-FR" dirty="0"/>
              <a:t>objectifs, </a:t>
            </a:r>
            <a:r>
              <a:rPr lang="fr-FR" dirty="0" smtClean="0"/>
              <a:t>des consignes, de la </a:t>
            </a:r>
            <a:r>
              <a:rPr lang="fr-FR" dirty="0"/>
              <a:t>documentation </a:t>
            </a:r>
            <a:r>
              <a:rPr lang="fr-FR" dirty="0" smtClean="0"/>
              <a:t>et des </a:t>
            </a:r>
            <a:r>
              <a:rPr lang="fr-FR" dirty="0"/>
              <a:t>pôles de réflexion contenant la problématique proprement dite.</a:t>
            </a:r>
          </a:p>
          <a:p>
            <a:pPr lvl="1" algn="just"/>
            <a:r>
              <a:rPr lang="fr-FR" dirty="0"/>
              <a:t>Il remet en fin d’épreuve un compte-rendu écrit de ses expérimentations, de ses propositions et de leurs remises en cause suite aux entretiens avec les examinateurs. Il peut y joindre des pages imprimées en aussi grand nombre que désiré. Tous les brouillons y sont annexés et sont conservés</a:t>
            </a:r>
          </a:p>
        </p:txBody>
      </p:sp>
    </p:spTree>
    <p:extLst>
      <p:ext uri="{BB962C8B-B14F-4D97-AF65-F5344CB8AC3E}">
        <p14:creationId xmlns:p14="http://schemas.microsoft.com/office/powerpoint/2010/main" val="1526484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Ponts : épreuve « Mixte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6</a:t>
            </a:fld>
            <a:endParaRPr lang="fr-FR"/>
          </a:p>
        </p:txBody>
      </p:sp>
      <p:sp>
        <p:nvSpPr>
          <p:cNvPr id="4" name="Espace réservé du contenu 3"/>
          <p:cNvSpPr>
            <a:spLocks noGrp="1"/>
          </p:cNvSpPr>
          <p:nvPr>
            <p:ph sz="quarter" idx="1"/>
          </p:nvPr>
        </p:nvSpPr>
        <p:spPr/>
        <p:txBody>
          <a:bodyPr>
            <a:normAutofit fontScale="85000" lnSpcReduction="20000"/>
          </a:bodyPr>
          <a:lstStyle/>
          <a:p>
            <a:r>
              <a:rPr lang="fr-FR" dirty="0" smtClean="0"/>
              <a:t>Déroulement de l’épreuve</a:t>
            </a:r>
            <a:endParaRPr lang="fr-FR" dirty="0"/>
          </a:p>
          <a:p>
            <a:pPr lvl="1" algn="just"/>
            <a:r>
              <a:rPr lang="fr-FR" dirty="0" smtClean="0"/>
              <a:t>L’ensemble de l’étude à mener n’est pas connu à l’avance. En effet, seul le premier pôle est prédéterminé, afin de découvrir le système. La suite des activités se développe au sein d’une arborescence en fonction des résultats obtenus et des propositions de chaque candidat.  </a:t>
            </a:r>
            <a:r>
              <a:rPr lang="fr-FR" dirty="0"/>
              <a:t>Ainsi</a:t>
            </a:r>
            <a:r>
              <a:rPr lang="fr-FR" dirty="0" smtClean="0"/>
              <a:t>, à l’issue de chaque pôle de réflexion et afin d’évaluer au mieux le candidat, les examinateurs décident de l’orienter vers tel ou tel nouveau pôle, alors seulement </a:t>
            </a:r>
            <a:r>
              <a:rPr lang="fr-FR" dirty="0"/>
              <a:t>accessible</a:t>
            </a:r>
            <a:r>
              <a:rPr lang="fr-FR" dirty="0" smtClean="0"/>
              <a:t>.</a:t>
            </a:r>
          </a:p>
          <a:p>
            <a:pPr lvl="1" algn="just"/>
            <a:r>
              <a:rPr lang="fr-FR" dirty="0"/>
              <a:t>Quel que soit le chemin parcouru, il n’est pas inutile de garder à l’esprit l’essence même de cette épreuve, à savoir la constatation et l’analyse des écarts entre les attentes d’un cahier des charges et les performances du système, ou encore l’analyse des écarts entre les performances mesurées et celles prévues par un modèle théorique</a:t>
            </a:r>
            <a:r>
              <a:rPr lang="fr-FR" dirty="0" smtClean="0"/>
              <a:t>.</a:t>
            </a:r>
          </a:p>
          <a:p>
            <a:pPr algn="just"/>
            <a:r>
              <a:rPr lang="fr-FR" dirty="0" smtClean="0"/>
              <a:t>Évaluation : à l'issue de l'épreuve, les examinateurs délibèrent et évaluent de manière collégiale chaque</a:t>
            </a:r>
            <a:r>
              <a:rPr lang="fr-FR" dirty="0"/>
              <a:t>	candidat</a:t>
            </a:r>
            <a:r>
              <a:rPr lang="fr-FR" dirty="0" smtClean="0"/>
              <a:t>. Cette évaluation s’appuie principalement sur :</a:t>
            </a:r>
          </a:p>
          <a:p>
            <a:pPr lvl="1" algn="just"/>
            <a:r>
              <a:rPr lang="fr-FR" dirty="0" smtClean="0"/>
              <a:t>La rigueur des raisonnements </a:t>
            </a:r>
            <a:r>
              <a:rPr lang="fr-FR" dirty="0"/>
              <a:t>;</a:t>
            </a:r>
          </a:p>
          <a:p>
            <a:pPr lvl="1" algn="just"/>
            <a:r>
              <a:rPr lang="fr-FR" dirty="0" smtClean="0"/>
              <a:t>La progression en cours d’épreuve </a:t>
            </a:r>
            <a:r>
              <a:rPr lang="fr-FR" dirty="0"/>
              <a:t>;</a:t>
            </a:r>
          </a:p>
          <a:p>
            <a:pPr lvl="1" algn="just"/>
            <a:r>
              <a:rPr lang="fr-FR" dirty="0" smtClean="0"/>
              <a:t>La réactivité et l’ouverture d’esprit </a:t>
            </a:r>
            <a:r>
              <a:rPr lang="fr-FR" dirty="0"/>
              <a:t>;</a:t>
            </a:r>
          </a:p>
          <a:p>
            <a:pPr lvl="1" algn="just"/>
            <a:r>
              <a:rPr lang="fr-FR" dirty="0" smtClean="0"/>
              <a:t>L’expression écrite et orale.</a:t>
            </a:r>
          </a:p>
        </p:txBody>
      </p:sp>
    </p:spTree>
    <p:extLst>
      <p:ext uri="{BB962C8B-B14F-4D97-AF65-F5344CB8AC3E}">
        <p14:creationId xmlns:p14="http://schemas.microsoft.com/office/powerpoint/2010/main" val="555602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Ponts : épreuve « Mixte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7</a:t>
            </a:fld>
            <a:endParaRPr lang="fr-FR"/>
          </a:p>
        </p:txBody>
      </p:sp>
      <p:sp>
        <p:nvSpPr>
          <p:cNvPr id="4" name="Espace réservé du contenu 3"/>
          <p:cNvSpPr>
            <a:spLocks noGrp="1"/>
          </p:cNvSpPr>
          <p:nvPr>
            <p:ph sz="quarter" idx="1"/>
          </p:nvPr>
        </p:nvSpPr>
        <p:spPr/>
        <p:txBody>
          <a:bodyPr>
            <a:normAutofit fontScale="40000" lnSpcReduction="20000"/>
          </a:bodyPr>
          <a:lstStyle/>
          <a:p>
            <a:r>
              <a:rPr lang="fr-FR" dirty="0" smtClean="0"/>
              <a:t>Constats 2017</a:t>
            </a:r>
          </a:p>
          <a:p>
            <a:pPr lvl="1"/>
            <a:r>
              <a:rPr lang="fr-FR" dirty="0"/>
              <a:t>Les examinateurs </a:t>
            </a:r>
            <a:r>
              <a:rPr lang="fr-FR" dirty="0" smtClean="0"/>
              <a:t>regrettent que les </a:t>
            </a:r>
            <a:r>
              <a:rPr lang="fr-FR" dirty="0"/>
              <a:t>notions liées à la chaîne d’acquisition et aux systèmes à évènements </a:t>
            </a:r>
            <a:r>
              <a:rPr lang="fr-FR" dirty="0" smtClean="0"/>
              <a:t>discrets soient mal maitrisées. </a:t>
            </a:r>
            <a:r>
              <a:rPr lang="fr-FR" dirty="0"/>
              <a:t>Sur ce dernier point, le diagramme d’états est l’outil de travail : proposé à la lecture, il doit permettre au candidat de décrire la dynamique du système étudié. Mais du fait de sa structure algorithmique, le candidat doit aussi être capable d’en proposer des modifications simples afin de répondre à un problème </a:t>
            </a:r>
            <a:r>
              <a:rPr lang="fr-FR" dirty="0" smtClean="0"/>
              <a:t>posé.</a:t>
            </a:r>
          </a:p>
          <a:p>
            <a:pPr lvl="1"/>
            <a:r>
              <a:rPr lang="fr-FR" dirty="0"/>
              <a:t>U</a:t>
            </a:r>
            <a:r>
              <a:rPr lang="fr-FR" dirty="0" smtClean="0"/>
              <a:t>n </a:t>
            </a:r>
            <a:r>
              <a:rPr lang="fr-FR" dirty="0"/>
              <a:t>plus grand nombre de candidats ne remet pas en question ses propositions : peu ou pas de sens critique pour prendre en compte la différence entre les résultats d’une simulation et les constats expérimentaux. Un candidat à une école d’ingénieur ne doit-il pas se sentir interpelé lorsqu'il constate des écarts chiffrés en puissance de dix </a:t>
            </a:r>
            <a:r>
              <a:rPr lang="fr-FR" dirty="0" smtClean="0"/>
              <a:t>?</a:t>
            </a:r>
          </a:p>
          <a:p>
            <a:pPr lvl="1"/>
            <a:r>
              <a:rPr lang="fr-FR" dirty="0" smtClean="0"/>
              <a:t>Aisance </a:t>
            </a:r>
            <a:r>
              <a:rPr lang="fr-FR" dirty="0"/>
              <a:t>amoindrie dans la conduite expérimentale. Les examinateurs s’interrogent quant au nombre d’heures réellement passées par chaque candidat à faire des manipulations lors des séances de travaux pratiques pendant les deux années de classes </a:t>
            </a:r>
            <a:r>
              <a:rPr lang="fr-FR" dirty="0" smtClean="0"/>
              <a:t>préparatoires</a:t>
            </a:r>
            <a:r>
              <a:rPr lang="fr-FR" dirty="0"/>
              <a:t>.</a:t>
            </a:r>
            <a:endParaRPr lang="fr-FR" dirty="0" smtClean="0"/>
          </a:p>
          <a:p>
            <a:pPr lvl="1"/>
            <a:r>
              <a:rPr lang="fr-FR" dirty="0" smtClean="0"/>
              <a:t>Enfin</a:t>
            </a:r>
            <a:r>
              <a:rPr lang="fr-FR" dirty="0"/>
              <a:t>, quelques candidats arrivent à l’épreuve avec des discours appris par cœur, qu’ils récitent sans prendre en compte ni les questions posées dans le pôle proposé ni les interventions des examinateurs : de fait, ces candidats ont été systématiquement </a:t>
            </a:r>
            <a:r>
              <a:rPr lang="fr-FR" dirty="0" smtClean="0"/>
              <a:t>sanctionnés.</a:t>
            </a:r>
          </a:p>
          <a:p>
            <a:r>
              <a:rPr lang="fr-FR" dirty="0" smtClean="0"/>
              <a:t>Conseils 2018</a:t>
            </a:r>
          </a:p>
          <a:p>
            <a:pPr lvl="1"/>
            <a:r>
              <a:rPr lang="fr-FR" dirty="0"/>
              <a:t>Concernant la découverte du système </a:t>
            </a:r>
            <a:r>
              <a:rPr lang="fr-FR" dirty="0" smtClean="0"/>
              <a:t>:</a:t>
            </a:r>
          </a:p>
          <a:p>
            <a:pPr lvl="2"/>
            <a:r>
              <a:rPr lang="fr-FR" dirty="0" smtClean="0"/>
              <a:t>Il </a:t>
            </a:r>
            <a:r>
              <a:rPr lang="fr-FR" dirty="0"/>
              <a:t>est essentiel de s’intéresser aux frontières du système considéré, </a:t>
            </a:r>
            <a:r>
              <a:rPr lang="fr-FR" dirty="0" smtClean="0"/>
              <a:t>d’identifier sa </a:t>
            </a:r>
            <a:r>
              <a:rPr lang="fr-FR" dirty="0"/>
              <a:t>fonction principale, les flux d’énergies, sans oublier qu’un actionneur est toujours précédé d’un </a:t>
            </a:r>
            <a:r>
              <a:rPr lang="fr-FR" dirty="0" err="1"/>
              <a:t>préactionneur</a:t>
            </a:r>
            <a:r>
              <a:rPr lang="fr-FR" dirty="0"/>
              <a:t>, et les flux d’informations, en distinguant bien les capteurs intrinsèques au système des capteurs ajoutés lors de l’instrumentation. </a:t>
            </a:r>
          </a:p>
          <a:p>
            <a:pPr lvl="2"/>
            <a:r>
              <a:rPr lang="fr-FR" dirty="0" smtClean="0"/>
              <a:t>Les </a:t>
            </a:r>
            <a:r>
              <a:rPr lang="fr-FR" dirty="0"/>
              <a:t>diagrammes SysML constituent l’essentiel des outils de représentation globale des systèmes. </a:t>
            </a:r>
          </a:p>
          <a:p>
            <a:pPr lvl="2"/>
            <a:r>
              <a:rPr lang="fr-FR" dirty="0" smtClean="0"/>
              <a:t>Une </a:t>
            </a:r>
            <a:r>
              <a:rPr lang="fr-FR" dirty="0"/>
              <a:t>culture des composants et du vocabulaire des chaînes fonctionnelles usuelles est indispensable pour comprendre les informations données, ainsi que pour s’exprimer. Le jury s’étonne tout particulièrement du peu de connaissances de base de la majorité des candidats concernant : </a:t>
            </a:r>
          </a:p>
          <a:p>
            <a:pPr lvl="3"/>
            <a:r>
              <a:rPr lang="fr-FR" dirty="0" smtClean="0"/>
              <a:t>la </a:t>
            </a:r>
            <a:r>
              <a:rPr lang="fr-FR" dirty="0"/>
              <a:t>typologie des capteurs élémentaires et leurs principes de fonctionnement : potentiomètre, codeur, capteur de force, etc. </a:t>
            </a:r>
          </a:p>
          <a:p>
            <a:pPr lvl="3"/>
            <a:r>
              <a:rPr lang="fr-FR" dirty="0" smtClean="0"/>
              <a:t>les </a:t>
            </a:r>
            <a:r>
              <a:rPr lang="fr-FR" dirty="0"/>
              <a:t>associations actionneur-</a:t>
            </a:r>
            <a:r>
              <a:rPr lang="fr-FR" dirty="0" err="1"/>
              <a:t>préactionneur</a:t>
            </a:r>
            <a:r>
              <a:rPr lang="fr-FR" dirty="0"/>
              <a:t> les plus classiques : machine à courant continu et hacheur, vérin et </a:t>
            </a:r>
            <a:r>
              <a:rPr lang="fr-FR" dirty="0" err="1" smtClean="0"/>
              <a:t>distributeurConcernant</a:t>
            </a:r>
            <a:r>
              <a:rPr lang="fr-FR" dirty="0" smtClean="0"/>
              <a:t> </a:t>
            </a:r>
            <a:r>
              <a:rPr lang="fr-FR" dirty="0"/>
              <a:t>l’approche expérimentale : </a:t>
            </a:r>
            <a:endParaRPr lang="fr-FR" dirty="0" smtClean="0"/>
          </a:p>
          <a:p>
            <a:pPr lvl="2"/>
            <a:r>
              <a:rPr lang="fr-FR" dirty="0" smtClean="0"/>
              <a:t>On </a:t>
            </a:r>
            <a:r>
              <a:rPr lang="fr-FR" dirty="0"/>
              <a:t>ne saurait trop insister sur la nécessité de manipuler pendant les deux </a:t>
            </a:r>
            <a:r>
              <a:rPr lang="fr-FR" dirty="0" smtClean="0"/>
              <a:t>années. </a:t>
            </a:r>
          </a:p>
          <a:p>
            <a:pPr lvl="2"/>
            <a:r>
              <a:rPr lang="fr-FR" dirty="0" smtClean="0"/>
              <a:t>La </a:t>
            </a:r>
            <a:r>
              <a:rPr lang="fr-FR" dirty="0"/>
              <a:t>mise en œuvre des logiciels fondamentaux est essentielle pour une expression scientifique de qualité. </a:t>
            </a:r>
            <a:r>
              <a:rPr lang="fr-FR" dirty="0" smtClean="0"/>
              <a:t>(Réaliser des courbes à partir d’un tableau)</a:t>
            </a:r>
          </a:p>
          <a:p>
            <a:pPr lvl="2"/>
            <a:r>
              <a:rPr lang="fr-FR" dirty="0" smtClean="0"/>
              <a:t>Une </a:t>
            </a:r>
            <a:r>
              <a:rPr lang="fr-FR" dirty="0"/>
              <a:t>courbe est le point de départ de la réflexion, qui se mène en deux étapes : tout d’abord la lecture des variations temporelles des valeurs des grandeurs physiques afin de valider les protocoles expérimentaux, ensuite seulement est rendue pertinente l’exploitation des caractéristiques </a:t>
            </a:r>
            <a:r>
              <a:rPr lang="fr-FR" dirty="0" smtClean="0"/>
              <a:t>extraites.</a:t>
            </a:r>
          </a:p>
          <a:p>
            <a:pPr lvl="2"/>
            <a:r>
              <a:rPr lang="fr-FR" dirty="0" smtClean="0"/>
              <a:t>L'interprétation </a:t>
            </a:r>
            <a:r>
              <a:rPr lang="fr-FR" dirty="0"/>
              <a:t>des résultats permet de discuter de la pertinence des modèles et de proposer des modifications. Ces dernières sont à valider dans un processus itératif</a:t>
            </a:r>
            <a:r>
              <a:rPr lang="fr-FR" dirty="0" smtClean="0"/>
              <a:t>.</a:t>
            </a:r>
          </a:p>
          <a:p>
            <a:pPr lvl="1"/>
            <a:r>
              <a:rPr lang="fr-FR" dirty="0"/>
              <a:t>Concernant l’approche disciplinaire </a:t>
            </a:r>
            <a:r>
              <a:rPr lang="fr-FR" dirty="0" smtClean="0"/>
              <a:t>:</a:t>
            </a:r>
          </a:p>
          <a:p>
            <a:pPr lvl="2"/>
            <a:r>
              <a:rPr lang="fr-FR" dirty="0" smtClean="0"/>
              <a:t>Élaborer des </a:t>
            </a:r>
            <a:r>
              <a:rPr lang="fr-FR" dirty="0"/>
              <a:t>schémas </a:t>
            </a:r>
            <a:r>
              <a:rPr lang="fr-FR" dirty="0" smtClean="0"/>
              <a:t>avec le </a:t>
            </a:r>
            <a:r>
              <a:rPr lang="fr-FR" dirty="0"/>
              <a:t>plus grand </a:t>
            </a:r>
            <a:r>
              <a:rPr lang="fr-FR" dirty="0" smtClean="0"/>
              <a:t>soin (qualité graphique et paramétrage)</a:t>
            </a:r>
          </a:p>
          <a:p>
            <a:pPr lvl="2"/>
            <a:r>
              <a:rPr lang="fr-FR" dirty="0" smtClean="0"/>
              <a:t> Les </a:t>
            </a:r>
            <a:r>
              <a:rPr lang="fr-FR" dirty="0"/>
              <a:t>vecteurs et les torseurs sont des entités à utiliser de la façon la plus simple possible en évitant de projeter systématiquement. </a:t>
            </a:r>
            <a:endParaRPr lang="fr-FR" dirty="0" smtClean="0"/>
          </a:p>
          <a:p>
            <a:pPr lvl="2"/>
            <a:r>
              <a:rPr lang="fr-FR" dirty="0" smtClean="0"/>
              <a:t>Les </a:t>
            </a:r>
            <a:r>
              <a:rPr lang="fr-FR" dirty="0"/>
              <a:t>équations des systèmes linéaires continus et les résultats classiques ne peuvent être associés qu’à des systèmes identifiés par leurs entrées et leurs sorties</a:t>
            </a:r>
            <a:r>
              <a:rPr lang="fr-FR" dirty="0" smtClean="0"/>
              <a:t>.</a:t>
            </a:r>
          </a:p>
          <a:p>
            <a:pPr lvl="2"/>
            <a:r>
              <a:rPr lang="fr-FR" dirty="0" smtClean="0"/>
              <a:t>Les </a:t>
            </a:r>
            <a:r>
              <a:rPr lang="fr-FR" dirty="0"/>
              <a:t>notations des objets mathématiques manipulés sont à choisir de préférence en conformité avec les standards scientifiques usuels</a:t>
            </a:r>
            <a:r>
              <a:rPr lang="fr-FR" dirty="0" smtClean="0"/>
              <a:t>.</a:t>
            </a:r>
          </a:p>
          <a:p>
            <a:pPr lvl="2"/>
            <a:r>
              <a:rPr lang="fr-FR" dirty="0" smtClean="0"/>
              <a:t>Être </a:t>
            </a:r>
            <a:r>
              <a:rPr lang="fr-FR" dirty="0"/>
              <a:t>capable de rapprocher les disciplines, aptitude propre au travail de l’ingénieur, est apprécié dans cette </a:t>
            </a:r>
            <a:r>
              <a:rPr lang="fr-FR" dirty="0" smtClean="0"/>
              <a:t>épreuve</a:t>
            </a:r>
          </a:p>
          <a:p>
            <a:r>
              <a:rPr lang="fr-FR" dirty="0" smtClean="0"/>
              <a:t>Conclusion</a:t>
            </a:r>
          </a:p>
          <a:p>
            <a:pPr lvl="1"/>
            <a:r>
              <a:rPr lang="fr-FR" dirty="0"/>
              <a:t>La réussite à cette épreuve requiert des candidats une maîtrise dans l’analyse, un sens développé de l’observation, de l’honnêteté intellectuelle voire de l’humilité, une capacité à manipuler, une rigueur </a:t>
            </a:r>
            <a:r>
              <a:rPr lang="fr-FR"/>
              <a:t>dans </a:t>
            </a:r>
            <a:r>
              <a:rPr lang="fr-FR" smtClean="0"/>
              <a:t>l’interprétation </a:t>
            </a:r>
            <a:r>
              <a:rPr lang="fr-FR" dirty="0"/>
              <a:t>et dans la communication, en utilisant, tant à l’oral qu’à l’écrit, une expression claire et illustrée</a:t>
            </a:r>
          </a:p>
        </p:txBody>
      </p:sp>
    </p:spTree>
    <p:extLst>
      <p:ext uri="{BB962C8B-B14F-4D97-AF65-F5344CB8AC3E}">
        <p14:creationId xmlns:p14="http://schemas.microsoft.com/office/powerpoint/2010/main" val="2362839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concours Centrale – Supélec </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8</a:t>
            </a:fld>
            <a:endParaRPr lang="fr-FR"/>
          </a:p>
        </p:txBody>
      </p:sp>
      <p:sp>
        <p:nvSpPr>
          <p:cNvPr id="4" name="Espace réservé du contenu 3"/>
          <p:cNvSpPr>
            <a:spLocks noGrp="1"/>
          </p:cNvSpPr>
          <p:nvPr>
            <p:ph sz="quarter" idx="1"/>
          </p:nvPr>
        </p:nvSpPr>
        <p:spPr>
          <a:xfrm>
            <a:off x="107504" y="1219200"/>
            <a:ext cx="5472608" cy="4937760"/>
          </a:xfrm>
        </p:spPr>
        <p:txBody>
          <a:bodyPr>
            <a:normAutofit fontScale="92500" lnSpcReduction="20000"/>
          </a:bodyPr>
          <a:lstStyle/>
          <a:p>
            <a:r>
              <a:rPr lang="fr-FR" dirty="0" smtClean="0"/>
              <a:t>Durée : 4 heures</a:t>
            </a:r>
          </a:p>
          <a:p>
            <a:r>
              <a:rPr lang="fr-FR" dirty="0" smtClean="0"/>
              <a:t>Compétences évaluées :</a:t>
            </a:r>
          </a:p>
          <a:p>
            <a:pPr lvl="1"/>
            <a:r>
              <a:rPr lang="fr-FR" dirty="0" smtClean="0"/>
              <a:t>s’approprier </a:t>
            </a:r>
            <a:r>
              <a:rPr lang="fr-FR" dirty="0"/>
              <a:t>le support matériel du TP ;</a:t>
            </a:r>
          </a:p>
          <a:p>
            <a:pPr lvl="1"/>
            <a:r>
              <a:rPr lang="fr-FR" dirty="0" smtClean="0"/>
              <a:t>analyser </a:t>
            </a:r>
            <a:r>
              <a:rPr lang="fr-FR" dirty="0"/>
              <a:t>et s’approprier la problématique des activités proposées ;</a:t>
            </a:r>
          </a:p>
          <a:p>
            <a:pPr lvl="1"/>
            <a:r>
              <a:rPr lang="fr-FR" dirty="0" smtClean="0"/>
              <a:t>élaborer </a:t>
            </a:r>
            <a:r>
              <a:rPr lang="fr-FR" dirty="0"/>
              <a:t>et/ou justifier, conduire et exploiter un protocole d’expérimentation ;</a:t>
            </a:r>
          </a:p>
          <a:p>
            <a:pPr lvl="1"/>
            <a:r>
              <a:rPr lang="fr-FR" dirty="0" smtClean="0"/>
              <a:t>modéliser </a:t>
            </a:r>
            <a:r>
              <a:rPr lang="fr-FR" dirty="0"/>
              <a:t>;</a:t>
            </a:r>
          </a:p>
          <a:p>
            <a:pPr lvl="1"/>
            <a:r>
              <a:rPr lang="fr-FR" dirty="0" smtClean="0"/>
              <a:t>valider </a:t>
            </a:r>
            <a:r>
              <a:rPr lang="fr-FR" dirty="0"/>
              <a:t>et/ou recaler un modèle au regard des objectifs de la problématique abordée ;</a:t>
            </a:r>
          </a:p>
          <a:p>
            <a:pPr lvl="1"/>
            <a:r>
              <a:rPr lang="fr-FR" dirty="0" smtClean="0"/>
              <a:t>maitriser/conduire </a:t>
            </a:r>
            <a:r>
              <a:rPr lang="fr-FR" dirty="0"/>
              <a:t>une simulation numérique et exploiter les résultats obtenus ;</a:t>
            </a:r>
          </a:p>
          <a:p>
            <a:pPr lvl="1"/>
            <a:r>
              <a:rPr lang="fr-FR" dirty="0"/>
              <a:t>f</a:t>
            </a:r>
            <a:r>
              <a:rPr lang="fr-FR" dirty="0" smtClean="0"/>
              <a:t>ormuler </a:t>
            </a:r>
            <a:r>
              <a:rPr lang="fr-FR" dirty="0"/>
              <a:t>des conclusions pour choisir et décider ;</a:t>
            </a:r>
          </a:p>
          <a:p>
            <a:pPr lvl="1"/>
            <a:r>
              <a:rPr lang="fr-FR" dirty="0" smtClean="0"/>
              <a:t>communiquer </a:t>
            </a:r>
            <a:r>
              <a:rPr lang="fr-FR" dirty="0"/>
              <a:t>et savoir être (expliquer, écouter et assimiler ; évoluer avec autonomie ; </a:t>
            </a:r>
            <a:r>
              <a:rPr lang="fr-FR" dirty="0" smtClean="0"/>
              <a:t>réaliser une </a:t>
            </a:r>
            <a:r>
              <a:rPr lang="fr-FR" dirty="0"/>
              <a:t>synthèse).</a:t>
            </a:r>
          </a:p>
        </p:txBody>
      </p:sp>
      <p:sp>
        <p:nvSpPr>
          <p:cNvPr id="5" name="Espace réservé du contenu 3"/>
          <p:cNvSpPr txBox="1">
            <a:spLocks/>
          </p:cNvSpPr>
          <p:nvPr/>
        </p:nvSpPr>
        <p:spPr>
          <a:xfrm>
            <a:off x="5508104" y="1268760"/>
            <a:ext cx="3635896" cy="4937760"/>
          </a:xfrm>
          <a:prstGeom prst="rect">
            <a:avLst/>
          </a:prstGeom>
        </p:spPr>
        <p:txBody>
          <a:bodyPr vert="horz">
            <a:normAutofit fontScale="92500" lnSpcReduction="20000"/>
          </a:bodyPr>
          <a:lst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Supports 2017</a:t>
            </a:r>
          </a:p>
          <a:p>
            <a:pPr lvl="1"/>
            <a:r>
              <a:rPr lang="fr-FR" dirty="0" smtClean="0"/>
              <a:t>Boule </a:t>
            </a:r>
            <a:r>
              <a:rPr lang="fr-FR" dirty="0" err="1" smtClean="0"/>
              <a:t>gyrostabilisée</a:t>
            </a:r>
            <a:endParaRPr lang="fr-FR" dirty="0" smtClean="0"/>
          </a:p>
          <a:p>
            <a:pPr lvl="1"/>
            <a:r>
              <a:rPr lang="fr-FR" dirty="0" smtClean="0"/>
              <a:t>Bras collaboratif</a:t>
            </a:r>
          </a:p>
          <a:p>
            <a:pPr lvl="1"/>
            <a:r>
              <a:rPr lang="fr-FR" dirty="0" smtClean="0"/>
              <a:t>Bras haptique</a:t>
            </a:r>
          </a:p>
          <a:p>
            <a:pPr lvl="1"/>
            <a:r>
              <a:rPr lang="fr-FR" dirty="0" smtClean="0"/>
              <a:t>Compacteur solaire</a:t>
            </a:r>
          </a:p>
          <a:p>
            <a:pPr lvl="1"/>
            <a:r>
              <a:rPr lang="fr-FR" dirty="0" smtClean="0"/>
              <a:t>Drone didactique contrôlé</a:t>
            </a:r>
          </a:p>
          <a:p>
            <a:pPr lvl="1"/>
            <a:r>
              <a:rPr lang="fr-FR" dirty="0" smtClean="0"/>
              <a:t>Robot porte endoscope</a:t>
            </a:r>
          </a:p>
          <a:p>
            <a:pPr lvl="1"/>
            <a:r>
              <a:rPr lang="fr-FR" dirty="0" smtClean="0"/>
              <a:t>Nacelle </a:t>
            </a:r>
            <a:r>
              <a:rPr lang="fr-FR" dirty="0" err="1" smtClean="0"/>
              <a:t>gyrostabilisée</a:t>
            </a:r>
            <a:endParaRPr lang="fr-FR" dirty="0" smtClean="0"/>
          </a:p>
          <a:p>
            <a:pPr lvl="1"/>
            <a:r>
              <a:rPr lang="fr-FR" dirty="0" smtClean="0"/>
              <a:t>Projecteur de scène</a:t>
            </a:r>
          </a:p>
          <a:p>
            <a:pPr lvl="1"/>
            <a:r>
              <a:rPr lang="fr-FR" dirty="0" smtClean="0"/>
              <a:t>Robot Delta</a:t>
            </a:r>
          </a:p>
          <a:p>
            <a:pPr lvl="1"/>
            <a:r>
              <a:rPr lang="fr-FR" dirty="0" smtClean="0"/>
              <a:t>Simulateur de conduite</a:t>
            </a:r>
          </a:p>
          <a:p>
            <a:pPr lvl="1"/>
            <a:r>
              <a:rPr lang="fr-FR" dirty="0" smtClean="0"/>
              <a:t>Système d’égrenage</a:t>
            </a:r>
          </a:p>
          <a:p>
            <a:pPr lvl="1"/>
            <a:r>
              <a:rPr lang="fr-FR" dirty="0" smtClean="0"/>
              <a:t>Système </a:t>
            </a:r>
            <a:r>
              <a:rPr lang="fr-FR" dirty="0" err="1" smtClean="0"/>
              <a:t>hémo</a:t>
            </a:r>
            <a:r>
              <a:rPr lang="fr-FR" dirty="0" smtClean="0"/>
              <a:t> mixer</a:t>
            </a:r>
          </a:p>
          <a:p>
            <a:pPr lvl="1"/>
            <a:r>
              <a:rPr lang="fr-FR" dirty="0" smtClean="0"/>
              <a:t>Système d’impression</a:t>
            </a:r>
          </a:p>
          <a:p>
            <a:pPr lvl="1"/>
            <a:r>
              <a:rPr lang="fr-FR" dirty="0" smtClean="0"/>
              <a:t>Télescope</a:t>
            </a:r>
          </a:p>
          <a:p>
            <a:pPr lvl="1"/>
            <a:r>
              <a:rPr lang="fr-FR" dirty="0" smtClean="0"/>
              <a:t>Toit ouvrant</a:t>
            </a:r>
          </a:p>
          <a:p>
            <a:pPr lvl="1"/>
            <a:endParaRPr lang="fr-FR" dirty="0"/>
          </a:p>
        </p:txBody>
      </p:sp>
    </p:spTree>
    <p:extLst>
      <p:ext uri="{BB962C8B-B14F-4D97-AF65-F5344CB8AC3E}">
        <p14:creationId xmlns:p14="http://schemas.microsoft.com/office/powerpoint/2010/main" val="39032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Centrale – Supélec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9</a:t>
            </a:fld>
            <a:endParaRPr lang="fr-FR"/>
          </a:p>
        </p:txBody>
      </p:sp>
      <p:sp>
        <p:nvSpPr>
          <p:cNvPr id="4" name="Espace réservé du contenu 3"/>
          <p:cNvSpPr>
            <a:spLocks noGrp="1"/>
          </p:cNvSpPr>
          <p:nvPr>
            <p:ph sz="quarter" idx="1"/>
          </p:nvPr>
        </p:nvSpPr>
        <p:spPr/>
        <p:txBody>
          <a:bodyPr>
            <a:normAutofit fontScale="77500" lnSpcReduction="20000"/>
          </a:bodyPr>
          <a:lstStyle/>
          <a:p>
            <a:r>
              <a:rPr lang="fr-FR" dirty="0" smtClean="0"/>
              <a:t>Organisation de l’épreuve</a:t>
            </a:r>
          </a:p>
          <a:p>
            <a:pPr lvl="1"/>
            <a:r>
              <a:rPr lang="fr-FR" dirty="0" smtClean="0"/>
              <a:t>Première partie – 45 minutes</a:t>
            </a:r>
          </a:p>
          <a:p>
            <a:pPr lvl="2"/>
            <a:r>
              <a:rPr lang="fr-FR" dirty="0" smtClean="0"/>
              <a:t>S’approprier le support et le présenter de manière structurée</a:t>
            </a:r>
          </a:p>
          <a:p>
            <a:pPr lvl="2"/>
            <a:r>
              <a:rPr lang="fr-FR" dirty="0" smtClean="0"/>
              <a:t>Comparaison performances attendues, mesurées et/ou simulées</a:t>
            </a:r>
          </a:p>
          <a:p>
            <a:pPr lvl="2"/>
            <a:r>
              <a:rPr lang="fr-FR" dirty="0" smtClean="0"/>
              <a:t>Bilan d’environ 5 minutes avec l’examinateur</a:t>
            </a:r>
          </a:p>
          <a:p>
            <a:pPr lvl="1"/>
            <a:r>
              <a:rPr lang="fr-FR" dirty="0" smtClean="0"/>
              <a:t>Deuxième partie – 60 minutes – autonomie encadrée</a:t>
            </a:r>
          </a:p>
          <a:p>
            <a:pPr lvl="2"/>
            <a:r>
              <a:rPr lang="fr-FR" dirty="0" smtClean="0"/>
              <a:t>Élaborer ou compléter un modèle causal ou acausal</a:t>
            </a:r>
            <a:endParaRPr lang="fr-FR" dirty="0"/>
          </a:p>
          <a:p>
            <a:pPr lvl="2"/>
            <a:r>
              <a:rPr lang="fr-FR" dirty="0"/>
              <a:t>R</a:t>
            </a:r>
            <a:r>
              <a:rPr lang="fr-FR" dirty="0" smtClean="0"/>
              <a:t>éaliser </a:t>
            </a:r>
            <a:r>
              <a:rPr lang="fr-FR" dirty="0"/>
              <a:t>des protocoles expérimentaux </a:t>
            </a:r>
            <a:r>
              <a:rPr lang="fr-FR" dirty="0" smtClean="0"/>
              <a:t>permettant d’identifier</a:t>
            </a:r>
            <a:r>
              <a:rPr lang="fr-FR" dirty="0"/>
              <a:t>, de valider expérimentalement et/ou par simulation des paramètres d’un modèle et </a:t>
            </a:r>
            <a:r>
              <a:rPr lang="fr-FR" dirty="0" smtClean="0"/>
              <a:t>les recaler </a:t>
            </a:r>
            <a:r>
              <a:rPr lang="fr-FR" dirty="0"/>
              <a:t>si besoin</a:t>
            </a:r>
            <a:r>
              <a:rPr lang="fr-FR" dirty="0" smtClean="0"/>
              <a:t>.</a:t>
            </a:r>
          </a:p>
          <a:p>
            <a:pPr lvl="1"/>
            <a:r>
              <a:rPr lang="fr-FR" dirty="0" smtClean="0"/>
              <a:t>Troisième partie </a:t>
            </a:r>
          </a:p>
          <a:p>
            <a:pPr lvl="2"/>
            <a:r>
              <a:rPr lang="fr-FR" dirty="0" smtClean="0"/>
              <a:t>valider </a:t>
            </a:r>
            <a:r>
              <a:rPr lang="fr-FR" dirty="0"/>
              <a:t>et/ou recaler des modèles à partir d’essais expérimentaux et de résultats de </a:t>
            </a:r>
            <a:r>
              <a:rPr lang="fr-FR" dirty="0" smtClean="0"/>
              <a:t>simulations numériques </a:t>
            </a:r>
            <a:r>
              <a:rPr lang="fr-FR" dirty="0"/>
              <a:t>des modèles élaborés ;</a:t>
            </a:r>
          </a:p>
          <a:p>
            <a:pPr lvl="2"/>
            <a:r>
              <a:rPr lang="fr-FR" dirty="0" smtClean="0"/>
              <a:t>enrichir </a:t>
            </a:r>
            <a:r>
              <a:rPr lang="fr-FR" dirty="0"/>
              <a:t>un / des modèle(s) ;</a:t>
            </a:r>
          </a:p>
          <a:p>
            <a:pPr lvl="2"/>
            <a:r>
              <a:rPr lang="fr-FR" dirty="0" smtClean="0"/>
              <a:t>imaginer </a:t>
            </a:r>
            <a:r>
              <a:rPr lang="fr-FR" dirty="0"/>
              <a:t>et choisir des solutions d’évolution du système en vue de répondre à un besoin </a:t>
            </a:r>
            <a:r>
              <a:rPr lang="fr-FR" dirty="0" smtClean="0"/>
              <a:t>du point </a:t>
            </a:r>
            <a:r>
              <a:rPr lang="fr-FR" dirty="0"/>
              <a:t>de vue de l’utilisateur et exprimé par un cahier des charges</a:t>
            </a:r>
            <a:r>
              <a:rPr lang="fr-FR" dirty="0" smtClean="0"/>
              <a:t>.</a:t>
            </a:r>
          </a:p>
          <a:p>
            <a:pPr lvl="1"/>
            <a:r>
              <a:rPr lang="fr-FR" dirty="0" smtClean="0"/>
              <a:t>Quatrième partie – 30 + 10 minutes</a:t>
            </a:r>
          </a:p>
          <a:p>
            <a:pPr lvl="2"/>
            <a:r>
              <a:rPr lang="fr-FR" dirty="0" smtClean="0"/>
              <a:t>Évaluation de solutions</a:t>
            </a:r>
          </a:p>
          <a:p>
            <a:pPr lvl="2"/>
            <a:r>
              <a:rPr lang="fr-FR" dirty="0" smtClean="0"/>
              <a:t>Synthèse (Outils disponibles : Libre office et Microsoft office)</a:t>
            </a:r>
          </a:p>
          <a:p>
            <a:pPr lvl="1"/>
            <a:endParaRPr lang="fr-FR" dirty="0"/>
          </a:p>
          <a:p>
            <a:pPr lvl="1"/>
            <a:r>
              <a:rPr lang="fr-FR" dirty="0" smtClean="0"/>
              <a:t>Logiciels de simulations  et programmation : Scilab et Python</a:t>
            </a:r>
          </a:p>
          <a:p>
            <a:pPr lvl="2"/>
            <a:endParaRPr lang="fr-FR" dirty="0" smtClean="0"/>
          </a:p>
          <a:p>
            <a:pPr lvl="1"/>
            <a:endParaRPr lang="fr-FR" dirty="0"/>
          </a:p>
        </p:txBody>
      </p:sp>
    </p:spTree>
    <p:extLst>
      <p:ext uri="{BB962C8B-B14F-4D97-AF65-F5344CB8AC3E}">
        <p14:creationId xmlns:p14="http://schemas.microsoft.com/office/powerpoint/2010/main" val="39172244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e">
  <a:themeElements>
    <a:clrScheme name="Origin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525</TotalTime>
  <Words>1420</Words>
  <Application>Microsoft Office PowerPoint</Application>
  <PresentationFormat>Affichage à l'écran (4:3)</PresentationFormat>
  <Paragraphs>124</Paragraphs>
  <Slides>10</Slides>
  <Notes>2</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Origine</vt:lpstr>
      <vt:lpstr>Préparation aux oraux</vt:lpstr>
      <vt:lpstr>Les banques d’épreuves</vt:lpstr>
      <vt:lpstr>Le concours X-ENS</vt:lpstr>
      <vt:lpstr>Le concours Mines – Ponts : épreuve « Mixte »</vt:lpstr>
      <vt:lpstr>Le concours Mines – Ponts : épreuve « Mixte »</vt:lpstr>
      <vt:lpstr>Le concours Mines – Ponts : épreuve « Mixte »</vt:lpstr>
      <vt:lpstr>Le concours Mines – Ponts : épreuve « Mixte »</vt:lpstr>
      <vt:lpstr>Le concours Centrale – Supélec </vt:lpstr>
      <vt:lpstr>Le concours Centrale – Supélec </vt:lpstr>
      <vt:lpstr>Le concours Centrale – Supélec </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Preparation Oraux PSI</dc:title>
  <dc:creator>XP</dc:creator>
  <cp:lastModifiedBy>Xavier Pessoles</cp:lastModifiedBy>
  <cp:revision>109</cp:revision>
  <dcterms:created xsi:type="dcterms:W3CDTF">2014-09-30T07:33:25Z</dcterms:created>
  <dcterms:modified xsi:type="dcterms:W3CDTF">2018-05-01T12:57:44Z</dcterms:modified>
</cp:coreProperties>
</file>