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63" r:id="rId6"/>
    <p:sldId id="268" r:id="rId7"/>
    <p:sldId id="264" r:id="rId8"/>
    <p:sldId id="256" r:id="rId9"/>
    <p:sldId id="267" r:id="rId10"/>
    <p:sldId id="266" r:id="rId11"/>
    <p:sldId id="265" r:id="rId12"/>
    <p:sldId id="257" r:id="rId13"/>
    <p:sldId id="261" r:id="rId14"/>
    <p:sldId id="262" r:id="rId15"/>
    <p:sldId id="259" r:id="rId16"/>
    <p:sldId id="258" r:id="rId1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216" y="11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29/04/2018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18" Type="http://schemas.openxmlformats.org/officeDocument/2006/relationships/image" Target="../media/image170.png"/><Relationship Id="rId3" Type="http://schemas.openxmlformats.org/officeDocument/2006/relationships/image" Target="../media/image31.png"/><Relationship Id="rId21" Type="http://schemas.openxmlformats.org/officeDocument/2006/relationships/image" Target="../media/image200.png"/><Relationship Id="rId7" Type="http://schemas.openxmlformats.org/officeDocument/2006/relationships/image" Target="../media/image60.png"/><Relationship Id="rId12" Type="http://schemas.openxmlformats.org/officeDocument/2006/relationships/image" Target="../media/image111.png"/><Relationship Id="rId17" Type="http://schemas.openxmlformats.org/officeDocument/2006/relationships/image" Target="../media/image160.png"/><Relationship Id="rId2" Type="http://schemas.openxmlformats.org/officeDocument/2006/relationships/image" Target="../media/image110.png"/><Relationship Id="rId16" Type="http://schemas.openxmlformats.org/officeDocument/2006/relationships/image" Target="../media/image150.png"/><Relationship Id="rId20" Type="http://schemas.openxmlformats.org/officeDocument/2006/relationships/image" Target="../media/image1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0.png"/><Relationship Id="rId23" Type="http://schemas.openxmlformats.org/officeDocument/2006/relationships/image" Target="../media/image220.png"/><Relationship Id="rId10" Type="http://schemas.openxmlformats.org/officeDocument/2006/relationships/image" Target="../media/image90.png"/><Relationship Id="rId19" Type="http://schemas.openxmlformats.org/officeDocument/2006/relationships/image" Target="../media/image180.png"/><Relationship Id="rId4" Type="http://schemas.openxmlformats.org/officeDocument/2006/relationships/image" Target="../media/image34.png"/><Relationship Id="rId9" Type="http://schemas.openxmlformats.org/officeDocument/2006/relationships/image" Target="../media/image80.png"/><Relationship Id="rId14" Type="http://schemas.openxmlformats.org/officeDocument/2006/relationships/image" Target="../media/image130.png"/><Relationship Id="rId22" Type="http://schemas.openxmlformats.org/officeDocument/2006/relationships/image" Target="../media/image2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2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1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10" Type="http://schemas.openxmlformats.org/officeDocument/2006/relationships/image" Target="../media/image330.png"/><Relationship Id="rId4" Type="http://schemas.openxmlformats.org/officeDocument/2006/relationships/image" Target="../media/image270.png"/><Relationship Id="rId9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1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5.png"/><Relationship Id="rId7" Type="http://schemas.openxmlformats.org/officeDocument/2006/relationships/image" Target="../media/image6.png"/><Relationship Id="rId12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.png"/><Relationship Id="rId10" Type="http://schemas.openxmlformats.org/officeDocument/2006/relationships/image" Target="../media/image13.png"/><Relationship Id="rId9" Type="http://schemas.openxmlformats.org/officeDocument/2006/relationships/image" Target="../media/image8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2.png"/><Relationship Id="rId3" Type="http://schemas.openxmlformats.org/officeDocument/2006/relationships/image" Target="../media/image61.png"/><Relationship Id="rId7" Type="http://schemas.openxmlformats.org/officeDocument/2006/relationships/image" Target="../media/image10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81.png"/><Relationship Id="rId4" Type="http://schemas.openxmlformats.org/officeDocument/2006/relationships/image" Target="../media/image71.png"/><Relationship Id="rId9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9.png"/><Relationship Id="rId7" Type="http://schemas.openxmlformats.org/officeDocument/2006/relationships/image" Target="../media/image181.png"/><Relationship Id="rId12" Type="http://schemas.openxmlformats.org/officeDocument/2006/relationships/image" Target="../media/image2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1.png"/><Relationship Id="rId11" Type="http://schemas.openxmlformats.org/officeDocument/2006/relationships/image" Target="../media/image201.png"/><Relationship Id="rId5" Type="http://schemas.openxmlformats.org/officeDocument/2006/relationships/image" Target="../media/image161.png"/><Relationship Id="rId10" Type="http://schemas.openxmlformats.org/officeDocument/2006/relationships/image" Target="../media/image191.png"/><Relationship Id="rId4" Type="http://schemas.openxmlformats.org/officeDocument/2006/relationships/image" Target="../media/image151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Ellipse 4"/>
          <p:cNvSpPr/>
          <p:nvPr/>
        </p:nvSpPr>
        <p:spPr>
          <a:xfrm>
            <a:off x="1763688" y="1185806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cxnSp>
        <p:nvCxnSpPr>
          <p:cNvPr id="12" name="Connecteur droit 11"/>
          <p:cNvCxnSpPr/>
          <p:nvPr/>
        </p:nvCxnSpPr>
        <p:spPr>
          <a:xfrm flipH="1">
            <a:off x="2051720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rme libre 13"/>
          <p:cNvSpPr/>
          <p:nvPr/>
        </p:nvSpPr>
        <p:spPr>
          <a:xfrm>
            <a:off x="2045375" y="1135808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16" y="1614830"/>
                <a:ext cx="968983" cy="261610"/>
              </a:xfrm>
              <a:prstGeom prst="rect">
                <a:avLst/>
              </a:prstGeom>
              <a:blipFill rotWithShape="1">
                <a:blip r:embed="rId3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Ellipse 8"/>
          <p:cNvSpPr/>
          <p:nvPr/>
        </p:nvSpPr>
        <p:spPr>
          <a:xfrm>
            <a:off x="899592" y="1185806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ysClr val="windowText" lastClr="000000"/>
                </a:solidFill>
              </a:rPr>
              <a:t>0</a:t>
            </a:r>
            <a:endParaRPr lang="fr-FR" sz="1400" b="1" dirty="0">
              <a:solidFill>
                <a:sysClr val="windowText" lastClr="000000"/>
              </a:solidFill>
            </a:endParaRPr>
          </a:p>
        </p:txBody>
      </p:sp>
      <p:grpSp>
        <p:nvGrpSpPr>
          <p:cNvPr id="1045" name="Groupe 1044"/>
          <p:cNvGrpSpPr/>
          <p:nvPr/>
        </p:nvGrpSpPr>
        <p:grpSpPr>
          <a:xfrm rot="5400000">
            <a:off x="603778" y="1172781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>
              <a:stCxn id="9" idx="4"/>
            </p:cNvCxnSpPr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38" name="Ellipse 37"/>
          <p:cNvSpPr/>
          <p:nvPr/>
        </p:nvSpPr>
        <p:spPr>
          <a:xfrm>
            <a:off x="2627784" y="1185806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3" name="Connecteur droit 42"/>
          <p:cNvCxnSpPr>
            <a:stCxn id="5" idx="2"/>
            <a:endCxn id="9" idx="6"/>
          </p:cNvCxnSpPr>
          <p:nvPr/>
        </p:nvCxnSpPr>
        <p:spPr>
          <a:xfrm flipH="1">
            <a:off x="1187624" y="1329822"/>
            <a:ext cx="57606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>
            <a:stCxn id="40" idx="1"/>
            <a:endCxn id="9" idx="5"/>
          </p:cNvCxnSpPr>
          <p:nvPr/>
        </p:nvCxnSpPr>
        <p:spPr>
          <a:xfrm flipH="1" flipV="1">
            <a:off x="114544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3" name="Connecteur droit 62"/>
          <p:cNvCxnSpPr>
            <a:stCxn id="40" idx="7"/>
            <a:endCxn id="38" idx="3"/>
          </p:cNvCxnSpPr>
          <p:nvPr/>
        </p:nvCxnSpPr>
        <p:spPr>
          <a:xfrm flipV="1">
            <a:off x="2111373" y="1431657"/>
            <a:ext cx="558592" cy="4722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296778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3622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𝐴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1235172" y="813483"/>
                <a:ext cx="888128" cy="261610"/>
              </a:xfrm>
              <a:prstGeom prst="rect">
                <a:avLst/>
              </a:prstGeom>
              <a:blipFill rotWithShape="1">
                <a:blip r:embed="rId4"/>
                <a:stretch>
                  <a:fillRect b="-29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Sphérique</a:t>
                </a:r>
                <a14:m>
                  <m:oMath xmlns:m="http://schemas.openxmlformats.org/officeDocument/2006/math">
                    <m:r>
                      <a:rPr lang="fr-FR" sz="1100" b="0" i="0" smtClean="0">
                        <a:latin typeface="Cambria Math"/>
                      </a:rPr>
                      <m:t> </m:t>
                    </m:r>
                    <m:r>
                      <a:rPr lang="fr-FR" sz="1100" b="0" i="1" smtClean="0">
                        <a:latin typeface="Cambria Math"/>
                      </a:rPr>
                      <m:t>𝐵</m:t>
                    </m:r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3355" y="1654049"/>
                <a:ext cx="893771" cy="261610"/>
              </a:xfrm>
              <a:prstGeom prst="rect">
                <a:avLst/>
              </a:prstGeom>
              <a:blipFill rotWithShape="1"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:r>
                  <a:rPr lang="fr-FR" sz="1100" b="0" dirty="0" err="1" smtClean="0"/>
                  <a:t>Gli</a:t>
                </a:r>
                <a:r>
                  <a:rPr lang="fr-FR" sz="1100" b="0" dirty="0" smtClean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𝐴𝐵</m:t>
                            </m:r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-2700000">
                <a:off x="2295881" y="614812"/>
                <a:ext cx="1039708" cy="296876"/>
              </a:xfrm>
              <a:prstGeom prst="rect">
                <a:avLst/>
              </a:prstGeom>
              <a:blipFill rotWithShape="1">
                <a:blip r:embed="rId6"/>
                <a:stretch>
                  <a:fillRect b="-1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54" y="2903072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Connecteur droit 86"/>
          <p:cNvCxnSpPr>
            <a:stCxn id="71" idx="3"/>
            <a:endCxn id="9" idx="2"/>
          </p:cNvCxnSpPr>
          <p:nvPr/>
        </p:nvCxnSpPr>
        <p:spPr>
          <a:xfrm rot="5400000" flipH="1">
            <a:off x="410825" y="1818590"/>
            <a:ext cx="1883811" cy="906277"/>
          </a:xfrm>
          <a:prstGeom prst="curvedConnector4">
            <a:avLst>
              <a:gd name="adj1" fmla="val -6131"/>
              <a:gd name="adj2" fmla="val 15568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230883" y="2049528"/>
                <a:ext cx="969240" cy="261610"/>
              </a:xfrm>
              <a:prstGeom prst="rect">
                <a:avLst/>
              </a:prstGeom>
              <a:blipFill rotWithShape="1">
                <a:blip r:embed="rId11"/>
                <a:stretch>
                  <a:fillRect r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ZoneTexte 107"/>
          <p:cNvSpPr txBox="1"/>
          <p:nvPr/>
        </p:nvSpPr>
        <p:spPr>
          <a:xfrm rot="-2700000">
            <a:off x="1947811" y="824798"/>
            <a:ext cx="53091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Fluide</a:t>
            </a:r>
            <a:endParaRPr lang="fr-FR" sz="1100" dirty="0"/>
          </a:p>
        </p:txBody>
      </p:sp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</p:spTree>
    <p:extLst>
      <p:ext uri="{BB962C8B-B14F-4D97-AF65-F5344CB8AC3E}">
        <p14:creationId xmlns:p14="http://schemas.microsoft.com/office/powerpoint/2010/main" val="258346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e 49"/>
          <p:cNvGrpSpPr/>
          <p:nvPr/>
        </p:nvGrpSpPr>
        <p:grpSpPr>
          <a:xfrm>
            <a:off x="1543854" y="1556792"/>
            <a:ext cx="2919857" cy="997079"/>
            <a:chOff x="1543854" y="1556792"/>
            <a:chExt cx="2919857" cy="997079"/>
          </a:xfrm>
        </p:grpSpPr>
        <p:cxnSp>
          <p:nvCxnSpPr>
            <p:cNvPr id="4" name="Connecteur droit 3"/>
            <p:cNvCxnSpPr/>
            <p:nvPr/>
          </p:nvCxnSpPr>
          <p:spPr>
            <a:xfrm>
              <a:off x="2411760" y="1988840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cteur droit 6"/>
            <p:cNvCxnSpPr/>
            <p:nvPr/>
          </p:nvCxnSpPr>
          <p:spPr>
            <a:xfrm flipV="1">
              <a:off x="2411206" y="1772816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>
              <a:off x="1691680" y="1700808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9"/>
            <p:cNvCxnSpPr/>
            <p:nvPr/>
          </p:nvCxnSpPr>
          <p:spPr>
            <a:xfrm>
              <a:off x="1697604" y="2276872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11"/>
            <p:cNvCxnSpPr/>
            <p:nvPr/>
          </p:nvCxnSpPr>
          <p:spPr>
            <a:xfrm flipV="1">
              <a:off x="1697603" y="1709530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eur droit 14"/>
            <p:cNvCxnSpPr/>
            <p:nvPr/>
          </p:nvCxnSpPr>
          <p:spPr>
            <a:xfrm flipH="1" flipV="1">
              <a:off x="3131839" y="169262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eur droit 16"/>
            <p:cNvCxnSpPr/>
            <p:nvPr/>
          </p:nvCxnSpPr>
          <p:spPr>
            <a:xfrm flipH="1" flipV="1">
              <a:off x="3131838" y="2052660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ZoneTexte 17"/>
            <p:cNvSpPr txBox="1"/>
            <p:nvPr/>
          </p:nvSpPr>
          <p:spPr>
            <a:xfrm>
              <a:off x="1691126" y="2276872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d’ouverture</a:t>
              </a:r>
              <a:endParaRPr lang="fr-FR" sz="1200" dirty="0"/>
            </a:p>
          </p:txBody>
        </p:sp>
        <p:cxnSp>
          <p:nvCxnSpPr>
            <p:cNvPr id="19" name="Connecteur droit 18"/>
            <p:cNvCxnSpPr/>
            <p:nvPr/>
          </p:nvCxnSpPr>
          <p:spPr>
            <a:xfrm flipH="1" flipV="1">
              <a:off x="3851920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/>
            <p:cNvSpPr txBox="1"/>
            <p:nvPr/>
          </p:nvSpPr>
          <p:spPr>
            <a:xfrm>
              <a:off x="3663793" y="1556792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26" name="Connecteur droit 25"/>
            <p:cNvCxnSpPr/>
            <p:nvPr/>
          </p:nvCxnSpPr>
          <p:spPr>
            <a:xfrm flipV="1">
              <a:off x="1907704" y="1988840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/>
            <p:cNvSpPr txBox="1"/>
            <p:nvPr/>
          </p:nvSpPr>
          <p:spPr>
            <a:xfrm>
              <a:off x="1543854" y="1645508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29" name="Connecteur droit 28"/>
            <p:cNvCxnSpPr/>
            <p:nvPr/>
          </p:nvCxnSpPr>
          <p:spPr>
            <a:xfrm flipH="1" flipV="1">
              <a:off x="2555776" y="1941781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ZoneTexte 29"/>
            <p:cNvSpPr txBox="1"/>
            <p:nvPr/>
          </p:nvSpPr>
          <p:spPr>
            <a:xfrm>
              <a:off x="2367649" y="1640230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31" name="Connecteur droit 30"/>
            <p:cNvCxnSpPr/>
            <p:nvPr/>
          </p:nvCxnSpPr>
          <p:spPr>
            <a:xfrm flipV="1">
              <a:off x="2555776" y="2045618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/>
            <p:cNvSpPr txBox="1"/>
            <p:nvPr/>
          </p:nvSpPr>
          <p:spPr>
            <a:xfrm>
              <a:off x="2367649" y="2058447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  <p:grpSp>
        <p:nvGrpSpPr>
          <p:cNvPr id="49" name="Groupe 48"/>
          <p:cNvGrpSpPr/>
          <p:nvPr/>
        </p:nvGrpSpPr>
        <p:grpSpPr>
          <a:xfrm>
            <a:off x="4316439" y="1556792"/>
            <a:ext cx="2919857" cy="1010085"/>
            <a:chOff x="1543854" y="2874434"/>
            <a:chExt cx="2919857" cy="1010085"/>
          </a:xfrm>
        </p:grpSpPr>
        <p:sp>
          <p:nvSpPr>
            <p:cNvPr id="44" name="ZoneTexte 43"/>
            <p:cNvSpPr txBox="1"/>
            <p:nvPr/>
          </p:nvSpPr>
          <p:spPr>
            <a:xfrm>
              <a:off x="1543854" y="2963150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moteur</a:t>
              </a:r>
              <a:endParaRPr lang="fr-FR" sz="1000" dirty="0"/>
            </a:p>
          </p:txBody>
        </p:sp>
        <p:cxnSp>
          <p:nvCxnSpPr>
            <p:cNvPr id="33" name="Connecteur droit 32"/>
            <p:cNvCxnSpPr/>
            <p:nvPr/>
          </p:nvCxnSpPr>
          <p:spPr>
            <a:xfrm>
              <a:off x="2411760" y="3306482"/>
              <a:ext cx="1440160" cy="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V="1">
              <a:off x="2411206" y="3090458"/>
              <a:ext cx="0" cy="432048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/>
            <p:cNvCxnSpPr/>
            <p:nvPr/>
          </p:nvCxnSpPr>
          <p:spPr>
            <a:xfrm>
              <a:off x="1691680" y="3018450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eur droit 35"/>
            <p:cNvCxnSpPr/>
            <p:nvPr/>
          </p:nvCxnSpPr>
          <p:spPr>
            <a:xfrm>
              <a:off x="1697604" y="3594514"/>
              <a:ext cx="14401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/>
            <p:cNvCxnSpPr/>
            <p:nvPr/>
          </p:nvCxnSpPr>
          <p:spPr>
            <a:xfrm flipV="1">
              <a:off x="1697603" y="3027172"/>
              <a:ext cx="1" cy="56734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/>
            <p:cNvCxnSpPr/>
            <p:nvPr/>
          </p:nvCxnSpPr>
          <p:spPr>
            <a:xfrm flipH="1" flipV="1">
              <a:off x="3131839" y="301026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/>
            <p:cNvCxnSpPr/>
            <p:nvPr/>
          </p:nvCxnSpPr>
          <p:spPr>
            <a:xfrm flipH="1" flipV="1">
              <a:off x="3131838" y="3370302"/>
              <a:ext cx="1" cy="224212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ZoneTexte 39"/>
            <p:cNvSpPr txBox="1"/>
            <p:nvPr/>
          </p:nvSpPr>
          <p:spPr>
            <a:xfrm>
              <a:off x="1691126" y="3607520"/>
              <a:ext cx="14401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200" dirty="0" smtClean="0"/>
                <a:t>Phase de fermeture</a:t>
              </a:r>
              <a:endParaRPr lang="fr-FR" sz="1200" dirty="0"/>
            </a:p>
          </p:txBody>
        </p:sp>
        <p:cxnSp>
          <p:nvCxnSpPr>
            <p:cNvPr id="41" name="Connecteur droit 40"/>
            <p:cNvCxnSpPr/>
            <p:nvPr/>
          </p:nvCxnSpPr>
          <p:spPr>
            <a:xfrm flipH="1" flipV="1">
              <a:off x="3851920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ZoneTexte 41"/>
            <p:cNvSpPr txBox="1"/>
            <p:nvPr/>
          </p:nvSpPr>
          <p:spPr>
            <a:xfrm>
              <a:off x="3663793" y="2874434"/>
              <a:ext cx="7999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smtClean="0"/>
                <a:t>Action hayon</a:t>
              </a:r>
              <a:endParaRPr lang="fr-FR" sz="1000" dirty="0"/>
            </a:p>
          </p:txBody>
        </p:sp>
        <p:cxnSp>
          <p:nvCxnSpPr>
            <p:cNvPr id="43" name="Connecteur droit 42"/>
            <p:cNvCxnSpPr/>
            <p:nvPr/>
          </p:nvCxnSpPr>
          <p:spPr>
            <a:xfrm flipH="1" flipV="1">
              <a:off x="1907704" y="3306482"/>
              <a:ext cx="423664" cy="0"/>
            </a:xfrm>
            <a:prstGeom prst="line">
              <a:avLst/>
            </a:prstGeom>
            <a:ln w="28575" cmpd="dbl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44"/>
            <p:cNvCxnSpPr/>
            <p:nvPr/>
          </p:nvCxnSpPr>
          <p:spPr>
            <a:xfrm flipV="1">
              <a:off x="2555776" y="3259423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ZoneTexte 45"/>
            <p:cNvSpPr txBox="1"/>
            <p:nvPr/>
          </p:nvSpPr>
          <p:spPr>
            <a:xfrm>
              <a:off x="2367649" y="2957872"/>
              <a:ext cx="79991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frottement</a:t>
              </a:r>
              <a:endParaRPr lang="fr-FR" sz="800" dirty="0"/>
            </a:p>
          </p:txBody>
        </p:sp>
        <p:cxnSp>
          <p:nvCxnSpPr>
            <p:cNvPr id="47" name="Connecteur droit 46"/>
            <p:cNvCxnSpPr/>
            <p:nvPr/>
          </p:nvCxnSpPr>
          <p:spPr>
            <a:xfrm flipV="1">
              <a:off x="2555776" y="3363260"/>
              <a:ext cx="423664" cy="0"/>
            </a:xfrm>
            <a:prstGeom prst="line">
              <a:avLst/>
            </a:prstGeom>
            <a:ln w="28575" cmpd="dbl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ZoneTexte 47"/>
            <p:cNvSpPr txBox="1"/>
            <p:nvPr/>
          </p:nvSpPr>
          <p:spPr>
            <a:xfrm>
              <a:off x="2367649" y="3376089"/>
              <a:ext cx="79991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Action ressort</a:t>
              </a:r>
              <a:endParaRPr lang="fr-FR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43136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e 20"/>
          <p:cNvGrpSpPr/>
          <p:nvPr/>
        </p:nvGrpSpPr>
        <p:grpSpPr>
          <a:xfrm>
            <a:off x="395536" y="1187843"/>
            <a:ext cx="1296144" cy="1377062"/>
            <a:chOff x="395536" y="1187843"/>
            <a:chExt cx="1296144" cy="1377062"/>
          </a:xfrm>
        </p:grpSpPr>
        <p:grpSp>
          <p:nvGrpSpPr>
            <p:cNvPr id="7" name="Groupe 6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5" name="Connecteur droit avec flèche 4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avec flèche 5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e 7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9" name="Connecteur droit avec flèche 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Connecteur droit avec flèche 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Arc 16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0" name="Groupe 19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18" name="Ellipse 17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22" name="Groupe 21"/>
          <p:cNvGrpSpPr/>
          <p:nvPr/>
        </p:nvGrpSpPr>
        <p:grpSpPr>
          <a:xfrm>
            <a:off x="1475656" y="1187843"/>
            <a:ext cx="1296144" cy="1377062"/>
            <a:chOff x="395536" y="1187843"/>
            <a:chExt cx="1296144" cy="1377062"/>
          </a:xfrm>
        </p:grpSpPr>
        <p:grpSp>
          <p:nvGrpSpPr>
            <p:cNvPr id="23" name="Groupe 22"/>
            <p:cNvGrpSpPr/>
            <p:nvPr/>
          </p:nvGrpSpPr>
          <p:grpSpPr>
            <a:xfrm>
              <a:off x="971600" y="1268760"/>
              <a:ext cx="720080" cy="720080"/>
              <a:chOff x="971600" y="1268760"/>
              <a:chExt cx="720080" cy="720080"/>
            </a:xfrm>
          </p:grpSpPr>
          <p:cxnSp>
            <p:nvCxnSpPr>
              <p:cNvPr id="31" name="Connecteur droit avec flèche 30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Connecteur droit avec flèche 31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7030A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e 23"/>
            <p:cNvGrpSpPr/>
            <p:nvPr/>
          </p:nvGrpSpPr>
          <p:grpSpPr>
            <a:xfrm rot="20700000">
              <a:off x="860772" y="1187843"/>
              <a:ext cx="720080" cy="720080"/>
              <a:chOff x="971600" y="1268760"/>
              <a:chExt cx="720080" cy="720080"/>
            </a:xfrm>
          </p:grpSpPr>
          <p:cxnSp>
            <p:nvCxnSpPr>
              <p:cNvPr id="29" name="Connecteur droit avec flèche 28"/>
              <p:cNvCxnSpPr/>
              <p:nvPr/>
            </p:nvCxnSpPr>
            <p:spPr>
              <a:xfrm flipV="1">
                <a:off x="971600" y="126876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Connecteur droit avec flèche 29"/>
              <p:cNvCxnSpPr/>
              <p:nvPr/>
            </p:nvCxnSpPr>
            <p:spPr>
              <a:xfrm rot="5400000" flipV="1">
                <a:off x="1331640" y="1628800"/>
                <a:ext cx="0" cy="720080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Arc 24"/>
            <p:cNvSpPr/>
            <p:nvPr/>
          </p:nvSpPr>
          <p:spPr>
            <a:xfrm>
              <a:off x="395536" y="1412777"/>
              <a:ext cx="1152128" cy="1152128"/>
            </a:xfrm>
            <a:prstGeom prst="arc">
              <a:avLst>
                <a:gd name="adj1" fmla="val 20787483"/>
                <a:gd name="adj2" fmla="val 21510070"/>
              </a:avLst>
            </a:prstGeom>
            <a:ln>
              <a:solidFill>
                <a:srgbClr val="002060"/>
              </a:solidFill>
              <a:headEnd type="stealth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6" name="Groupe 25"/>
            <p:cNvGrpSpPr/>
            <p:nvPr/>
          </p:nvGrpSpPr>
          <p:grpSpPr>
            <a:xfrm>
              <a:off x="917600" y="1934841"/>
              <a:ext cx="108000" cy="108000"/>
              <a:chOff x="899592" y="1916833"/>
              <a:chExt cx="108000" cy="108000"/>
            </a:xfrm>
          </p:grpSpPr>
          <p:sp>
            <p:nvSpPr>
              <p:cNvPr id="27" name="Ellipse 26"/>
              <p:cNvSpPr/>
              <p:nvPr/>
            </p:nvSpPr>
            <p:spPr>
              <a:xfrm>
                <a:off x="899592" y="191683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8" name="Ellipse 27"/>
              <p:cNvSpPr/>
              <p:nvPr/>
            </p:nvSpPr>
            <p:spPr>
              <a:xfrm flipV="1">
                <a:off x="935592" y="1952833"/>
                <a:ext cx="36000" cy="3600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/>
              <p:cNvSpPr txBox="1"/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58" name="ZoneTexte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30" y="1988839"/>
                <a:ext cx="340991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15" y="2671650"/>
            <a:ext cx="4498917" cy="1120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/>
              <p:cNvSpPr txBox="1"/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0" name="ZoneTexte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85" y="1988838"/>
                <a:ext cx="341567" cy="2462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/>
              <p:cNvSpPr txBox="1"/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1" name="ZoneTexte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663" y="2042841"/>
                <a:ext cx="650114" cy="24622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/>
              <p:cNvSpPr txBox="1"/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2" name="ZoneTexte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9253" y="1548316"/>
                <a:ext cx="375231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ZoneTexte 62"/>
              <p:cNvSpPr txBox="1"/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3" name="ZoneTexte 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430" y="1014606"/>
                <a:ext cx="332720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/>
              <p:cNvSpPr txBox="1"/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4" name="ZoneTexte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30" y="1014605"/>
                <a:ext cx="329769" cy="246221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/>
              <p:cNvSpPr txBox="1"/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  <m:r>
                        <a:rPr lang="fr-FR" sz="1000" b="0" i="1" smtClean="0"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5" name="ZoneTexte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1022539"/>
                <a:ext cx="375231" cy="246221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/>
              <p:cNvSpPr txBox="1"/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6" name="ZoneTexte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4120" y="1022538"/>
                <a:ext cx="338618" cy="246221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ZoneTexte 68"/>
              <p:cNvSpPr txBox="1"/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69" name="ZoneTexte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103" y="1991704"/>
                <a:ext cx="340991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/>
              <p:cNvSpPr txBox="1"/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0" name="ZoneTexte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6271" y="1551182"/>
                <a:ext cx="338041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/>
              <p:cNvSpPr txBox="1"/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1" name="ZoneTexte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749" y="1772544"/>
                <a:ext cx="347339" cy="24622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/>
              <p:cNvSpPr txBox="1"/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𝜃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2" name="ZoneTexte 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783160"/>
                <a:ext cx="338041" cy="24622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350289" cy="246221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555776" y="1412776"/>
            <a:ext cx="1152128" cy="1152128"/>
          </a:xfrm>
          <a:prstGeom prst="arc">
            <a:avLst>
              <a:gd name="adj1" fmla="val 19832481"/>
              <a:gd name="adj2" fmla="val 20531628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/>
              <p:cNvSpPr txBox="1"/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/>
                            </a:rPr>
                            <m:t>𝛼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5" name="ZoneTexte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896" y="1585965"/>
                <a:ext cx="350289" cy="246221"/>
              </a:xfrm>
              <a:prstGeom prst="rect">
                <a:avLst/>
              </a:prstGeom>
              <a:blipFill rotWithShape="1"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302" y="1991887"/>
                <a:ext cx="338618" cy="246221"/>
              </a:xfrm>
              <a:prstGeom prst="rect">
                <a:avLst/>
              </a:prstGeom>
              <a:blipFill rotWithShape="1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fr-FR" sz="800" i="1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8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096" y="2058229"/>
                <a:ext cx="775469" cy="215444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1389" y="1679084"/>
                <a:ext cx="673133" cy="26019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sSupPr>
                        <m:e>
                          <m:acc>
                            <m:accPr>
                              <m:chr m:val="⃗"/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0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acc>
                        </m:e>
                        <m:sup>
                          <m:r>
                            <a:rPr lang="fr-FR" sz="1000" b="0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r>
                        <a:rPr lang="fr-FR" sz="1000" b="0" i="1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fr-FR" sz="10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i="1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676083" cy="260199"/>
              </a:xfrm>
              <a:prstGeom prst="rect">
                <a:avLst/>
              </a:prstGeom>
              <a:blipFill rotWithShape="1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29770" cy="246221"/>
              </a:xfrm>
              <a:prstGeom prst="rect">
                <a:avLst/>
              </a:prstGeom>
              <a:blipFill rotWithShape="1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/>
              <p:cNvSpPr txBox="1"/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1" name="ZoneTexte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5460" y="1051310"/>
                <a:ext cx="332720" cy="246221"/>
              </a:xfrm>
              <a:prstGeom prst="rect">
                <a:avLst/>
              </a:prstGeom>
              <a:blipFill rotWithShape="1"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ZoneTexte 81"/>
              <p:cNvSpPr txBox="1"/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2" name="ZoneTexte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809" y="1148430"/>
                <a:ext cx="332720" cy="246221"/>
              </a:xfrm>
              <a:prstGeom prst="rect">
                <a:avLst/>
              </a:prstGeom>
              <a:blipFill rotWithShape="1"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211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995936" y="2039568"/>
            <a:ext cx="1008112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Couple moteur calculé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7176" y="2143874"/>
            <a:ext cx="1249060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?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3126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Double flèche horizontale 3"/>
              <p:cNvSpPr/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900" dirty="0" smtClean="0">
                    <a:solidFill>
                      <a:sysClr val="windowText" lastClr="000000"/>
                    </a:solidFill>
                  </a:rPr>
                  <a:t>Détermination de la compensation en effort</a:t>
                </a: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Erreur due à la mesure du  poids lors de la compensation  : 0,4%</a:t>
                </a:r>
              </a:p>
              <a:p>
                <a:pPr algn="ctr"/>
                <a:endParaRPr lang="fr-FR" sz="105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050" b="1" dirty="0" smtClean="0">
                    <a:solidFill>
                      <a:sysClr val="windowText" lastClr="000000"/>
                    </a:solidFill>
                  </a:rPr>
                  <a:t>Méthode de compensation du poids : </a:t>
                </a:r>
              </a:p>
              <a:p>
                <a:pPr algn="ctr"/>
                <a:r>
                  <a:rPr lang="fr-FR" sz="1000" dirty="0">
                    <a:solidFill>
                      <a:schemeClr val="tx1"/>
                    </a:solidFill>
                  </a:rPr>
                  <a:t>Pour compenser le pesanteur, il faudra donc retrancher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20</m:t>
                        </m:r>
                      </m:sub>
                    </m:sSub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1000" dirty="0">
                    <a:solidFill>
                      <a:schemeClr val="tx1"/>
                    </a:solidFill>
                  </a:rPr>
                  <a:t>à la valeur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𝐹</m:t>
                        </m:r>
                      </m:e>
                      <m:sub>
                        <m:r>
                          <a:rPr lang="fr-FR" sz="1000" i="1" dirty="0">
                            <a:solidFill>
                              <a:schemeClr val="tx1"/>
                            </a:solidFill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fr-FR" sz="1000" i="1" dirty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fr-FR" sz="1000" dirty="0" smtClean="0">
                    <a:solidFill>
                      <a:schemeClr val="tx1"/>
                    </a:solidFill>
                  </a:rPr>
                  <a:t>mesurée </a:t>
                </a:r>
                <a:r>
                  <a:rPr lang="fr-FR" sz="1000" dirty="0">
                    <a:solidFill>
                      <a:schemeClr val="tx1"/>
                    </a:solidFill>
                  </a:rPr>
                  <a:t>sous  </a:t>
                </a:r>
                <a:r>
                  <a:rPr lang="fr-FR" sz="1000" dirty="0" smtClean="0">
                    <a:solidFill>
                      <a:schemeClr val="tx1"/>
                    </a:solidFill>
                  </a:rPr>
                  <a:t>« charge ». </a:t>
                </a:r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4" name="Double flèche horizonta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1472978"/>
                <a:ext cx="3096343" cy="2194730"/>
              </a:xfrm>
              <a:prstGeom prst="leftRightArrow">
                <a:avLst>
                  <a:gd name="adj1" fmla="val 75253"/>
                  <a:gd name="adj2" fmla="val 22762"/>
                </a:avLst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6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5283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5071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54201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54201" y="1985071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10953" y="2051721"/>
            <a:ext cx="1126656" cy="13894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Détermination des lois en effort en utilisant le PFS</a:t>
            </a:r>
          </a:p>
        </p:txBody>
      </p:sp>
      <p:pic>
        <p:nvPicPr>
          <p:cNvPr id="2" name="Picture 2" descr="C:\Enseignement\GitHub\Cy_04_PSI_ModelisationDynamique\Revisions_Statique\Fiche_01_Statique_3D_TD_01_MC2E\images\fig_03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17" t="54395" r="26802" b="-68"/>
          <a:stretch/>
        </p:blipFill>
        <p:spPr bwMode="auto">
          <a:xfrm>
            <a:off x="1088030" y="2088420"/>
            <a:ext cx="1207299" cy="96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6660232" y="1628800"/>
            <a:ext cx="1440160" cy="2880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l’expérimentation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0232" y="1985071"/>
            <a:ext cx="1440160" cy="1519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767439" y="2051721"/>
            <a:ext cx="1225746" cy="13894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Calibration du poids de E.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4" name="Double flèche horizontale 3"/>
          <p:cNvSpPr/>
          <p:nvPr/>
        </p:nvSpPr>
        <p:spPr>
          <a:xfrm>
            <a:off x="3923928" y="1472978"/>
            <a:ext cx="3096343" cy="2194730"/>
          </a:xfrm>
          <a:prstGeom prst="leftRightArrow">
            <a:avLst>
              <a:gd name="adj1" fmla="val 75253"/>
              <a:gd name="adj2" fmla="val 22762"/>
            </a:avLst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 smtClean="0">
                <a:solidFill>
                  <a:sysClr val="windowText" lastClr="000000"/>
                </a:solidFill>
              </a:rPr>
              <a:t>Détermination de la compensation en effort</a:t>
            </a: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Erreur due à la mesure du  poids lors de la compensation  : </a:t>
            </a:r>
          </a:p>
          <a:p>
            <a:pPr algn="ctr"/>
            <a:endParaRPr lang="fr-FR" sz="1050" b="1" dirty="0" smtClean="0">
              <a:solidFill>
                <a:sysClr val="windowText" lastClr="000000"/>
              </a:solidFill>
            </a:endParaRPr>
          </a:p>
          <a:p>
            <a:pPr algn="ctr"/>
            <a:r>
              <a:rPr lang="fr-FR" sz="1050" b="1" dirty="0" smtClean="0">
                <a:solidFill>
                  <a:sysClr val="windowText" lastClr="000000"/>
                </a:solidFill>
              </a:rPr>
              <a:t>Méthode de compensation du poids : </a:t>
            </a:r>
          </a:p>
          <a:p>
            <a:pPr algn="ctr"/>
            <a:r>
              <a:rPr lang="fr-FR" sz="1000" smtClean="0">
                <a:solidFill>
                  <a:schemeClr val="tx1"/>
                </a:solidFill>
              </a:rPr>
              <a:t> </a:t>
            </a:r>
            <a:endParaRPr lang="fr-FR" sz="1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089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971600" y="1628800"/>
            <a:ext cx="1440160" cy="2880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du client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71600" y="1988840"/>
            <a:ext cx="1440160" cy="15121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876" y="2003998"/>
            <a:ext cx="1335608" cy="870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779912" y="1628800"/>
            <a:ext cx="1440160" cy="2880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 smtClean="0">
                <a:solidFill>
                  <a:sysClr val="windowText" lastClr="000000"/>
                </a:solidFill>
              </a:rPr>
              <a:t>Domaine de la modélisation</a:t>
            </a:r>
            <a:endParaRPr lang="fr-FR" sz="1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779912" y="1981302"/>
            <a:ext cx="1440160" cy="1519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00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fr-FR" sz="1000" b="1" dirty="0" smtClean="0">
                    <a:solidFill>
                      <a:sysClr val="windowText" lastClr="000000"/>
                    </a:solidFill>
                  </a:rPr>
                  <a:t>Couple moteur calculé</a:t>
                </a:r>
              </a:p>
              <a:p>
                <a:pPr algn="ctr"/>
                <a:endParaRPr lang="fr-FR" sz="10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𝟎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𝟒</m:t>
                          </m:r>
                        </m:num>
                        <m:den>
                          <m:r>
                            <a:rPr lang="fr-FR" sz="1000" b="1" i="1" smtClean="0">
                              <a:solidFill>
                                <a:sysClr val="windowText" lastClr="000000"/>
                              </a:solidFill>
                              <a:latin typeface="Cambria Math"/>
                            </a:rPr>
                            <m:t>𝟔𝟔</m:t>
                          </m:r>
                        </m:den>
                      </m:f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=</m:t>
                      </m:r>
                      <m:r>
                        <a:rPr lang="fr-FR" sz="1000" b="1" i="1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𝟔</m:t>
                      </m:r>
                      <m:r>
                        <a:rPr lang="fr-FR" sz="10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0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2039568"/>
                <a:ext cx="1008112" cy="13894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 w="9525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9" name="Picture 5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121" r="6833"/>
          <a:stretch/>
        </p:blipFill>
        <p:spPr bwMode="auto">
          <a:xfrm>
            <a:off x="1023876" y="3044031"/>
            <a:ext cx="1309687" cy="401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1" name="Connecteur droit avec flèche 10"/>
          <p:cNvCxnSpPr>
            <a:stCxn id="1026" idx="3"/>
          </p:cNvCxnSpPr>
          <p:nvPr/>
        </p:nvCxnSpPr>
        <p:spPr>
          <a:xfrm>
            <a:off x="2359484" y="2439379"/>
            <a:ext cx="1636452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50037" y="2143874"/>
            <a:ext cx="1183336" cy="6001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Exigence validée </a:t>
            </a:r>
          </a:p>
          <a:p>
            <a:pPr algn="ctr"/>
            <a:endParaRPr lang="fr-FR" sz="1100" b="1" dirty="0">
              <a:solidFill>
                <a:sysClr val="windowText" lastClr="000000"/>
              </a:solidFill>
            </a:endParaRPr>
          </a:p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OUI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8" name="Connecteur droit avec flèche 17"/>
          <p:cNvCxnSpPr>
            <a:stCxn id="1029" idx="3"/>
          </p:cNvCxnSpPr>
          <p:nvPr/>
        </p:nvCxnSpPr>
        <p:spPr>
          <a:xfrm>
            <a:off x="2333563" y="3244850"/>
            <a:ext cx="1662373" cy="0"/>
          </a:xfrm>
          <a:prstGeom prst="straightConnector1">
            <a:avLst/>
          </a:prstGeom>
          <a:ln w="19050">
            <a:solidFill>
              <a:schemeClr val="accent2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2494486" y="2971117"/>
            <a:ext cx="130035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100" b="1" dirty="0" smtClean="0">
                <a:solidFill>
                  <a:sysClr val="windowText" lastClr="000000"/>
                </a:solidFill>
              </a:rPr>
              <a:t>Marge d’utilisation</a:t>
            </a:r>
            <a:endParaRPr lang="fr-FR" sz="1100" b="1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𝟏𝟎</m:t>
                      </m:r>
                      <m:r>
                        <a:rPr lang="fr-FR" sz="1200" b="1">
                          <a:solidFill>
                            <a:sysClr val="windowText" lastClr="000000"/>
                          </a:solidFill>
                          <a:latin typeface="Cambria Math"/>
                        </a:rPr>
                        <m:t>𝐦𝐍𝐦</m:t>
                      </m:r>
                    </m:oMath>
                  </m:oMathPara>
                </a14:m>
                <a:endParaRPr lang="fr-FR" sz="1200" b="1" dirty="0" smtClean="0">
                  <a:solidFill>
                    <a:sysClr val="windowText" lastClr="000000"/>
                  </a:solidFill>
                </a:endParaRPr>
              </a:p>
              <a:p>
                <a:pPr algn="ctr"/>
                <a:r>
                  <a:rPr lang="fr-FR" sz="1200" b="1" dirty="0" smtClean="0">
                    <a:solidFill>
                      <a:sysClr val="windowText" lastClr="000000"/>
                    </a:solidFill>
                  </a:rPr>
                  <a:t>Le couple étant calculé dans une configuration particulière, un couple supérieur peut être nécessaire.</a:t>
                </a:r>
                <a:endParaRPr lang="fr-FR" sz="1200" b="1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933" y="3284984"/>
                <a:ext cx="2259544" cy="1015663"/>
              </a:xfrm>
              <a:prstGeom prst="rect">
                <a:avLst/>
              </a:prstGeom>
              <a:blipFill rotWithShape="1">
                <a:blip r:embed="rId5"/>
                <a:stretch>
                  <a:fillRect r="-1078" b="-4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466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1061610" y="1813199"/>
            <a:ext cx="288032" cy="2880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4"/>
                </a:solidFill>
              </a:rPr>
              <a:t>1</a:t>
            </a:r>
            <a:endParaRPr lang="fr-FR" sz="1400" b="1" dirty="0">
              <a:solidFill>
                <a:schemeClr val="accent4"/>
              </a:solidFill>
            </a:endParaRPr>
          </a:p>
        </p:txBody>
      </p:sp>
      <p:sp>
        <p:nvSpPr>
          <p:cNvPr id="5" name="Ellipse 4"/>
          <p:cNvSpPr/>
          <p:nvPr/>
        </p:nvSpPr>
        <p:spPr>
          <a:xfrm>
            <a:off x="1799692" y="1813199"/>
            <a:ext cx="288032" cy="2880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2</a:t>
            </a:r>
          </a:p>
        </p:txBody>
      </p:sp>
      <p:sp>
        <p:nvSpPr>
          <p:cNvPr id="6" name="Ellipse 5"/>
          <p:cNvSpPr/>
          <p:nvPr/>
        </p:nvSpPr>
        <p:spPr>
          <a:xfrm>
            <a:off x="2537774" y="1813199"/>
            <a:ext cx="288032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3"/>
                </a:solidFill>
              </a:rPr>
              <a:t>3</a:t>
            </a:r>
            <a:endParaRPr lang="fr-FR" sz="1400" b="1" dirty="0">
              <a:solidFill>
                <a:schemeClr val="accent3"/>
              </a:solidFill>
            </a:endParaRPr>
          </a:p>
        </p:txBody>
      </p:sp>
      <p:sp>
        <p:nvSpPr>
          <p:cNvPr id="7" name="Ellipse 6"/>
          <p:cNvSpPr/>
          <p:nvPr/>
        </p:nvSpPr>
        <p:spPr>
          <a:xfrm>
            <a:off x="3275856" y="1813199"/>
            <a:ext cx="288032" cy="288032"/>
          </a:xfrm>
          <a:prstGeom prst="ellipse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tx1"/>
                </a:solidFill>
              </a:rPr>
              <a:t>4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323528" y="1813199"/>
            <a:ext cx="28803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 smtClean="0">
                <a:solidFill>
                  <a:schemeClr val="accent6">
                    <a:lumMod val="50000"/>
                  </a:schemeClr>
                </a:solidFill>
              </a:rPr>
              <a:t>0</a:t>
            </a:r>
            <a:endParaRPr lang="fr-FR" sz="1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0" name="Connecteur droit 9"/>
          <p:cNvCxnSpPr>
            <a:stCxn id="8" idx="6"/>
            <a:endCxn id="4" idx="2"/>
          </p:cNvCxnSpPr>
          <p:nvPr/>
        </p:nvCxnSpPr>
        <p:spPr>
          <a:xfrm>
            <a:off x="611560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>
            <a:stCxn id="5" idx="2"/>
            <a:endCxn id="4" idx="6"/>
          </p:cNvCxnSpPr>
          <p:nvPr/>
        </p:nvCxnSpPr>
        <p:spPr>
          <a:xfrm flipH="1">
            <a:off x="1349642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>
            <a:stCxn id="6" idx="2"/>
            <a:endCxn id="5" idx="6"/>
          </p:cNvCxnSpPr>
          <p:nvPr/>
        </p:nvCxnSpPr>
        <p:spPr>
          <a:xfrm flipH="1">
            <a:off x="2087724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>
            <a:stCxn id="7" idx="2"/>
            <a:endCxn id="6" idx="6"/>
          </p:cNvCxnSpPr>
          <p:nvPr/>
        </p:nvCxnSpPr>
        <p:spPr>
          <a:xfrm flipH="1">
            <a:off x="2825806" y="1957215"/>
            <a:ext cx="45005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orme libre 23"/>
          <p:cNvSpPr/>
          <p:nvPr/>
        </p:nvSpPr>
        <p:spPr>
          <a:xfrm>
            <a:off x="539552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Forme libre 24"/>
          <p:cNvSpPr/>
          <p:nvPr/>
        </p:nvSpPr>
        <p:spPr>
          <a:xfrm>
            <a:off x="1286635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Forme libre 25"/>
          <p:cNvSpPr/>
          <p:nvPr/>
        </p:nvSpPr>
        <p:spPr>
          <a:xfrm>
            <a:off x="2033718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Forme libre 26"/>
          <p:cNvSpPr/>
          <p:nvPr/>
        </p:nvSpPr>
        <p:spPr>
          <a:xfrm>
            <a:off x="2780801" y="1746854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Forme libre 27"/>
          <p:cNvSpPr/>
          <p:nvPr/>
        </p:nvSpPr>
        <p:spPr>
          <a:xfrm>
            <a:off x="3548906" y="1796852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à coins arrondis 28"/>
          <p:cNvSpPr/>
          <p:nvPr/>
        </p:nvSpPr>
        <p:spPr>
          <a:xfrm>
            <a:off x="971600" y="1348285"/>
            <a:ext cx="2736304" cy="1000595"/>
          </a:xfrm>
          <a:prstGeom prst="roundRect">
            <a:avLst/>
          </a:prstGeom>
          <a:noFill/>
          <a:ln w="190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Forme libre 29"/>
          <p:cNvSpPr/>
          <p:nvPr/>
        </p:nvSpPr>
        <p:spPr>
          <a:xfrm rot="18900000">
            <a:off x="2189750" y="1038546"/>
            <a:ext cx="576064" cy="99996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/>
              <p:cNvSpPr txBox="1"/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1" name="ZoneTexte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76723" y="2421287"/>
                <a:ext cx="901722" cy="261610"/>
              </a:xfrm>
              <a:prstGeom prst="rect">
                <a:avLst/>
              </a:prstGeom>
              <a:blipFill rotWithShape="1">
                <a:blip r:embed="rId2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ZoneTexte 31"/>
              <p:cNvSpPr txBox="1"/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2" name="ZoneTexte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122171" y="2421287"/>
                <a:ext cx="904991" cy="261610"/>
              </a:xfrm>
              <a:prstGeom prst="rect">
                <a:avLst/>
              </a:prstGeom>
              <a:blipFill rotWithShape="1">
                <a:blip r:embed="rId3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/>
              <p:cNvSpPr txBox="1"/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3" name="ZoneTexte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1869254" y="2421287"/>
                <a:ext cx="904991" cy="261610"/>
              </a:xfrm>
              <a:prstGeom prst="rect">
                <a:avLst/>
              </a:prstGeom>
              <a:blipFill rotWithShape="1">
                <a:blip r:embed="rId4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/>
              <p:cNvSpPr txBox="1"/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Glissière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sz="1100" b="0" i="1" smtClean="0">
                            <a:latin typeface="Cambria Math"/>
                          </a:rPr>
                          <m:t>𝑂</m:t>
                        </m:r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3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34" name="ZoneTexte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2498389" y="2421287"/>
                <a:ext cx="1140890" cy="261610"/>
              </a:xfrm>
              <a:prstGeom prst="rect">
                <a:avLst/>
              </a:prstGeom>
              <a:blipFill rotWithShape="1">
                <a:blip r:embed="rId5"/>
                <a:stretch>
                  <a:fillRect l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/>
              <p:cNvSpPr txBox="1"/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/>
                            </a:rPr>
                          </m:ctrlPr>
                        </m:sSub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fr-FR" sz="14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  <m:d>
                                <m:dPr>
                                  <m:ctrlPr>
                                    <a:rPr lang="fr-FR" sz="1400" b="0" i="1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400">
                                      <a:latin typeface="Cambria Math"/>
                                    </a:rPr>
                                    <m:t>ext</m:t>
                                  </m:r>
                                  <m:r>
                                    <a:rPr lang="fr-FR" sz="1400" i="1">
                                      <a:latin typeface="Cambria Math"/>
                                    </a:rPr>
                                    <m:t>→4</m:t>
                                  </m:r>
                                </m:e>
                              </m:d>
                            </m:e>
                          </m:d>
                          <m:r>
                            <a:rPr lang="fr-FR" sz="1400" b="0" i="1" smtClean="0">
                              <a:latin typeface="Cambria Math"/>
                            </a:rPr>
                            <m:t>=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fr-FR" sz="1400" b="0" i="1" smtClean="0">
                                      <a:latin typeface="Cambria Math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fr-FR" sz="1400">
                                          <a:latin typeface="Cambria Math"/>
                                        </a:rPr>
                                        <m:t>ext</m:t>
                                      </m:r>
                                      <m:r>
                                        <a:rPr lang="fr-FR" sz="1400" i="1">
                                          <a:latin typeface="Cambria Math"/>
                                        </a:rPr>
                                        <m:t>→4</m:t>
                                      </m:r>
                                    </m:sub>
                                  </m:sSub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fr-FR" sz="1400" i="1">
                                              <a:latin typeface="Cambria Math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fr-FR" sz="1400" i="1">
                                              <a:latin typeface="Cambria Math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fr-FR" sz="1400" i="1">
                                          <a:latin typeface="Cambria Math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fr-FR" sz="1400" b="0" i="1" smtClean="0">
                                          <a:latin typeface="Cambria Math"/>
                                        </a:rPr>
                                        <m:t>0</m:t>
                                      </m:r>
                                    </m:e>
                                  </m:acc>
                                </m:e>
                              </m:eqArr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fr-FR" sz="14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35" name="ZoneTexte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1639000"/>
                <a:ext cx="2465419" cy="62767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ZoneTexte 35"/>
          <p:cNvSpPr txBox="1"/>
          <p:nvPr/>
        </p:nvSpPr>
        <p:spPr>
          <a:xfrm>
            <a:off x="2780801" y="794844"/>
            <a:ext cx="7633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Pesanteur</a:t>
            </a:r>
            <a:endParaRPr lang="fr-FR" sz="1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0" smtClean="0">
                              <a:latin typeface="Cambria Math"/>
                            </a:rPr>
                            <m:t>0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397779" y="1408765"/>
                <a:ext cx="641393" cy="2616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/>
              <p:cNvSpPr/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12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39" name="Rectangle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1393370" y="1468192"/>
                <a:ext cx="545214" cy="261610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/>
                            </a:rPr>
                            <m:t>23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129684" y="1467064"/>
                <a:ext cx="548483" cy="261610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100" b="0" i="0" smtClean="0">
                              <a:latin typeface="Cambria Math"/>
                            </a:rPr>
                            <m:t>m</m:t>
                          </m:r>
                          <m:r>
                            <a:rPr lang="fr-FR" sz="1100" b="0" i="1" smtClean="0">
                              <a:latin typeface="Cambria Math"/>
                            </a:rPr>
                            <m:t>34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fr-FR" sz="1100" i="1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100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0">
                <a:off x="2848439" y="1467064"/>
                <a:ext cx="639086" cy="261610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78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356992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5"/>
          </p:cNvCxnSpPr>
          <p:nvPr/>
        </p:nvCxnSpPr>
        <p:spPr>
          <a:xfrm flipH="1" flipV="1">
            <a:off x="1250119" y="2749536"/>
            <a:ext cx="513569" cy="75147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ZoneTexte 85"/>
              <p:cNvSpPr txBox="1"/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933" y="2930667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2072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9894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2628" y="170233"/>
            <a:ext cx="3750174" cy="2967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Forme libre 14"/>
          <p:cNvSpPr/>
          <p:nvPr/>
        </p:nvSpPr>
        <p:spPr>
          <a:xfrm rot="8127519">
            <a:off x="1265312" y="2363461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45" name="Groupe 1044"/>
          <p:cNvGrpSpPr/>
          <p:nvPr/>
        </p:nvGrpSpPr>
        <p:grpSpPr>
          <a:xfrm rot="10800000">
            <a:off x="1759497" y="1566734"/>
            <a:ext cx="296416" cy="295212"/>
            <a:chOff x="899592" y="1473838"/>
            <a:chExt cx="296416" cy="295212"/>
          </a:xfrm>
        </p:grpSpPr>
        <p:sp>
          <p:nvSpPr>
            <p:cNvPr id="1027" name="Forme libre 1026"/>
            <p:cNvSpPr/>
            <p:nvPr/>
          </p:nvSpPr>
          <p:spPr>
            <a:xfrm>
              <a:off x="899592" y="1630392"/>
              <a:ext cx="284672" cy="138658"/>
            </a:xfrm>
            <a:custGeom>
              <a:avLst/>
              <a:gdLst>
                <a:gd name="connsiteX0" fmla="*/ 0 w 284672"/>
                <a:gd name="connsiteY0" fmla="*/ 0 h 138658"/>
                <a:gd name="connsiteX1" fmla="*/ 60385 w 284672"/>
                <a:gd name="connsiteY1" fmla="*/ 112144 h 138658"/>
                <a:gd name="connsiteX2" fmla="*/ 138023 w 284672"/>
                <a:gd name="connsiteY2" fmla="*/ 60385 h 138658"/>
                <a:gd name="connsiteX3" fmla="*/ 207034 w 284672"/>
                <a:gd name="connsiteY3" fmla="*/ 138023 h 138658"/>
                <a:gd name="connsiteX4" fmla="*/ 284672 w 284672"/>
                <a:gd name="connsiteY4" fmla="*/ 8627 h 1386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4672" h="138658">
                  <a:moveTo>
                    <a:pt x="0" y="0"/>
                  </a:moveTo>
                  <a:cubicBezTo>
                    <a:pt x="18690" y="51040"/>
                    <a:pt x="37381" y="102080"/>
                    <a:pt x="60385" y="112144"/>
                  </a:cubicBezTo>
                  <a:cubicBezTo>
                    <a:pt x="83389" y="122208"/>
                    <a:pt x="113582" y="56072"/>
                    <a:pt x="138023" y="60385"/>
                  </a:cubicBezTo>
                  <a:cubicBezTo>
                    <a:pt x="162464" y="64698"/>
                    <a:pt x="182593" y="146649"/>
                    <a:pt x="207034" y="138023"/>
                  </a:cubicBezTo>
                  <a:cubicBezTo>
                    <a:pt x="231475" y="129397"/>
                    <a:pt x="258073" y="69012"/>
                    <a:pt x="284672" y="8627"/>
                  </a:cubicBezTo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127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024" name="Connecteur droit 1023"/>
            <p:cNvCxnSpPr/>
            <p:nvPr/>
          </p:nvCxnSpPr>
          <p:spPr>
            <a:xfrm>
              <a:off x="1043608" y="1473838"/>
              <a:ext cx="0" cy="154962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Connecteur droit 33"/>
            <p:cNvCxnSpPr/>
            <p:nvPr/>
          </p:nvCxnSpPr>
          <p:spPr>
            <a:xfrm flipH="1">
              <a:off x="899592" y="1626238"/>
              <a:ext cx="296416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28575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Ellipse 39"/>
          <p:cNvSpPr/>
          <p:nvPr/>
        </p:nvSpPr>
        <p:spPr>
          <a:xfrm>
            <a:off x="1619672" y="1861722"/>
            <a:ext cx="576064" cy="28803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i="1" dirty="0" err="1" smtClean="0">
                <a:solidFill>
                  <a:schemeClr val="accent3"/>
                </a:solidFill>
              </a:rPr>
              <a:t>sre</a:t>
            </a:r>
            <a:endParaRPr lang="fr-FR" sz="1050" b="1" i="1" dirty="0">
              <a:solidFill>
                <a:schemeClr val="accent3"/>
              </a:solidFill>
            </a:endParaRPr>
          </a:p>
        </p:txBody>
      </p:sp>
      <p:cxnSp>
        <p:nvCxnSpPr>
          <p:cNvPr id="49" name="Connecteur droit 48"/>
          <p:cNvCxnSpPr>
            <a:stCxn id="60" idx="7"/>
            <a:endCxn id="40" idx="3"/>
          </p:cNvCxnSpPr>
          <p:nvPr/>
        </p:nvCxnSpPr>
        <p:spPr>
          <a:xfrm flipV="1">
            <a:off x="1250119" y="2107573"/>
            <a:ext cx="453916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Ellipse 59"/>
          <p:cNvSpPr/>
          <p:nvPr/>
        </p:nvSpPr>
        <p:spPr>
          <a:xfrm>
            <a:off x="774978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1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cxnSp>
        <p:nvCxnSpPr>
          <p:cNvPr id="66" name="Connecteur droit 65"/>
          <p:cNvCxnSpPr>
            <a:stCxn id="67" idx="1"/>
            <a:endCxn id="40" idx="5"/>
          </p:cNvCxnSpPr>
          <p:nvPr/>
        </p:nvCxnSpPr>
        <p:spPr>
          <a:xfrm flipH="1" flipV="1">
            <a:off x="2111373" y="2107573"/>
            <a:ext cx="463617" cy="43829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Ellipse 66"/>
          <p:cNvSpPr/>
          <p:nvPr/>
        </p:nvSpPr>
        <p:spPr>
          <a:xfrm>
            <a:off x="2493469" y="2503685"/>
            <a:ext cx="556662" cy="28803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b="1" dirty="0" smtClean="0">
                <a:solidFill>
                  <a:sysClr val="windowText" lastClr="000000"/>
                </a:solidFill>
              </a:rPr>
              <a:t>re</a:t>
            </a:r>
            <a:r>
              <a:rPr lang="fr-FR" sz="1000" b="1" baseline="-25000" dirty="0" smtClean="0">
                <a:solidFill>
                  <a:sysClr val="windowText" lastClr="000000"/>
                </a:solidFill>
              </a:rPr>
              <a:t>2</a:t>
            </a:r>
            <a:endParaRPr lang="fr-FR" sz="1000" b="1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71" name="Ellipse 70"/>
          <p:cNvSpPr/>
          <p:nvPr/>
        </p:nvSpPr>
        <p:spPr>
          <a:xfrm>
            <a:off x="1763688" y="3501008"/>
            <a:ext cx="288032" cy="288032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2"/>
                </a:solidFill>
              </a:rPr>
              <a:t>3</a:t>
            </a:r>
          </a:p>
        </p:txBody>
      </p:sp>
      <p:cxnSp>
        <p:nvCxnSpPr>
          <p:cNvPr id="72" name="Connecteur droit 71"/>
          <p:cNvCxnSpPr>
            <a:stCxn id="71" idx="6"/>
            <a:endCxn id="67" idx="3"/>
          </p:cNvCxnSpPr>
          <p:nvPr/>
        </p:nvCxnSpPr>
        <p:spPr>
          <a:xfrm flipV="1">
            <a:off x="2051720" y="2749536"/>
            <a:ext cx="523270" cy="8954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>
            <a:stCxn id="71" idx="2"/>
            <a:endCxn id="60" idx="4"/>
          </p:cNvCxnSpPr>
          <p:nvPr/>
        </p:nvCxnSpPr>
        <p:spPr>
          <a:xfrm flipH="1" flipV="1">
            <a:off x="1053309" y="2791717"/>
            <a:ext cx="710379" cy="8533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669" y="2145537"/>
                <a:ext cx="969240" cy="261610"/>
              </a:xfrm>
              <a:prstGeom prst="rect">
                <a:avLst/>
              </a:prstGeom>
              <a:blipFill rotWithShape="1">
                <a:blip r:embed="rId7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380" y="2107573"/>
                <a:ext cx="965970" cy="261610"/>
              </a:xfrm>
              <a:prstGeom prst="rect">
                <a:avLst/>
              </a:prstGeom>
              <a:blipFill rotWithShape="1">
                <a:blip r:embed="rId8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1972" y="2930667"/>
                <a:ext cx="1348126" cy="261610"/>
              </a:xfrm>
              <a:prstGeom prst="rect">
                <a:avLst/>
              </a:prstGeom>
              <a:blipFill rotWithShape="1">
                <a:blip r:embed="rId9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/>
              <p:cNvSpPr txBox="1"/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sz="1100" b="0" dirty="0" smtClean="0"/>
                  <a:t>Sphère plan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>
          <p:sp>
            <p:nvSpPr>
              <p:cNvPr id="86" name="ZoneTexte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647" y="3154178"/>
                <a:ext cx="1301318" cy="261610"/>
              </a:xfrm>
              <a:prstGeom prst="rect">
                <a:avLst/>
              </a:prstGeom>
              <a:blipFill rotWithShape="1">
                <a:blip r:embed="rId10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/>
              <p:cNvSpPr txBox="1"/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b="0" dirty="0" smtClean="0"/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100" b="0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sz="1100" b="0" i="1" smtClean="0">
                                <a:latin typeface="Cambria Math"/>
                              </a:rPr>
                              <m:t>𝑂</m:t>
                            </m:r>
                          </m:e>
                          <m:sub>
                            <m:r>
                              <a:rPr lang="fr-FR" sz="1100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  <m:r>
                          <a:rPr lang="fr-FR" sz="1100" b="0" i="1" smtClean="0">
                            <a:latin typeface="Cambria Math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100" b="0" i="1" smtClean="0"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1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100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100" dirty="0"/>
              </a:p>
            </p:txBody>
          </p:sp>
        </mc:Choice>
        <mc:Fallback xmlns="">
          <p:sp>
            <p:nvSpPr>
              <p:cNvPr id="107" name="ZoneTexte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1614310" y="2765580"/>
                <a:ext cx="607919" cy="430887"/>
              </a:xfrm>
              <a:prstGeom prst="rect">
                <a:avLst/>
              </a:prstGeom>
              <a:blipFill rotWithShape="1">
                <a:blip r:embed="rId11"/>
                <a:stretch>
                  <a:fillRect l="-1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" name="Forme libre 108"/>
          <p:cNvSpPr/>
          <p:nvPr/>
        </p:nvSpPr>
        <p:spPr>
          <a:xfrm rot="13404789">
            <a:off x="1845262" y="2372842"/>
            <a:ext cx="700130" cy="122095"/>
          </a:xfrm>
          <a:custGeom>
            <a:avLst/>
            <a:gdLst>
              <a:gd name="connsiteX0" fmla="*/ 0 w 596900"/>
              <a:gd name="connsiteY0" fmla="*/ 209768 h 209768"/>
              <a:gd name="connsiteX1" fmla="*/ 317500 w 596900"/>
              <a:gd name="connsiteY1" fmla="*/ 218 h 209768"/>
              <a:gd name="connsiteX2" fmla="*/ 596900 w 596900"/>
              <a:gd name="connsiteY2" fmla="*/ 178018 h 209768"/>
              <a:gd name="connsiteX0" fmla="*/ 0 w 660400"/>
              <a:gd name="connsiteY0" fmla="*/ 210341 h 280191"/>
              <a:gd name="connsiteX1" fmla="*/ 317500 w 660400"/>
              <a:gd name="connsiteY1" fmla="*/ 791 h 280191"/>
              <a:gd name="connsiteX2" fmla="*/ 660400 w 660400"/>
              <a:gd name="connsiteY2" fmla="*/ 280191 h 280191"/>
              <a:gd name="connsiteX0" fmla="*/ 0 w 736600"/>
              <a:gd name="connsiteY0" fmla="*/ 273055 h 279405"/>
              <a:gd name="connsiteX1" fmla="*/ 393700 w 736600"/>
              <a:gd name="connsiteY1" fmla="*/ 5 h 279405"/>
              <a:gd name="connsiteX2" fmla="*/ 736600 w 736600"/>
              <a:gd name="connsiteY2" fmla="*/ 279405 h 2794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36600" h="279405">
                <a:moveTo>
                  <a:pt x="0" y="273055"/>
                </a:moveTo>
                <a:cubicBezTo>
                  <a:pt x="109008" y="170926"/>
                  <a:pt x="270933" y="-1053"/>
                  <a:pt x="393700" y="5"/>
                </a:cubicBezTo>
                <a:cubicBezTo>
                  <a:pt x="516467" y="1063"/>
                  <a:pt x="646641" y="187859"/>
                  <a:pt x="736600" y="279405"/>
                </a:cubicBezTo>
              </a:path>
            </a:pathLst>
          </a:custGeom>
          <a:noFill/>
          <a:ln>
            <a:solidFill>
              <a:srgbClr val="C00000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ZoneTexte 109"/>
          <p:cNvSpPr txBox="1"/>
          <p:nvPr/>
        </p:nvSpPr>
        <p:spPr>
          <a:xfrm>
            <a:off x="1548725" y="2428742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1</a:t>
            </a:r>
            <a:endParaRPr lang="fr-FR" sz="1100" baseline="-25000" dirty="0"/>
          </a:p>
        </p:txBody>
      </p:sp>
      <p:sp>
        <p:nvSpPr>
          <p:cNvPr id="111" name="ZoneTexte 110"/>
          <p:cNvSpPr txBox="1"/>
          <p:nvPr/>
        </p:nvSpPr>
        <p:spPr>
          <a:xfrm>
            <a:off x="1862474" y="2436439"/>
            <a:ext cx="4299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0" dirty="0" smtClean="0"/>
              <a:t>MR</a:t>
            </a:r>
            <a:r>
              <a:rPr lang="fr-FR" sz="1100" b="0" baseline="-25000" dirty="0" smtClean="0"/>
              <a:t>2</a:t>
            </a:r>
            <a:endParaRPr lang="fr-FR" sz="1100" baseline="-25000" dirty="0"/>
          </a:p>
        </p:txBody>
      </p:sp>
      <p:cxnSp>
        <p:nvCxnSpPr>
          <p:cNvPr id="41" name="Connecteur droit 40"/>
          <p:cNvCxnSpPr>
            <a:stCxn id="71" idx="0"/>
            <a:endCxn id="40" idx="4"/>
          </p:cNvCxnSpPr>
          <p:nvPr/>
        </p:nvCxnSpPr>
        <p:spPr>
          <a:xfrm flipV="1">
            <a:off x="1907704" y="2149754"/>
            <a:ext cx="0" cy="135125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Éclair 1"/>
          <p:cNvSpPr/>
          <p:nvPr/>
        </p:nvSpPr>
        <p:spPr>
          <a:xfrm rot="15086756" flipV="1">
            <a:off x="2071315" y="3701246"/>
            <a:ext cx="484080" cy="434769"/>
          </a:xfrm>
          <a:prstGeom prst="lightningBolt">
            <a:avLst/>
          </a:prstGeom>
          <a:solidFill>
            <a:srgbClr val="FFC000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fr-FR" sz="1100" b="0" i="0" smtClean="0">
                                  <a:latin typeface="Cambria Math"/>
                                  <a:ea typeface="Cambria Math"/>
                                </a:rPr>
                                <m:t>outil</m:t>
                              </m:r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033" y="3883358"/>
                <a:ext cx="790601" cy="261610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/>
              <p:cNvSpPr txBox="1"/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7" name="ZoneTexte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40" y="3357253"/>
                <a:ext cx="698333" cy="28777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ZoneTexte 27"/>
              <p:cNvSpPr txBox="1"/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sz="1100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𝒯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re</m:t>
                                  </m:r>
                                </m:e>
                                <m:sub>
                                  <m:r>
                                    <a:rPr lang="fr-FR" sz="1100" b="0" i="0" smtClean="0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100" b="0" i="1" smtClean="0">
                                  <a:latin typeface="Cambria Math"/>
                                  <a:ea typeface="Cambria Math"/>
                                </a:rPr>
                                <m:t>→3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sz="1100" dirty="0"/>
              </a:p>
            </p:txBody>
          </p:sp>
        </mc:Choice>
        <mc:Fallback>
          <p:sp>
            <p:nvSpPr>
              <p:cNvPr id="28" name="ZoneTexte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122" y="3148252"/>
                <a:ext cx="698332" cy="287771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738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9248" y="1617549"/>
            <a:ext cx="4191000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rc 3"/>
          <p:cNvSpPr/>
          <p:nvPr/>
        </p:nvSpPr>
        <p:spPr>
          <a:xfrm>
            <a:off x="3601392" y="2475644"/>
            <a:ext cx="1906712" cy="1906712"/>
          </a:xfrm>
          <a:prstGeom prst="arc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/>
          <p:cNvCxnSpPr/>
          <p:nvPr/>
        </p:nvCxnSpPr>
        <p:spPr>
          <a:xfrm flipH="1" flipV="1">
            <a:off x="4932040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3601392" y="3979624"/>
            <a:ext cx="584690" cy="971036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/>
              <p:cNvSpPr txBox="1"/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4102" y="4039074"/>
                <a:ext cx="89793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/>
              <p:cNvSpPr txBox="1"/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2→3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234" y="4144191"/>
                <a:ext cx="89793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/>
              <p:cNvSpPr txBox="1"/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4808" y="4352235"/>
                <a:ext cx="878766" cy="312073"/>
              </a:xfrm>
              <a:prstGeom prst="rect">
                <a:avLst/>
              </a:prstGeom>
              <a:blipFill rotWithShape="1">
                <a:blip r:embed="rId5"/>
                <a:stretch>
                  <a:fillRect t="-72549" r="-25694" b="-13137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/>
              <p:cNvSpPr txBox="1"/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i="1" smtClean="0">
                              <a:latin typeface="Cambria Math"/>
                            </a:rPr>
                          </m:ctrlPr>
                        </m:accPr>
                        <m:e>
                          <m:r>
                            <a:rPr lang="fr-FR" sz="1200" b="0" i="1" smtClean="0">
                              <a:latin typeface="Cambria Math"/>
                            </a:rPr>
                            <m:t>𝑉</m:t>
                          </m:r>
                          <m:d>
                            <m:dPr>
                              <m:ctrlPr>
                                <a:rPr lang="fr-FR" sz="1200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fr-FR" sz="1200" b="0" i="1" smtClean="0">
                                  <a:latin typeface="Cambria Math"/>
                                </a:rPr>
                                <m:t>,</m:t>
                              </m:r>
                              <m:f>
                                <m:fPr>
                                  <m:type m:val="lin"/>
                                  <m:ctrlPr>
                                    <a:rPr lang="fr-FR" sz="1200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fr-FR" sz="1200" b="0" i="1" smtClean="0">
                                      <a:latin typeface="Cambria Math"/>
                                    </a:rPr>
                                    <m:t>0</m:t>
                                  </m:r>
                                </m:den>
                              </m:f>
                            </m:e>
                          </m:d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627" y="5080686"/>
                <a:ext cx="882356" cy="312073"/>
              </a:xfrm>
              <a:prstGeom prst="rect">
                <a:avLst/>
              </a:prstGeom>
              <a:blipFill rotWithShape="1">
                <a:blip r:embed="rId6"/>
                <a:stretch>
                  <a:fillRect t="-71154" r="-25000" b="-12692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15"/>
          <p:cNvCxnSpPr/>
          <p:nvPr/>
        </p:nvCxnSpPr>
        <p:spPr>
          <a:xfrm flipH="1" flipV="1">
            <a:off x="3104204" y="4658315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5037247" y="4956887"/>
            <a:ext cx="485518" cy="292345"/>
          </a:xfrm>
          <a:prstGeom prst="line">
            <a:avLst/>
          </a:prstGeom>
          <a:ln w="28575">
            <a:solidFill>
              <a:srgbClr val="00B05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/>
          <p:cNvCxnSpPr/>
          <p:nvPr/>
        </p:nvCxnSpPr>
        <p:spPr>
          <a:xfrm flipV="1">
            <a:off x="5508104" y="4527637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>
          <a:xfrm>
            <a:off x="3572745" y="4954999"/>
            <a:ext cx="720080" cy="433582"/>
          </a:xfrm>
          <a:prstGeom prst="line">
            <a:avLst/>
          </a:prstGeom>
          <a:ln w="28575">
            <a:solidFill>
              <a:srgbClr val="FF0000"/>
            </a:solidFill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/>
              <p:cNvSpPr txBox="1"/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/>
                                </a:rPr>
                                <m:t>𝑟𝑒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1→3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5" name="ZoneTexte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705" y="4750956"/>
                <a:ext cx="852862" cy="3847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/>
              <p:cNvSpPr txBox="1"/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/>
                            </a:rPr>
                            <m:t>𝜔</m:t>
                          </m:r>
                        </m:e>
                        <m:sub>
                          <m:r>
                            <a:rPr lang="fr-FR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26" name="ZoneTexte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63" y="2636912"/>
                <a:ext cx="511614" cy="369332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48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62"/>
          <a:stretch/>
        </p:blipFill>
        <p:spPr bwMode="auto">
          <a:xfrm>
            <a:off x="850357" y="548680"/>
            <a:ext cx="2929555" cy="329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1148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548680"/>
            <a:ext cx="3743325" cy="18046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7740" y="2348880"/>
            <a:ext cx="15697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703" y="2348880"/>
            <a:ext cx="1677124" cy="9418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4449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Connecteur droit 36"/>
          <p:cNvCxnSpPr/>
          <p:nvPr/>
        </p:nvCxnSpPr>
        <p:spPr>
          <a:xfrm rot="-1560000">
            <a:off x="1431109" y="1354207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577190" y="1982498"/>
            <a:ext cx="2886810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 rot="2520000">
            <a:off x="1206445" y="2948323"/>
            <a:ext cx="28868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rc 14"/>
          <p:cNvSpPr/>
          <p:nvPr/>
        </p:nvSpPr>
        <p:spPr>
          <a:xfrm>
            <a:off x="539552" y="945628"/>
            <a:ext cx="2081766" cy="2081766"/>
          </a:xfrm>
          <a:prstGeom prst="arc">
            <a:avLst>
              <a:gd name="adj1" fmla="val 128582"/>
              <a:gd name="adj2" fmla="val 2442419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/>
          <p:cNvSpPr/>
          <p:nvPr/>
        </p:nvSpPr>
        <p:spPr>
          <a:xfrm flipV="1">
            <a:off x="4393369" y="1946480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/>
          <p:cNvSpPr/>
          <p:nvPr/>
        </p:nvSpPr>
        <p:spPr>
          <a:xfrm flipV="1">
            <a:off x="3686493" y="3878134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/>
              <p:cNvSpPr txBox="1"/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42°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8" name="ZoneTexte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5924"/>
                <a:ext cx="447558" cy="27699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/>
              <p:cNvSpPr txBox="1"/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9" name="ZoneTexte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62" y="1697013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/>
              <p:cNvSpPr txBox="1"/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0" name="ZoneTexte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011" y="3634292"/>
                <a:ext cx="330219" cy="27699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/>
              <p:cNvSpPr txBox="1"/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1" name="ZoneTexte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25" y="1566997"/>
                <a:ext cx="325025" cy="276999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e 10"/>
          <p:cNvGrpSpPr/>
          <p:nvPr/>
        </p:nvGrpSpPr>
        <p:grpSpPr>
          <a:xfrm>
            <a:off x="1076508" y="1730498"/>
            <a:ext cx="608682" cy="504000"/>
            <a:chOff x="1190998" y="1772832"/>
            <a:chExt cx="608682" cy="504000"/>
          </a:xfrm>
        </p:grpSpPr>
        <p:sp>
          <p:nvSpPr>
            <p:cNvPr id="10" name="Forme libre 9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Ellipse 4"/>
            <p:cNvSpPr/>
            <p:nvPr/>
          </p:nvSpPr>
          <p:spPr>
            <a:xfrm>
              <a:off x="1583680" y="1916832"/>
              <a:ext cx="216000" cy="216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/>
            <p:cNvCxnSpPr/>
            <p:nvPr/>
          </p:nvCxnSpPr>
          <p:spPr>
            <a:xfrm flipH="1">
              <a:off x="1367680" y="2024832"/>
              <a:ext cx="216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2" name="Groupe 21"/>
          <p:cNvGrpSpPr/>
          <p:nvPr/>
        </p:nvGrpSpPr>
        <p:grpSpPr>
          <a:xfrm rot="16200000">
            <a:off x="4250443" y="4180530"/>
            <a:ext cx="180602" cy="504000"/>
            <a:chOff x="1190998" y="1772832"/>
            <a:chExt cx="180602" cy="504000"/>
          </a:xfrm>
        </p:grpSpPr>
        <p:sp>
          <p:nvSpPr>
            <p:cNvPr id="23" name="Forme libre 22"/>
            <p:cNvSpPr/>
            <p:nvPr/>
          </p:nvSpPr>
          <p:spPr>
            <a:xfrm>
              <a:off x="1190998" y="1772832"/>
              <a:ext cx="180602" cy="503999"/>
            </a:xfrm>
            <a:custGeom>
              <a:avLst/>
              <a:gdLst>
                <a:gd name="connsiteX0" fmla="*/ 180602 w 180602"/>
                <a:gd name="connsiteY0" fmla="*/ 0 h 486888"/>
                <a:gd name="connsiteX1" fmla="*/ 32161 w 180602"/>
                <a:gd name="connsiteY1" fmla="*/ 106878 h 486888"/>
                <a:gd name="connsiteX2" fmla="*/ 73724 w 180602"/>
                <a:gd name="connsiteY2" fmla="*/ 261257 h 486888"/>
                <a:gd name="connsiteX3" fmla="*/ 2472 w 180602"/>
                <a:gd name="connsiteY3" fmla="*/ 439387 h 486888"/>
                <a:gd name="connsiteX4" fmla="*/ 180602 w 180602"/>
                <a:gd name="connsiteY4" fmla="*/ 486888 h 486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02" h="486888">
                  <a:moveTo>
                    <a:pt x="180602" y="0"/>
                  </a:moveTo>
                  <a:cubicBezTo>
                    <a:pt x="115288" y="31667"/>
                    <a:pt x="49974" y="63335"/>
                    <a:pt x="32161" y="106878"/>
                  </a:cubicBezTo>
                  <a:cubicBezTo>
                    <a:pt x="14348" y="150421"/>
                    <a:pt x="78672" y="205839"/>
                    <a:pt x="73724" y="261257"/>
                  </a:cubicBezTo>
                  <a:cubicBezTo>
                    <a:pt x="68776" y="316675"/>
                    <a:pt x="-15341" y="401782"/>
                    <a:pt x="2472" y="439387"/>
                  </a:cubicBezTo>
                  <a:cubicBezTo>
                    <a:pt x="20285" y="476992"/>
                    <a:pt x="100443" y="481940"/>
                    <a:pt x="180602" y="486888"/>
                  </a:cubicBezTo>
                </a:path>
              </a:pathLst>
            </a:cu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6" name="Connecteur droit 25"/>
            <p:cNvCxnSpPr/>
            <p:nvPr/>
          </p:nvCxnSpPr>
          <p:spPr>
            <a:xfrm rot="5400000" flipH="1">
              <a:off x="1115680" y="2024832"/>
              <a:ext cx="504000" cy="0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7" name="Connecteur droit 26"/>
          <p:cNvCxnSpPr/>
          <p:nvPr/>
        </p:nvCxnSpPr>
        <p:spPr>
          <a:xfrm>
            <a:off x="3686493" y="3918268"/>
            <a:ext cx="558068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28"/>
          <p:cNvCxnSpPr/>
          <p:nvPr/>
        </p:nvCxnSpPr>
        <p:spPr>
          <a:xfrm flipV="1">
            <a:off x="4139952" y="3918268"/>
            <a:ext cx="0" cy="423962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>
          <a:xfrm>
            <a:off x="4429385" y="1982496"/>
            <a:ext cx="163359" cy="0"/>
          </a:xfrm>
          <a:prstGeom prst="line">
            <a:avLst/>
          </a:prstGeom>
          <a:ln w="12700">
            <a:solidFill>
              <a:srgbClr val="00B050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/>
          <p:cNvSpPr/>
          <p:nvPr/>
        </p:nvSpPr>
        <p:spPr>
          <a:xfrm flipV="1">
            <a:off x="4143799" y="664968"/>
            <a:ext cx="72032" cy="72032"/>
          </a:xfrm>
          <a:prstGeom prst="ellips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/>
              <p:cNvSpPr txBox="1"/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𝐷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9" name="ZoneTexte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203" y="562484"/>
                <a:ext cx="330219" cy="276999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eur droit 39"/>
          <p:cNvCxnSpPr/>
          <p:nvPr/>
        </p:nvCxnSpPr>
        <p:spPr>
          <a:xfrm flipV="1">
            <a:off x="4193031" y="737001"/>
            <a:ext cx="0" cy="3605228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/>
              <p:cNvSpPr txBox="1"/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0</m:t>
                      </m:r>
                      <m:r>
                        <a:rPr lang="fr-FR" sz="1200" b="0" i="1" smtClean="0">
                          <a:latin typeface="Cambria Math"/>
                        </a:rPr>
                        <m:t>,7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2" name="ZoneTexte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3824" y="4069150"/>
                <a:ext cx="583813" cy="276999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/>
              <p:cNvSpPr txBox="1"/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 smtClean="0">
                          <a:latin typeface="Cambria Math"/>
                        </a:rPr>
                        <m:t>1</m:t>
                      </m:r>
                      <m:r>
                        <a:rPr lang="fr-FR" sz="1200" b="0" i="1" smtClean="0">
                          <a:latin typeface="Cambria Math"/>
                        </a:rPr>
                        <m:t>,8</m:t>
                      </m:r>
                      <m:r>
                        <a:rPr lang="fr-FR" sz="1200" b="0" i="0" smtClean="0">
                          <a:latin typeface="Cambria Math"/>
                        </a:rPr>
                        <m:t> </m:t>
                      </m:r>
                      <m:r>
                        <m:rPr>
                          <m:sty m:val="p"/>
                        </m:rPr>
                        <a:rPr lang="fr-FR" sz="1200" b="0" i="0" smtClean="0">
                          <a:latin typeface="Cambria Math"/>
                        </a:rPr>
                        <m:t>m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3799" y="2650947"/>
                <a:ext cx="583814" cy="276999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Arc 43"/>
          <p:cNvSpPr/>
          <p:nvPr/>
        </p:nvSpPr>
        <p:spPr>
          <a:xfrm>
            <a:off x="537564" y="943640"/>
            <a:ext cx="2081766" cy="2081766"/>
          </a:xfrm>
          <a:prstGeom prst="arc">
            <a:avLst>
              <a:gd name="adj1" fmla="val 20169793"/>
              <a:gd name="adj2" fmla="val 21566797"/>
            </a:avLst>
          </a:prstGeom>
          <a:ln>
            <a:solidFill>
              <a:srgbClr val="00B050"/>
            </a:solidFill>
            <a:headEnd type="stealth" w="sm" len="med"/>
            <a:tail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/>
              <p:cNvSpPr txBox="1"/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5" name="ZoneTexte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220" y="1582559"/>
                <a:ext cx="317587" cy="276999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Connecteur droit 45"/>
          <p:cNvCxnSpPr/>
          <p:nvPr/>
        </p:nvCxnSpPr>
        <p:spPr>
          <a:xfrm flipV="1">
            <a:off x="3722509" y="1986955"/>
            <a:ext cx="0" cy="1931313"/>
          </a:xfrm>
          <a:prstGeom prst="line">
            <a:avLst/>
          </a:prstGeom>
          <a:ln w="12700">
            <a:solidFill>
              <a:srgbClr val="00B05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ZoneTexte 47"/>
              <p:cNvSpPr txBox="1"/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8" name="ZoneTexte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161" y="2814111"/>
                <a:ext cx="306366" cy="276999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642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e 54"/>
          <p:cNvGrpSpPr/>
          <p:nvPr/>
        </p:nvGrpSpPr>
        <p:grpSpPr>
          <a:xfrm rot="19800000">
            <a:off x="2903584" y="1137340"/>
            <a:ext cx="720080" cy="720080"/>
            <a:chOff x="971600" y="1268760"/>
            <a:chExt cx="720080" cy="720080"/>
          </a:xfrm>
        </p:grpSpPr>
        <p:cxnSp>
          <p:nvCxnSpPr>
            <p:cNvPr id="56" name="Connecteur droit avec flèche 55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e 33"/>
          <p:cNvGrpSpPr/>
          <p:nvPr/>
        </p:nvGrpSpPr>
        <p:grpSpPr>
          <a:xfrm>
            <a:off x="3131840" y="1268760"/>
            <a:ext cx="720080" cy="720080"/>
            <a:chOff x="971600" y="1268760"/>
            <a:chExt cx="720080" cy="720080"/>
          </a:xfrm>
        </p:grpSpPr>
        <p:cxnSp>
          <p:nvCxnSpPr>
            <p:cNvPr id="42" name="Connecteur droit avec flèche 41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e 34"/>
          <p:cNvGrpSpPr/>
          <p:nvPr/>
        </p:nvGrpSpPr>
        <p:grpSpPr>
          <a:xfrm rot="20700000">
            <a:off x="3021012" y="1187843"/>
            <a:ext cx="720080" cy="720080"/>
            <a:chOff x="971600" y="1268760"/>
            <a:chExt cx="720080" cy="720080"/>
          </a:xfrm>
        </p:grpSpPr>
        <p:cxnSp>
          <p:nvCxnSpPr>
            <p:cNvPr id="40" name="Connecteur droit avec flèche 39"/>
            <p:cNvCxnSpPr/>
            <p:nvPr/>
          </p:nvCxnSpPr>
          <p:spPr>
            <a:xfrm flipV="1">
              <a:off x="971600" y="126876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/>
            <p:nvPr/>
          </p:nvCxnSpPr>
          <p:spPr>
            <a:xfrm rot="5400000" flipV="1">
              <a:off x="1331640" y="1628800"/>
              <a:ext cx="0" cy="72008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Arc 35"/>
          <p:cNvSpPr/>
          <p:nvPr/>
        </p:nvSpPr>
        <p:spPr>
          <a:xfrm>
            <a:off x="2555776" y="1412777"/>
            <a:ext cx="1152128" cy="1152128"/>
          </a:xfrm>
          <a:prstGeom prst="arc">
            <a:avLst>
              <a:gd name="adj1" fmla="val 20787483"/>
              <a:gd name="adj2" fmla="val 21510070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7" name="Groupe 36"/>
          <p:cNvGrpSpPr/>
          <p:nvPr/>
        </p:nvGrpSpPr>
        <p:grpSpPr>
          <a:xfrm>
            <a:off x="3077840" y="1934841"/>
            <a:ext cx="108000" cy="108000"/>
            <a:chOff x="899592" y="1916833"/>
            <a:chExt cx="108000" cy="108000"/>
          </a:xfrm>
        </p:grpSpPr>
        <p:sp>
          <p:nvSpPr>
            <p:cNvPr id="38" name="Ellipse 37"/>
            <p:cNvSpPr/>
            <p:nvPr/>
          </p:nvSpPr>
          <p:spPr>
            <a:xfrm>
              <a:off x="899592" y="191683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/>
            <p:cNvSpPr/>
            <p:nvPr/>
          </p:nvSpPr>
          <p:spPr>
            <a:xfrm flipV="1">
              <a:off x="935592" y="1952833"/>
              <a:ext cx="36000" cy="3600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ZoneTexte 72"/>
              <p:cNvSpPr txBox="1"/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𝜃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3" name="ZoneTexte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5448" y="1783159"/>
                <a:ext cx="289438" cy="246221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Arc 73"/>
          <p:cNvSpPr/>
          <p:nvPr/>
        </p:nvSpPr>
        <p:spPr>
          <a:xfrm>
            <a:off x="2699792" y="1556792"/>
            <a:ext cx="864096" cy="864096"/>
          </a:xfrm>
          <a:prstGeom prst="arc">
            <a:avLst>
              <a:gd name="adj1" fmla="val 19832481"/>
              <a:gd name="adj2" fmla="val 21411076"/>
            </a:avLst>
          </a:prstGeom>
          <a:ln>
            <a:solidFill>
              <a:srgbClr val="002060"/>
            </a:solidFill>
            <a:headEnd type="stealth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ZoneTexte 75"/>
              <p:cNvSpPr txBox="1"/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6" name="ZoneTexte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662" y="1895655"/>
                <a:ext cx="330668" cy="24622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ZoneTexte 76"/>
              <p:cNvSpPr txBox="1"/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8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8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800" b="0" i="1" smtClean="0">
                                  <a:latin typeface="Cambria Math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8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800" dirty="0"/>
              </a:p>
            </p:txBody>
          </p:sp>
        </mc:Choice>
        <mc:Fallback xmlns="">
          <p:sp>
            <p:nvSpPr>
              <p:cNvPr id="77" name="ZoneTexte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948" y="2052291"/>
                <a:ext cx="301813" cy="21544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ZoneTexte 77"/>
              <p:cNvSpPr txBox="1"/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8" name="ZoneTexte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3842" y="1604818"/>
                <a:ext cx="346953" cy="258084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ZoneTexte 78"/>
              <p:cNvSpPr txBox="1"/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79" name="ZoneTexte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3347" y="1392785"/>
                <a:ext cx="341760" cy="246221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/>
              <p:cNvSpPr txBox="1"/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0" name="ZoneTexte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6955" y="1051311"/>
                <a:ext cx="331245" cy="246221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7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7727" y="2758480"/>
            <a:ext cx="1809750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5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7477" y="2758480"/>
            <a:ext cx="1933575" cy="108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/>
              <p:cNvSpPr txBox="1"/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𝑝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3" name="ZoneTexte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675" y="1080600"/>
                <a:ext cx="340157" cy="258084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ZoneTexte 83"/>
              <p:cNvSpPr txBox="1"/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00" b="0" i="1" smtClean="0">
                              <a:latin typeface="Cambria Math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00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fr-FR" sz="10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00" b="0" i="1" smtClean="0">
                                  <a:latin typeface="Cambria Math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4" name="ZoneTexte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3651" y="1196752"/>
                <a:ext cx="334963" cy="246221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/>
              <p:cNvSpPr txBox="1"/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/>
                        </a:rPr>
                        <m:t>𝛼</m:t>
                      </m:r>
                    </m:oMath>
                  </m:oMathPara>
                </a14:m>
                <a:endParaRPr lang="fr-FR" sz="1000" dirty="0"/>
              </a:p>
            </p:txBody>
          </p:sp>
        </mc:Choice>
        <mc:Fallback xmlns="">
          <p:sp>
            <p:nvSpPr>
              <p:cNvPr id="85" name="ZoneTexte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6472" y="1561905"/>
                <a:ext cx="294375" cy="246221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48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Enseignement\GitHub\Cy_04_PSI_ModelisationDynamique\Revisions_Statique\Fiche_01_Statique_2D_TD_01_Hayon\images\fig_0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5563" y="1795463"/>
            <a:ext cx="7200900" cy="519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rme libre 3"/>
          <p:cNvSpPr/>
          <p:nvPr/>
        </p:nvSpPr>
        <p:spPr>
          <a:xfrm>
            <a:off x="3096883" y="2251494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rgbClr val="00B05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Forme libre 5"/>
          <p:cNvSpPr/>
          <p:nvPr/>
        </p:nvSpPr>
        <p:spPr>
          <a:xfrm>
            <a:off x="3046563" y="3043082"/>
            <a:ext cx="4684143" cy="3183148"/>
          </a:xfrm>
          <a:custGeom>
            <a:avLst/>
            <a:gdLst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  <a:gd name="connsiteX0" fmla="*/ 0 w 4684143"/>
              <a:gd name="connsiteY0" fmla="*/ 0 h 3183148"/>
              <a:gd name="connsiteX1" fmla="*/ 4684143 w 4684143"/>
              <a:gd name="connsiteY1" fmla="*/ 3183148 h 3183148"/>
              <a:gd name="connsiteX2" fmla="*/ 4684143 w 4684143"/>
              <a:gd name="connsiteY2" fmla="*/ 3183148 h 3183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84143" h="3183148">
                <a:moveTo>
                  <a:pt x="0" y="0"/>
                </a:moveTo>
                <a:cubicBezTo>
                  <a:pt x="370935" y="1647646"/>
                  <a:pt x="34505" y="2622431"/>
                  <a:pt x="4684143" y="3183148"/>
                </a:cubicBezTo>
                <a:lnTo>
                  <a:pt x="4684143" y="3183148"/>
                </a:lnTo>
              </a:path>
            </a:pathLst>
          </a:custGeom>
          <a:noFill/>
          <a:ln>
            <a:solidFill>
              <a:schemeClr val="accent4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/>
          <p:cNvSpPr txBox="1"/>
          <p:nvPr/>
        </p:nvSpPr>
        <p:spPr>
          <a:xfrm>
            <a:off x="6516216" y="4941168"/>
            <a:ext cx="1147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Ouverture</a:t>
            </a:r>
            <a:endParaRPr lang="fr-FR" dirty="0"/>
          </a:p>
        </p:txBody>
      </p:sp>
      <p:sp>
        <p:nvSpPr>
          <p:cNvPr id="8" name="ZoneTexte 7"/>
          <p:cNvSpPr txBox="1"/>
          <p:nvPr/>
        </p:nvSpPr>
        <p:spPr>
          <a:xfrm>
            <a:off x="3935057" y="5611507"/>
            <a:ext cx="1172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Fermeture</a:t>
            </a:r>
            <a:endParaRPr lang="fr-FR" dirty="0"/>
          </a:p>
        </p:txBody>
      </p:sp>
      <p:cxnSp>
        <p:nvCxnSpPr>
          <p:cNvPr id="9" name="Connecteur droit 8"/>
          <p:cNvCxnSpPr/>
          <p:nvPr/>
        </p:nvCxnSpPr>
        <p:spPr>
          <a:xfrm flipH="1">
            <a:off x="2555776" y="6140531"/>
            <a:ext cx="4534251" cy="0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1890082" y="59558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/>
              <a:t>500 N</a:t>
            </a:r>
            <a:endParaRPr lang="fr-FR" b="1" dirty="0"/>
          </a:p>
        </p:txBody>
      </p:sp>
      <p:cxnSp>
        <p:nvCxnSpPr>
          <p:cNvPr id="14" name="Connecteur droit 13"/>
          <p:cNvCxnSpPr/>
          <p:nvPr/>
        </p:nvCxnSpPr>
        <p:spPr>
          <a:xfrm flipH="1" flipV="1">
            <a:off x="4067944" y="5617576"/>
            <a:ext cx="3950794" cy="676578"/>
          </a:xfrm>
          <a:prstGeom prst="line">
            <a:avLst/>
          </a:prstGeom>
          <a:ln w="38100">
            <a:solidFill>
              <a:srgbClr val="FF0000"/>
            </a:solidFill>
            <a:headEnd type="none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81181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755</Words>
  <Application>Microsoft Office PowerPoint</Application>
  <PresentationFormat>Affichage à l'écran (4:3)</PresentationFormat>
  <Paragraphs>153</Paragraphs>
  <Slides>16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17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66</cp:revision>
  <dcterms:created xsi:type="dcterms:W3CDTF">2018-03-22T21:06:39Z</dcterms:created>
  <dcterms:modified xsi:type="dcterms:W3CDTF">2018-04-29T08:41:20Z</dcterms:modified>
</cp:coreProperties>
</file>