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63" r:id="rId3"/>
    <p:sldId id="268" r:id="rId4"/>
    <p:sldId id="264" r:id="rId5"/>
    <p:sldId id="256" r:id="rId6"/>
    <p:sldId id="267" r:id="rId7"/>
    <p:sldId id="266" r:id="rId8"/>
    <p:sldId id="265" r:id="rId9"/>
    <p:sldId id="257" r:id="rId10"/>
    <p:sldId id="261" r:id="rId11"/>
    <p:sldId id="262" r:id="rId12"/>
    <p:sldId id="259" r:id="rId13"/>
    <p:sldId id="258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2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28/04/2018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28/04/2018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28/04/2018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28/04/2018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28/04/2018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28/04/2018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28/04/2018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1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0.png"/><Relationship Id="rId9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3" Type="http://schemas.openxmlformats.org/officeDocument/2006/relationships/image" Target="../media/image61.png"/><Relationship Id="rId7" Type="http://schemas.openxmlformats.org/officeDocument/2006/relationships/image" Target="../media/image10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81.png"/><Relationship Id="rId4" Type="http://schemas.openxmlformats.org/officeDocument/2006/relationships/image" Target="../media/image71.png"/><Relationship Id="rId9" Type="http://schemas.openxmlformats.org/officeDocument/2006/relationships/image" Target="../media/image1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41.png"/><Relationship Id="rId7" Type="http://schemas.openxmlformats.org/officeDocument/2006/relationships/image" Target="../media/image181.png"/><Relationship Id="rId12" Type="http://schemas.openxmlformats.org/officeDocument/2006/relationships/image" Target="../media/image211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1.png"/><Relationship Id="rId11" Type="http://schemas.openxmlformats.org/officeDocument/2006/relationships/image" Target="../media/image201.png"/><Relationship Id="rId5" Type="http://schemas.openxmlformats.org/officeDocument/2006/relationships/image" Target="../media/image161.png"/><Relationship Id="rId10" Type="http://schemas.openxmlformats.org/officeDocument/2006/relationships/image" Target="../media/image191.png"/><Relationship Id="rId4" Type="http://schemas.openxmlformats.org/officeDocument/2006/relationships/image" Target="../media/image151.png"/><Relationship Id="rId9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20.png"/><Relationship Id="rId18" Type="http://schemas.openxmlformats.org/officeDocument/2006/relationships/image" Target="../media/image170.png"/><Relationship Id="rId3" Type="http://schemas.openxmlformats.org/officeDocument/2006/relationships/image" Target="../media/image24.png"/><Relationship Id="rId21" Type="http://schemas.openxmlformats.org/officeDocument/2006/relationships/image" Target="../media/image200.png"/><Relationship Id="rId7" Type="http://schemas.openxmlformats.org/officeDocument/2006/relationships/image" Target="../media/image60.png"/><Relationship Id="rId12" Type="http://schemas.openxmlformats.org/officeDocument/2006/relationships/image" Target="../media/image111.png"/><Relationship Id="rId17" Type="http://schemas.openxmlformats.org/officeDocument/2006/relationships/image" Target="../media/image160.png"/><Relationship Id="rId2" Type="http://schemas.openxmlformats.org/officeDocument/2006/relationships/image" Target="../media/image110.png"/><Relationship Id="rId16" Type="http://schemas.openxmlformats.org/officeDocument/2006/relationships/image" Target="../media/image150.png"/><Relationship Id="rId20" Type="http://schemas.openxmlformats.org/officeDocument/2006/relationships/image" Target="../media/image1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100.png"/><Relationship Id="rId5" Type="http://schemas.openxmlformats.org/officeDocument/2006/relationships/image" Target="../media/image40.png"/><Relationship Id="rId15" Type="http://schemas.openxmlformats.org/officeDocument/2006/relationships/image" Target="../media/image140.png"/><Relationship Id="rId23" Type="http://schemas.openxmlformats.org/officeDocument/2006/relationships/image" Target="../media/image220.png"/><Relationship Id="rId10" Type="http://schemas.openxmlformats.org/officeDocument/2006/relationships/image" Target="../media/image90.png"/><Relationship Id="rId19" Type="http://schemas.openxmlformats.org/officeDocument/2006/relationships/image" Target="../media/image180.png"/><Relationship Id="rId4" Type="http://schemas.openxmlformats.org/officeDocument/2006/relationships/image" Target="../media/image34.png"/><Relationship Id="rId9" Type="http://schemas.openxmlformats.org/officeDocument/2006/relationships/image" Target="../media/image80.png"/><Relationship Id="rId14" Type="http://schemas.openxmlformats.org/officeDocument/2006/relationships/image" Target="../media/image130.png"/><Relationship Id="rId22" Type="http://schemas.openxmlformats.org/officeDocument/2006/relationships/image" Target="../media/image2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628" y="170233"/>
            <a:ext cx="3750174" cy="2967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llipse 4"/>
          <p:cNvSpPr/>
          <p:nvPr/>
        </p:nvSpPr>
        <p:spPr>
          <a:xfrm>
            <a:off x="1763688" y="1185806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4"/>
                </a:solidFill>
              </a:rPr>
              <a:t>1</a:t>
            </a:r>
            <a:endParaRPr lang="fr-FR" sz="1400" b="1" dirty="0">
              <a:solidFill>
                <a:schemeClr val="accent4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6464402" y="2969417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</a:rPr>
              <a:t>4</a:t>
            </a:r>
            <a:endParaRPr lang="fr-FR" sz="1400" b="1" dirty="0">
              <a:solidFill>
                <a:schemeClr val="tx1"/>
              </a:solidFill>
            </a:endParaRPr>
          </a:p>
        </p:txBody>
      </p:sp>
      <p:cxnSp>
        <p:nvCxnSpPr>
          <p:cNvPr id="12" name="Connecteur droit 11"/>
          <p:cNvCxnSpPr/>
          <p:nvPr/>
        </p:nvCxnSpPr>
        <p:spPr>
          <a:xfrm flipH="1">
            <a:off x="2051720" y="1329822"/>
            <a:ext cx="5760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>
            <a:stCxn id="8" idx="2"/>
          </p:cNvCxnSpPr>
          <p:nvPr/>
        </p:nvCxnSpPr>
        <p:spPr>
          <a:xfrm flipH="1">
            <a:off x="6014352" y="3113433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rme libre 13"/>
          <p:cNvSpPr/>
          <p:nvPr/>
        </p:nvSpPr>
        <p:spPr>
          <a:xfrm>
            <a:off x="3728098" y="2903072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orme libre 14"/>
          <p:cNvSpPr/>
          <p:nvPr/>
        </p:nvSpPr>
        <p:spPr>
          <a:xfrm>
            <a:off x="4475181" y="2903072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orme libre 15"/>
          <p:cNvSpPr/>
          <p:nvPr/>
        </p:nvSpPr>
        <p:spPr>
          <a:xfrm>
            <a:off x="5222264" y="2903072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orme libre 16"/>
          <p:cNvSpPr/>
          <p:nvPr/>
        </p:nvSpPr>
        <p:spPr>
          <a:xfrm>
            <a:off x="5969347" y="2903072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orme libre 17"/>
          <p:cNvSpPr/>
          <p:nvPr/>
        </p:nvSpPr>
        <p:spPr>
          <a:xfrm>
            <a:off x="6737452" y="2953070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à coins arrondis 18"/>
          <p:cNvSpPr/>
          <p:nvPr/>
        </p:nvSpPr>
        <p:spPr>
          <a:xfrm>
            <a:off x="4160146" y="2504503"/>
            <a:ext cx="2736304" cy="1000595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orme libre 19"/>
          <p:cNvSpPr/>
          <p:nvPr/>
        </p:nvSpPr>
        <p:spPr>
          <a:xfrm rot="18900000">
            <a:off x="5378296" y="219476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ZoneTexte 20"/>
              <p:cNvSpPr txBox="1"/>
              <p:nvPr/>
            </p:nvSpPr>
            <p:spPr>
              <a:xfrm>
                <a:off x="559116" y="1614830"/>
                <a:ext cx="96898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16" y="1614830"/>
                <a:ext cx="968983" cy="261610"/>
              </a:xfrm>
              <a:prstGeom prst="rect">
                <a:avLst/>
              </a:prstGeom>
              <a:blipFill rotWithShape="1">
                <a:blip r:embed="rId3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/>
              <p:cNvSpPr txBox="1"/>
              <p:nvPr/>
            </p:nvSpPr>
            <p:spPr>
              <a:xfrm rot="5400000">
                <a:off x="4310717" y="3577505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>
          <p:sp>
            <p:nvSpPr>
              <p:cNvPr id="22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310717" y="3577505"/>
                <a:ext cx="904991" cy="261610"/>
              </a:xfrm>
              <a:prstGeom prst="rect">
                <a:avLst/>
              </a:prstGeom>
              <a:blipFill rotWithShape="1">
                <a:blip r:embed="rId4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ZoneTexte 22"/>
              <p:cNvSpPr txBox="1"/>
              <p:nvPr/>
            </p:nvSpPr>
            <p:spPr>
              <a:xfrm rot="5400000">
                <a:off x="5057800" y="3577505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057800" y="3577505"/>
                <a:ext cx="904991" cy="261610"/>
              </a:xfrm>
              <a:prstGeom prst="rect">
                <a:avLst/>
              </a:prstGeom>
              <a:blipFill rotWithShape="1">
                <a:blip r:embed="rId5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ZoneTexte 23"/>
              <p:cNvSpPr txBox="1"/>
              <p:nvPr/>
            </p:nvSpPr>
            <p:spPr>
              <a:xfrm rot="5400000">
                <a:off x="5686935" y="3577505"/>
                <a:ext cx="11408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Glissière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>
          <p:sp>
            <p:nvSpPr>
              <p:cNvPr id="24" name="ZoneTexte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686935" y="3577505"/>
                <a:ext cx="1140890" cy="261610"/>
              </a:xfrm>
              <a:prstGeom prst="rect">
                <a:avLst/>
              </a:prstGeom>
              <a:blipFill rotWithShape="1">
                <a:blip r:embed="rId6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ZoneTexte 24"/>
              <p:cNvSpPr txBox="1"/>
              <p:nvPr/>
            </p:nvSpPr>
            <p:spPr>
              <a:xfrm>
                <a:off x="7256490" y="2795218"/>
                <a:ext cx="2465419" cy="627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400" b="0" i="1" smtClean="0">
                                  <a:latin typeface="Cambria Math"/>
                                  <a:ea typeface="Cambria Math"/>
                                </a:rPr>
                                <m:t>𝒯</m:t>
                              </m:r>
                              <m:d>
                                <m:dPr>
                                  <m:ctrlPr>
                                    <a:rPr lang="fr-FR" sz="1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1400">
                                      <a:latin typeface="Cambria Math"/>
                                    </a:rPr>
                                    <m:t>ext</m:t>
                                  </m:r>
                                  <m:r>
                                    <a:rPr lang="fr-FR" sz="1400" i="1">
                                      <a:latin typeface="Cambria Math"/>
                                    </a:rPr>
                                    <m:t>→4</m:t>
                                  </m:r>
                                </m:e>
                              </m:d>
                            </m:e>
                          </m:d>
                          <m:r>
                            <a:rPr lang="fr-FR" sz="1400" b="0" i="1" smtClean="0">
                              <a:latin typeface="Cambria Math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fr-FR" sz="1400" b="0" i="1" smtClean="0"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fr-F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fr-FR" sz="1400">
                                          <a:latin typeface="Cambria Math"/>
                                        </a:rPr>
                                        <m:t>ext</m:t>
                                      </m:r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→4</m:t>
                                      </m:r>
                                    </m:sub>
                                  </m:sSub>
                                  <m:acc>
                                    <m:accPr>
                                      <m:chr m:val="⃗"/>
                                      <m:ctrlPr>
                                        <a:rPr lang="fr-FR" sz="14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fr-FR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400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fr-FR" sz="1400" i="1"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fr-FR" sz="14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14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acc>
                                </m:e>
                              </m:eqAr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25" name="ZoneTexte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6490" y="2795218"/>
                <a:ext cx="2465419" cy="62767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ZoneTexte 25"/>
          <p:cNvSpPr txBox="1"/>
          <p:nvPr/>
        </p:nvSpPr>
        <p:spPr>
          <a:xfrm>
            <a:off x="6599648" y="2266325"/>
            <a:ext cx="7633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 smtClean="0"/>
              <a:t>Pesanteur</a:t>
            </a:r>
            <a:endParaRPr lang="fr-FR" sz="1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/>
              <p:cNvSpPr/>
              <p:nvPr/>
            </p:nvSpPr>
            <p:spPr>
              <a:xfrm rot="19800000">
                <a:off x="3586325" y="2564983"/>
                <a:ext cx="64139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100" b="0" i="0" smtClean="0">
                              <a:latin typeface="Cambria Math"/>
                            </a:rPr>
                            <m:t>m</m:t>
                          </m:r>
                          <m:r>
                            <a:rPr lang="fr-FR" sz="1100" b="0" i="0" smtClean="0">
                              <a:latin typeface="Cambria Math"/>
                            </a:rPr>
                            <m:t>0</m:t>
                          </m:r>
                          <m:r>
                            <a:rPr lang="fr-FR" sz="11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3586325" y="2564983"/>
                <a:ext cx="641393" cy="2616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/>
              <p:cNvSpPr/>
              <p:nvPr/>
            </p:nvSpPr>
            <p:spPr>
              <a:xfrm rot="19800000">
                <a:off x="4581916" y="2624410"/>
                <a:ext cx="54521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4581916" y="2624410"/>
                <a:ext cx="545214" cy="26161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/>
              <p:cNvSpPr/>
              <p:nvPr/>
            </p:nvSpPr>
            <p:spPr>
              <a:xfrm rot="19800000">
                <a:off x="5318230" y="2623282"/>
                <a:ext cx="54848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23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5318230" y="2623282"/>
                <a:ext cx="548483" cy="26161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/>
              <p:cNvSpPr/>
              <p:nvPr/>
            </p:nvSpPr>
            <p:spPr>
              <a:xfrm rot="19800000">
                <a:off x="6036985" y="2623282"/>
                <a:ext cx="639086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100" b="0" i="0" smtClean="0">
                              <a:latin typeface="Cambria Math"/>
                            </a:rPr>
                            <m:t>m</m:t>
                          </m:r>
                          <m:r>
                            <a:rPr lang="fr-FR" sz="1100" b="0" i="1" smtClean="0">
                              <a:latin typeface="Cambria Math"/>
                            </a:rPr>
                            <m:t>34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6036985" y="2623282"/>
                <a:ext cx="639086" cy="26161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Ellipse 8"/>
          <p:cNvSpPr/>
          <p:nvPr/>
        </p:nvSpPr>
        <p:spPr>
          <a:xfrm>
            <a:off x="899592" y="1185806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ysClr val="windowText" lastClr="000000"/>
                </a:solidFill>
              </a:rPr>
              <a:t>0</a:t>
            </a:r>
            <a:endParaRPr lang="fr-FR" sz="1400" b="1" dirty="0">
              <a:solidFill>
                <a:sysClr val="windowText" lastClr="000000"/>
              </a:solidFill>
            </a:endParaRPr>
          </a:p>
        </p:txBody>
      </p:sp>
      <p:grpSp>
        <p:nvGrpSpPr>
          <p:cNvPr id="1045" name="Groupe 1044"/>
          <p:cNvGrpSpPr/>
          <p:nvPr/>
        </p:nvGrpSpPr>
        <p:grpSpPr>
          <a:xfrm rot="5400000">
            <a:off x="603778" y="1172781"/>
            <a:ext cx="296416" cy="295212"/>
            <a:chOff x="899592" y="1473838"/>
            <a:chExt cx="296416" cy="295212"/>
          </a:xfrm>
        </p:grpSpPr>
        <p:sp>
          <p:nvSpPr>
            <p:cNvPr id="1027" name="Forme libre 1026"/>
            <p:cNvSpPr/>
            <p:nvPr/>
          </p:nvSpPr>
          <p:spPr>
            <a:xfrm>
              <a:off x="899592" y="1630392"/>
              <a:ext cx="284672" cy="138658"/>
            </a:xfrm>
            <a:custGeom>
              <a:avLst/>
              <a:gdLst>
                <a:gd name="connsiteX0" fmla="*/ 0 w 284672"/>
                <a:gd name="connsiteY0" fmla="*/ 0 h 138658"/>
                <a:gd name="connsiteX1" fmla="*/ 60385 w 284672"/>
                <a:gd name="connsiteY1" fmla="*/ 112144 h 138658"/>
                <a:gd name="connsiteX2" fmla="*/ 138023 w 284672"/>
                <a:gd name="connsiteY2" fmla="*/ 60385 h 138658"/>
                <a:gd name="connsiteX3" fmla="*/ 207034 w 284672"/>
                <a:gd name="connsiteY3" fmla="*/ 138023 h 138658"/>
                <a:gd name="connsiteX4" fmla="*/ 284672 w 284672"/>
                <a:gd name="connsiteY4" fmla="*/ 8627 h 138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672" h="138658">
                  <a:moveTo>
                    <a:pt x="0" y="0"/>
                  </a:moveTo>
                  <a:cubicBezTo>
                    <a:pt x="18690" y="51040"/>
                    <a:pt x="37381" y="102080"/>
                    <a:pt x="60385" y="112144"/>
                  </a:cubicBezTo>
                  <a:cubicBezTo>
                    <a:pt x="83389" y="122208"/>
                    <a:pt x="113582" y="56072"/>
                    <a:pt x="138023" y="60385"/>
                  </a:cubicBezTo>
                  <a:cubicBezTo>
                    <a:pt x="162464" y="64698"/>
                    <a:pt x="182593" y="146649"/>
                    <a:pt x="207034" y="138023"/>
                  </a:cubicBezTo>
                  <a:cubicBezTo>
                    <a:pt x="231475" y="129397"/>
                    <a:pt x="258073" y="69012"/>
                    <a:pt x="284672" y="8627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24" name="Connecteur droit 1023"/>
            <p:cNvCxnSpPr>
              <a:stCxn id="9" idx="4"/>
            </p:cNvCxnSpPr>
            <p:nvPr/>
          </p:nvCxnSpPr>
          <p:spPr>
            <a:xfrm>
              <a:off x="1043608" y="1473838"/>
              <a:ext cx="0" cy="154962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Connecteur droit 33"/>
            <p:cNvCxnSpPr/>
            <p:nvPr/>
          </p:nvCxnSpPr>
          <p:spPr>
            <a:xfrm flipH="1">
              <a:off x="899592" y="1626238"/>
              <a:ext cx="296416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38" name="Ellipse 37"/>
          <p:cNvSpPr/>
          <p:nvPr/>
        </p:nvSpPr>
        <p:spPr>
          <a:xfrm>
            <a:off x="2627784" y="1185806"/>
            <a:ext cx="288032" cy="2880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40" name="Ellipse 39"/>
          <p:cNvSpPr/>
          <p:nvPr/>
        </p:nvSpPr>
        <p:spPr>
          <a:xfrm>
            <a:off x="1619672" y="1861722"/>
            <a:ext cx="576064" cy="28803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i="1" dirty="0" err="1" smtClean="0">
                <a:solidFill>
                  <a:schemeClr val="accent3"/>
                </a:solidFill>
              </a:rPr>
              <a:t>sre</a:t>
            </a:r>
            <a:endParaRPr lang="fr-FR" sz="1050" b="1" i="1" dirty="0">
              <a:solidFill>
                <a:schemeClr val="accent3"/>
              </a:solidFill>
            </a:endParaRPr>
          </a:p>
        </p:txBody>
      </p:sp>
      <p:cxnSp>
        <p:nvCxnSpPr>
          <p:cNvPr id="43" name="Connecteur droit 42"/>
          <p:cNvCxnSpPr>
            <a:stCxn id="5" idx="2"/>
            <a:endCxn id="9" idx="6"/>
          </p:cNvCxnSpPr>
          <p:nvPr/>
        </p:nvCxnSpPr>
        <p:spPr>
          <a:xfrm flipH="1">
            <a:off x="1187624" y="1329822"/>
            <a:ext cx="5760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40" idx="1"/>
            <a:endCxn id="9" idx="5"/>
          </p:cNvCxnSpPr>
          <p:nvPr/>
        </p:nvCxnSpPr>
        <p:spPr>
          <a:xfrm flipH="1" flipV="1">
            <a:off x="1145443" y="1431657"/>
            <a:ext cx="558592" cy="4722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60" idx="7"/>
            <a:endCxn id="40" idx="3"/>
          </p:cNvCxnSpPr>
          <p:nvPr/>
        </p:nvCxnSpPr>
        <p:spPr>
          <a:xfrm flipV="1">
            <a:off x="1250119" y="2107573"/>
            <a:ext cx="453916" cy="4382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llipse 59"/>
          <p:cNvSpPr/>
          <p:nvPr/>
        </p:nvSpPr>
        <p:spPr>
          <a:xfrm>
            <a:off x="774978" y="2503685"/>
            <a:ext cx="55666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re</a:t>
            </a:r>
            <a:r>
              <a:rPr lang="fr-FR" sz="1000" b="1" baseline="-25000" dirty="0" smtClean="0">
                <a:solidFill>
                  <a:sysClr val="windowText" lastClr="000000"/>
                </a:solidFill>
              </a:rPr>
              <a:t>1</a:t>
            </a:r>
            <a:endParaRPr lang="fr-FR" sz="1000" b="1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63" name="Connecteur droit 62"/>
          <p:cNvCxnSpPr>
            <a:stCxn id="40" idx="7"/>
            <a:endCxn id="38" idx="3"/>
          </p:cNvCxnSpPr>
          <p:nvPr/>
        </p:nvCxnSpPr>
        <p:spPr>
          <a:xfrm flipV="1">
            <a:off x="2111373" y="1431657"/>
            <a:ext cx="558592" cy="4722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>
            <a:stCxn id="67" idx="1"/>
            <a:endCxn id="40" idx="5"/>
          </p:cNvCxnSpPr>
          <p:nvPr/>
        </p:nvCxnSpPr>
        <p:spPr>
          <a:xfrm flipH="1" flipV="1">
            <a:off x="2111373" y="2107573"/>
            <a:ext cx="463617" cy="4382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lipse 66"/>
          <p:cNvSpPr/>
          <p:nvPr/>
        </p:nvSpPr>
        <p:spPr>
          <a:xfrm>
            <a:off x="2493469" y="2503685"/>
            <a:ext cx="55666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re</a:t>
            </a:r>
            <a:r>
              <a:rPr lang="fr-FR" sz="1000" b="1" baseline="-25000" dirty="0" smtClean="0">
                <a:solidFill>
                  <a:sysClr val="windowText" lastClr="000000"/>
                </a:solidFill>
              </a:rPr>
              <a:t>2</a:t>
            </a:r>
            <a:endParaRPr lang="fr-FR" sz="1000" b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71" name="Ellipse 70"/>
          <p:cNvSpPr/>
          <p:nvPr/>
        </p:nvSpPr>
        <p:spPr>
          <a:xfrm>
            <a:off x="1763688" y="2967782"/>
            <a:ext cx="288032" cy="28803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2"/>
                </a:solidFill>
              </a:rPr>
              <a:t>3</a:t>
            </a:r>
            <a:endParaRPr lang="fr-FR" sz="1400" b="1" dirty="0">
              <a:solidFill>
                <a:schemeClr val="tx2"/>
              </a:solidFill>
            </a:endParaRPr>
          </a:p>
        </p:txBody>
      </p:sp>
      <p:cxnSp>
        <p:nvCxnSpPr>
          <p:cNvPr id="72" name="Connecteur droit 71"/>
          <p:cNvCxnSpPr>
            <a:stCxn id="71" idx="6"/>
            <a:endCxn id="67" idx="3"/>
          </p:cNvCxnSpPr>
          <p:nvPr/>
        </p:nvCxnSpPr>
        <p:spPr>
          <a:xfrm flipV="1">
            <a:off x="2051720" y="2749536"/>
            <a:ext cx="523270" cy="3622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>
            <a:stCxn id="71" idx="2"/>
            <a:endCxn id="60" idx="5"/>
          </p:cNvCxnSpPr>
          <p:nvPr/>
        </p:nvCxnSpPr>
        <p:spPr>
          <a:xfrm flipH="1" flipV="1">
            <a:off x="1250119" y="2749536"/>
            <a:ext cx="513569" cy="3622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ZoneTexte 78"/>
              <p:cNvSpPr txBox="1"/>
              <p:nvPr/>
            </p:nvSpPr>
            <p:spPr>
              <a:xfrm rot="-2700000">
                <a:off x="1235172" y="813483"/>
                <a:ext cx="8881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Sphérique</a:t>
                </a:r>
                <a14:m>
                  <m:oMath xmlns:m="http://schemas.openxmlformats.org/officeDocument/2006/math">
                    <m:r>
                      <a:rPr lang="fr-FR" sz="1100" b="0" i="0" smtClean="0">
                        <a:latin typeface="Cambria Math"/>
                      </a:rPr>
                      <m:t> </m:t>
                    </m:r>
                    <m:r>
                      <a:rPr lang="fr-FR" sz="1100" b="0" i="1" smtClean="0">
                        <a:latin typeface="Cambria Math"/>
                      </a:rPr>
                      <m:t>𝐴</m:t>
                    </m:r>
                  </m:oMath>
                </a14:m>
                <a:endParaRPr lang="fr-FR" sz="1100" dirty="0"/>
              </a:p>
            </p:txBody>
          </p:sp>
        </mc:Choice>
        <mc:Fallback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-2700000">
                <a:off x="1235172" y="813483"/>
                <a:ext cx="888128" cy="261610"/>
              </a:xfrm>
              <a:prstGeom prst="rect">
                <a:avLst/>
              </a:prstGeom>
              <a:blipFill rotWithShape="1">
                <a:blip r:embed="rId12"/>
                <a:stretch>
                  <a:fillRect b="-29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ZoneTexte 79"/>
              <p:cNvSpPr txBox="1"/>
              <p:nvPr/>
            </p:nvSpPr>
            <p:spPr>
              <a:xfrm>
                <a:off x="2313355" y="1654049"/>
                <a:ext cx="89377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Sphérique</a:t>
                </a:r>
                <a14:m>
                  <m:oMath xmlns:m="http://schemas.openxmlformats.org/officeDocument/2006/math">
                    <m:r>
                      <a:rPr lang="fr-FR" sz="1100" b="0" i="0" smtClean="0">
                        <a:latin typeface="Cambria Math"/>
                      </a:rPr>
                      <m:t> </m:t>
                    </m:r>
                    <m:r>
                      <a:rPr lang="fr-FR" sz="1100" b="0" i="1" smtClean="0">
                        <a:latin typeface="Cambria Math"/>
                      </a:rPr>
                      <m:t>𝐵</m:t>
                    </m:r>
                  </m:oMath>
                </a14:m>
                <a:endParaRPr lang="fr-FR" sz="1100" dirty="0"/>
              </a:p>
            </p:txBody>
          </p:sp>
        </mc:Choice>
        <mc:Fallback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355" y="1654049"/>
                <a:ext cx="893771" cy="261610"/>
              </a:xfrm>
              <a:prstGeom prst="rect">
                <a:avLst/>
              </a:prstGeom>
              <a:blipFill rotWithShape="1">
                <a:blip r:embed="rId13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ZoneTexte 81"/>
              <p:cNvSpPr txBox="1"/>
              <p:nvPr/>
            </p:nvSpPr>
            <p:spPr>
              <a:xfrm rot="-2700000">
                <a:off x="2082118" y="767264"/>
                <a:ext cx="1039708" cy="2968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:r>
                  <a:rPr lang="fr-FR" sz="1100" b="0" dirty="0" err="1" smtClean="0"/>
                  <a:t>Gli</a:t>
                </a:r>
                <a:r>
                  <a:rPr lang="fr-FR" sz="1100" b="0" dirty="0" smtClean="0"/>
                  <a:t>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𝐴𝐵</m:t>
                            </m:r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>
          <p:sp>
            <p:nvSpPr>
              <p:cNvPr id="82" name="ZoneTexte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-2700000">
                <a:off x="2082118" y="767264"/>
                <a:ext cx="1039708" cy="296876"/>
              </a:xfrm>
              <a:prstGeom prst="rect">
                <a:avLst/>
              </a:prstGeom>
              <a:blipFill rotWithShape="1">
                <a:blip r:embed="rId14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ZoneTexte 82"/>
              <p:cNvSpPr txBox="1"/>
              <p:nvPr/>
            </p:nvSpPr>
            <p:spPr>
              <a:xfrm>
                <a:off x="2390669" y="2145537"/>
                <a:ext cx="96924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>
          <p:sp>
            <p:nvSpPr>
              <p:cNvPr id="83" name="ZoneTexte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669" y="2145537"/>
                <a:ext cx="969240" cy="261610"/>
              </a:xfrm>
              <a:prstGeom prst="rect">
                <a:avLst/>
              </a:prstGeom>
              <a:blipFill rotWithShape="1">
                <a:blip r:embed="rId15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ZoneTexte 83"/>
              <p:cNvSpPr txBox="1"/>
              <p:nvPr/>
            </p:nvSpPr>
            <p:spPr>
              <a:xfrm>
                <a:off x="604380" y="2107573"/>
                <a:ext cx="96597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80" y="2107573"/>
                <a:ext cx="965970" cy="261610"/>
              </a:xfrm>
              <a:prstGeom prst="rect">
                <a:avLst/>
              </a:prstGeom>
              <a:blipFill rotWithShape="1">
                <a:blip r:embed="rId16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ZoneTexte 84"/>
              <p:cNvSpPr txBox="1"/>
              <p:nvPr/>
            </p:nvSpPr>
            <p:spPr>
              <a:xfrm>
                <a:off x="2311972" y="2930667"/>
                <a:ext cx="134812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Sphère plan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972" y="2930667"/>
                <a:ext cx="1348126" cy="261610"/>
              </a:xfrm>
              <a:prstGeom prst="rect">
                <a:avLst/>
              </a:prstGeom>
              <a:blipFill rotWithShape="1">
                <a:blip r:embed="rId17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ZoneTexte 85"/>
              <p:cNvSpPr txBox="1"/>
              <p:nvPr/>
            </p:nvSpPr>
            <p:spPr>
              <a:xfrm>
                <a:off x="318354" y="2903072"/>
                <a:ext cx="130131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Sphère plan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>
          <p:sp>
            <p:nvSpPr>
              <p:cNvPr id="86" name="ZoneTexte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354" y="2903072"/>
                <a:ext cx="1301318" cy="261610"/>
              </a:xfrm>
              <a:prstGeom prst="rect">
                <a:avLst/>
              </a:prstGeom>
              <a:blipFill rotWithShape="1">
                <a:blip r:embed="rId18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necteur droit 86"/>
          <p:cNvCxnSpPr>
            <a:stCxn id="71" idx="3"/>
            <a:endCxn id="9" idx="2"/>
          </p:cNvCxnSpPr>
          <p:nvPr/>
        </p:nvCxnSpPr>
        <p:spPr>
          <a:xfrm rot="5400000" flipH="1">
            <a:off x="410825" y="1818590"/>
            <a:ext cx="1883811" cy="906277"/>
          </a:xfrm>
          <a:prstGeom prst="curvedConnector4">
            <a:avLst>
              <a:gd name="adj1" fmla="val -6131"/>
              <a:gd name="adj2" fmla="val 15568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ZoneTexte 106"/>
              <p:cNvSpPr txBox="1"/>
              <p:nvPr/>
            </p:nvSpPr>
            <p:spPr>
              <a:xfrm>
                <a:off x="602745" y="3374293"/>
                <a:ext cx="96924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745" y="3374293"/>
                <a:ext cx="969240" cy="261610"/>
              </a:xfrm>
              <a:prstGeom prst="rect">
                <a:avLst/>
              </a:prstGeom>
              <a:blipFill rotWithShape="1">
                <a:blip r:embed="rId19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3468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du client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0" y="1985071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54201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la modélisation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54201" y="1985071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10953" y="2051721"/>
            <a:ext cx="1126656" cy="1389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Détermination des lois en effort en utilisant le PFS</a:t>
            </a:r>
          </a:p>
        </p:txBody>
      </p:sp>
      <p:pic>
        <p:nvPicPr>
          <p:cNvPr id="2" name="Picture 2" descr="C:\Enseignement\GitHub\Cy_04_PSI_ModelisationDynamique\Revisions_Statique\Fiche_01_Statique_3D_TD_01_MC2E\images\fig_0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17" t="54395" r="26802" b="-68"/>
          <a:stretch/>
        </p:blipFill>
        <p:spPr bwMode="auto">
          <a:xfrm>
            <a:off x="1088030" y="2088420"/>
            <a:ext cx="1207299" cy="96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660232" y="1628800"/>
            <a:ext cx="1440160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l’expérimentation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660232" y="1985071"/>
            <a:ext cx="1440160" cy="15197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67439" y="2051721"/>
            <a:ext cx="1225746" cy="13894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Calibration du poids de E.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Double flèche horizontale 3"/>
              <p:cNvSpPr/>
              <p:nvPr/>
            </p:nvSpPr>
            <p:spPr>
              <a:xfrm>
                <a:off x="3923928" y="1472978"/>
                <a:ext cx="3096343" cy="2194730"/>
              </a:xfrm>
              <a:prstGeom prst="leftRightArrow">
                <a:avLst>
                  <a:gd name="adj1" fmla="val 75253"/>
                  <a:gd name="adj2" fmla="val 22762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900" dirty="0" smtClean="0">
                    <a:solidFill>
                      <a:sysClr val="windowText" lastClr="000000"/>
                    </a:solidFill>
                  </a:rPr>
                  <a:t>Détermination de la compensation en effort</a:t>
                </a:r>
              </a:p>
              <a:p>
                <a:pPr algn="ctr"/>
                <a:r>
                  <a:rPr lang="fr-FR" sz="1050" b="1" dirty="0" smtClean="0">
                    <a:solidFill>
                      <a:sysClr val="windowText" lastClr="000000"/>
                    </a:solidFill>
                  </a:rPr>
                  <a:t>Erreur due à la mesure du  poids lors de la compensation  : 0,4%</a:t>
                </a:r>
              </a:p>
              <a:p>
                <a:pPr algn="ctr"/>
                <a:endParaRPr lang="fr-FR" sz="1050" b="1" dirty="0" smtClean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fr-FR" sz="1050" b="1" dirty="0" smtClean="0">
                    <a:solidFill>
                      <a:sysClr val="windowText" lastClr="000000"/>
                    </a:solidFill>
                  </a:rPr>
                  <a:t>Méthode de compensation du poids : </a:t>
                </a:r>
              </a:p>
              <a:p>
                <a:pPr algn="ctr"/>
                <a:r>
                  <a:rPr lang="fr-FR" sz="1000" dirty="0">
                    <a:solidFill>
                      <a:schemeClr val="tx1"/>
                    </a:solidFill>
                  </a:rPr>
                  <a:t>Pour compenser le pesanteur, il faudra donc retrancher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0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10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20</m:t>
                        </m:r>
                      </m:sub>
                    </m:sSub>
                  </m:oMath>
                </a14:m>
                <a:r>
                  <a:rPr lang="fr-FR" sz="1000" dirty="0" smtClean="0">
                    <a:solidFill>
                      <a:schemeClr val="tx1"/>
                    </a:solidFill>
                  </a:rPr>
                  <a:t> </a:t>
                </a:r>
                <a:r>
                  <a:rPr lang="fr-FR" sz="1000" dirty="0">
                    <a:solidFill>
                      <a:schemeClr val="tx1"/>
                    </a:solidFill>
                  </a:rPr>
                  <a:t>à la valeur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</m:sub>
                    </m:sSub>
                    <m:r>
                      <a:rPr lang="fr-FR" sz="1000" i="1" dirty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fr-FR" sz="1000" dirty="0" smtClean="0">
                    <a:solidFill>
                      <a:schemeClr val="tx1"/>
                    </a:solidFill>
                  </a:rPr>
                  <a:t>mesurée </a:t>
                </a:r>
                <a:r>
                  <a:rPr lang="fr-FR" sz="1000" dirty="0">
                    <a:solidFill>
                      <a:schemeClr val="tx1"/>
                    </a:solidFill>
                  </a:rPr>
                  <a:t>sous  </a:t>
                </a:r>
                <a:r>
                  <a:rPr lang="fr-FR" sz="1000" dirty="0" smtClean="0">
                    <a:solidFill>
                      <a:schemeClr val="tx1"/>
                    </a:solidFill>
                  </a:rPr>
                  <a:t>« charge ». </a:t>
                </a:r>
                <a:endParaRPr lang="fr-FR" sz="1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" name="Double flèche horizonta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1472978"/>
                <a:ext cx="3096343" cy="2194730"/>
              </a:xfrm>
              <a:prstGeom prst="leftRightArrow">
                <a:avLst>
                  <a:gd name="adj1" fmla="val 75253"/>
                  <a:gd name="adj2" fmla="val 22762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5283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du client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0" y="1985071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54201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la modélisation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54201" y="1985071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10953" y="2051721"/>
            <a:ext cx="1126656" cy="1389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Détermination des lois en effort en utilisant le PFS</a:t>
            </a:r>
          </a:p>
        </p:txBody>
      </p:sp>
      <p:pic>
        <p:nvPicPr>
          <p:cNvPr id="2" name="Picture 2" descr="C:\Enseignement\GitHub\Cy_04_PSI_ModelisationDynamique\Revisions_Statique\Fiche_01_Statique_3D_TD_01_MC2E\images\fig_0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17" t="54395" r="26802" b="-68"/>
          <a:stretch/>
        </p:blipFill>
        <p:spPr bwMode="auto">
          <a:xfrm>
            <a:off x="1088030" y="2088420"/>
            <a:ext cx="1207299" cy="96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660232" y="1628800"/>
            <a:ext cx="1440160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l’expérimentation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660232" y="1985071"/>
            <a:ext cx="1440160" cy="15197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67439" y="2051721"/>
            <a:ext cx="1225746" cy="13894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Calibration du poids de E.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4" name="Double flèche horizontale 3"/>
          <p:cNvSpPr/>
          <p:nvPr/>
        </p:nvSpPr>
        <p:spPr>
          <a:xfrm>
            <a:off x="3923928" y="1472978"/>
            <a:ext cx="3096343" cy="2194730"/>
          </a:xfrm>
          <a:prstGeom prst="leftRightArrow">
            <a:avLst>
              <a:gd name="adj1" fmla="val 75253"/>
              <a:gd name="adj2" fmla="val 22762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ysClr val="windowText" lastClr="000000"/>
                </a:solidFill>
              </a:rPr>
              <a:t>Détermination de la compensation en effort</a:t>
            </a:r>
          </a:p>
          <a:p>
            <a:pPr algn="ctr"/>
            <a:r>
              <a:rPr lang="fr-FR" sz="1050" b="1" dirty="0" smtClean="0">
                <a:solidFill>
                  <a:sysClr val="windowText" lastClr="000000"/>
                </a:solidFill>
              </a:rPr>
              <a:t>Erreur due à la mesure du  poids lors de la compensation  : </a:t>
            </a:r>
          </a:p>
          <a:p>
            <a:pPr algn="ctr"/>
            <a:endParaRPr lang="fr-FR" sz="1050" b="1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fr-FR" sz="1050" b="1" dirty="0" smtClean="0">
                <a:solidFill>
                  <a:sysClr val="windowText" lastClr="000000"/>
                </a:solidFill>
              </a:rPr>
              <a:t>Méthode de compensation du poids : </a:t>
            </a:r>
          </a:p>
          <a:p>
            <a:pPr algn="ctr"/>
            <a:r>
              <a:rPr lang="fr-FR" sz="1000" smtClean="0">
                <a:solidFill>
                  <a:schemeClr val="tx1"/>
                </a:solidFill>
              </a:rPr>
              <a:t> 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089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du client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0" y="1988840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76" y="2003998"/>
            <a:ext cx="1335608" cy="87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779912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la modélisation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79912" y="1981302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995936" y="2039568"/>
                <a:ext cx="1008112" cy="13894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FR" sz="1000" b="1" dirty="0" smtClean="0">
                    <a:solidFill>
                      <a:sysClr val="windowText" lastClr="000000"/>
                    </a:solidFill>
                  </a:rPr>
                  <a:t>Couple moteur calculé</a:t>
                </a:r>
              </a:p>
              <a:p>
                <a:pPr algn="ctr"/>
                <a:endParaRPr lang="fr-FR" sz="1000" b="1" dirty="0" smtClean="0">
                  <a:solidFill>
                    <a:sysClr val="windowText" lastClr="00000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𝟎</m:t>
                          </m:r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𝟒</m:t>
                          </m:r>
                        </m:num>
                        <m:den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𝟔𝟔</m:t>
                          </m:r>
                        </m:den>
                      </m:f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=</m:t>
                      </m:r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𝟔</m:t>
                      </m:r>
                      <m:r>
                        <a:rPr lang="fr-FR" sz="1000" b="1" i="0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𝐦𝐍𝐦</m:t>
                      </m:r>
                    </m:oMath>
                  </m:oMathPara>
                </a14:m>
                <a:endParaRPr lang="fr-FR" sz="1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2039568"/>
                <a:ext cx="1008112" cy="13894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21" r="6833"/>
          <a:stretch/>
        </p:blipFill>
        <p:spPr bwMode="auto">
          <a:xfrm>
            <a:off x="1023876" y="3044031"/>
            <a:ext cx="1309687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Connecteur droit avec flèche 10"/>
          <p:cNvCxnSpPr>
            <a:stCxn id="1026" idx="3"/>
          </p:cNvCxnSpPr>
          <p:nvPr/>
        </p:nvCxnSpPr>
        <p:spPr>
          <a:xfrm>
            <a:off x="2359484" y="2439379"/>
            <a:ext cx="163645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50037" y="2143874"/>
            <a:ext cx="1183336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Exigence validée </a:t>
            </a:r>
          </a:p>
          <a:p>
            <a:pPr algn="ctr"/>
            <a:endParaRPr lang="fr-FR" sz="1100" b="1" dirty="0">
              <a:solidFill>
                <a:sysClr val="windowText" lastClr="000000"/>
              </a:solidFill>
            </a:endParaRPr>
          </a:p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OUI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Connecteur droit avec flèche 17"/>
          <p:cNvCxnSpPr>
            <a:stCxn id="1029" idx="3"/>
          </p:cNvCxnSpPr>
          <p:nvPr/>
        </p:nvCxnSpPr>
        <p:spPr>
          <a:xfrm>
            <a:off x="2333563" y="3244850"/>
            <a:ext cx="1662373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494486" y="2971117"/>
            <a:ext cx="13003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Marge d’utilisation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011933" y="3284984"/>
                <a:ext cx="2259544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𝟏𝟎</m:t>
                      </m:r>
                      <m:r>
                        <a:rPr lang="fr-FR" sz="1200" b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𝐦𝐍𝐦</m:t>
                      </m:r>
                    </m:oMath>
                  </m:oMathPara>
                </a14:m>
                <a:endParaRPr lang="fr-FR" sz="1200" b="1" dirty="0" smtClean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fr-FR" sz="1200" b="1" dirty="0" smtClean="0">
                    <a:solidFill>
                      <a:sysClr val="windowText" lastClr="000000"/>
                    </a:solidFill>
                  </a:rPr>
                  <a:t>Le couple étant calculé dans une configuration particulière, un couple supérieur peut être nécessaire.</a:t>
                </a:r>
                <a:endParaRPr lang="fr-FR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933" y="3284984"/>
                <a:ext cx="2259544" cy="1015663"/>
              </a:xfrm>
              <a:prstGeom prst="rect">
                <a:avLst/>
              </a:prstGeom>
              <a:blipFill rotWithShape="1">
                <a:blip r:embed="rId5"/>
                <a:stretch>
                  <a:fillRect r="-1078" b="-4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4664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1061610" y="1813199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4"/>
                </a:solidFill>
              </a:rPr>
              <a:t>1</a:t>
            </a:r>
            <a:endParaRPr lang="fr-FR" sz="1400" b="1" dirty="0">
              <a:solidFill>
                <a:schemeClr val="accent4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1799692" y="1813199"/>
            <a:ext cx="288032" cy="2880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6" name="Ellipse 5"/>
          <p:cNvSpPr/>
          <p:nvPr/>
        </p:nvSpPr>
        <p:spPr>
          <a:xfrm>
            <a:off x="2537774" y="1813199"/>
            <a:ext cx="288032" cy="28803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3"/>
                </a:solidFill>
              </a:rPr>
              <a:t>3</a:t>
            </a:r>
            <a:endParaRPr lang="fr-FR" sz="1400" b="1" dirty="0">
              <a:solidFill>
                <a:schemeClr val="accent3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3275856" y="1813199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</a:rPr>
              <a:t>4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323528" y="1813199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6">
                    <a:lumMod val="50000"/>
                  </a:schemeClr>
                </a:solidFill>
              </a:rPr>
              <a:t>0</a:t>
            </a:r>
            <a:endParaRPr lang="fr-FR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0" name="Connecteur droit 9"/>
          <p:cNvCxnSpPr>
            <a:stCxn id="8" idx="6"/>
            <a:endCxn id="4" idx="2"/>
          </p:cNvCxnSpPr>
          <p:nvPr/>
        </p:nvCxnSpPr>
        <p:spPr>
          <a:xfrm>
            <a:off x="611560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5" idx="2"/>
            <a:endCxn id="4" idx="6"/>
          </p:cNvCxnSpPr>
          <p:nvPr/>
        </p:nvCxnSpPr>
        <p:spPr>
          <a:xfrm flipH="1">
            <a:off x="1349642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6" idx="2"/>
            <a:endCxn id="5" idx="6"/>
          </p:cNvCxnSpPr>
          <p:nvPr/>
        </p:nvCxnSpPr>
        <p:spPr>
          <a:xfrm flipH="1">
            <a:off x="2087724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7" idx="2"/>
            <a:endCxn id="6" idx="6"/>
          </p:cNvCxnSpPr>
          <p:nvPr/>
        </p:nvCxnSpPr>
        <p:spPr>
          <a:xfrm flipH="1">
            <a:off x="2825806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rme libre 23"/>
          <p:cNvSpPr/>
          <p:nvPr/>
        </p:nvSpPr>
        <p:spPr>
          <a:xfrm>
            <a:off x="539552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orme libre 24"/>
          <p:cNvSpPr/>
          <p:nvPr/>
        </p:nvSpPr>
        <p:spPr>
          <a:xfrm>
            <a:off x="1286635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orme libre 25"/>
          <p:cNvSpPr/>
          <p:nvPr/>
        </p:nvSpPr>
        <p:spPr>
          <a:xfrm>
            <a:off x="2033718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orme libre 26"/>
          <p:cNvSpPr/>
          <p:nvPr/>
        </p:nvSpPr>
        <p:spPr>
          <a:xfrm>
            <a:off x="2780801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orme libre 27"/>
          <p:cNvSpPr/>
          <p:nvPr/>
        </p:nvSpPr>
        <p:spPr>
          <a:xfrm>
            <a:off x="3548906" y="1796852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à coins arrondis 28"/>
          <p:cNvSpPr/>
          <p:nvPr/>
        </p:nvSpPr>
        <p:spPr>
          <a:xfrm>
            <a:off x="971600" y="1348285"/>
            <a:ext cx="2736304" cy="1000595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orme libre 29"/>
          <p:cNvSpPr/>
          <p:nvPr/>
        </p:nvSpPr>
        <p:spPr>
          <a:xfrm rot="18900000">
            <a:off x="2189750" y="1038546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 rot="5400000">
                <a:off x="376723" y="2421287"/>
                <a:ext cx="90172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76723" y="2421287"/>
                <a:ext cx="901722" cy="261610"/>
              </a:xfrm>
              <a:prstGeom prst="rect">
                <a:avLst/>
              </a:prstGeom>
              <a:blipFill rotWithShape="1">
                <a:blip r:embed="rId2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 rot="5400000">
                <a:off x="1122171" y="2421287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122171" y="2421287"/>
                <a:ext cx="904991" cy="261610"/>
              </a:xfrm>
              <a:prstGeom prst="rect">
                <a:avLst/>
              </a:prstGeom>
              <a:blipFill rotWithShape="1">
                <a:blip r:embed="rId3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 rot="5400000">
                <a:off x="1869254" y="2421287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869254" y="2421287"/>
                <a:ext cx="904991" cy="261610"/>
              </a:xfrm>
              <a:prstGeom prst="rect">
                <a:avLst/>
              </a:prstGeom>
              <a:blipFill rotWithShape="1">
                <a:blip r:embed="rId4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 rot="5400000">
                <a:off x="2498389" y="2421287"/>
                <a:ext cx="11408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Glissière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498389" y="2421287"/>
                <a:ext cx="1140890" cy="261610"/>
              </a:xfrm>
              <a:prstGeom prst="rect">
                <a:avLst/>
              </a:prstGeom>
              <a:blipFill rotWithShape="1">
                <a:blip r:embed="rId5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/>
              <p:cNvSpPr txBox="1"/>
              <p:nvPr/>
            </p:nvSpPr>
            <p:spPr>
              <a:xfrm>
                <a:off x="4067944" y="1639000"/>
                <a:ext cx="2465419" cy="627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400" b="0" i="1" smtClean="0">
                                  <a:latin typeface="Cambria Math"/>
                                  <a:ea typeface="Cambria Math"/>
                                </a:rPr>
                                <m:t>𝒯</m:t>
                              </m:r>
                              <m:d>
                                <m:dPr>
                                  <m:ctrlPr>
                                    <a:rPr lang="fr-FR" sz="1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1400">
                                      <a:latin typeface="Cambria Math"/>
                                    </a:rPr>
                                    <m:t>ext</m:t>
                                  </m:r>
                                  <m:r>
                                    <a:rPr lang="fr-FR" sz="1400" i="1">
                                      <a:latin typeface="Cambria Math"/>
                                    </a:rPr>
                                    <m:t>→4</m:t>
                                  </m:r>
                                </m:e>
                              </m:d>
                            </m:e>
                          </m:d>
                          <m:r>
                            <a:rPr lang="fr-FR" sz="1400" b="0" i="1" smtClean="0">
                              <a:latin typeface="Cambria Math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fr-FR" sz="1400" b="0" i="1" smtClean="0"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fr-F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fr-FR" sz="1400">
                                          <a:latin typeface="Cambria Math"/>
                                        </a:rPr>
                                        <m:t>ext</m:t>
                                      </m:r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→4</m:t>
                                      </m:r>
                                    </m:sub>
                                  </m:sSub>
                                  <m:acc>
                                    <m:accPr>
                                      <m:chr m:val="⃗"/>
                                      <m:ctrlPr>
                                        <a:rPr lang="fr-FR" sz="14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fr-FR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400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fr-FR" sz="1400" i="1"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fr-FR" sz="14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14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acc>
                                </m:e>
                              </m:eqAr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1639000"/>
                <a:ext cx="2465419" cy="62767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ZoneTexte 35"/>
          <p:cNvSpPr txBox="1"/>
          <p:nvPr/>
        </p:nvSpPr>
        <p:spPr>
          <a:xfrm>
            <a:off x="2780801" y="794844"/>
            <a:ext cx="7633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 smtClean="0"/>
              <a:t>Pesanteur</a:t>
            </a:r>
            <a:endParaRPr lang="fr-FR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 rot="19800000">
                <a:off x="397779" y="1408765"/>
                <a:ext cx="64139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100" b="0" i="0" smtClean="0">
                              <a:latin typeface="Cambria Math"/>
                            </a:rPr>
                            <m:t>m</m:t>
                          </m:r>
                          <m:r>
                            <a:rPr lang="fr-FR" sz="1100" b="0" i="0" smtClean="0">
                              <a:latin typeface="Cambria Math"/>
                            </a:rPr>
                            <m:t>0</m:t>
                          </m:r>
                          <m:r>
                            <a:rPr lang="fr-FR" sz="11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397779" y="1408765"/>
                <a:ext cx="641393" cy="2616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 rot="19800000">
                <a:off x="1393370" y="1468192"/>
                <a:ext cx="54521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1393370" y="1468192"/>
                <a:ext cx="545214" cy="2616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 rot="19800000">
                <a:off x="2129684" y="1467064"/>
                <a:ext cx="54848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23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2129684" y="1467064"/>
                <a:ext cx="548483" cy="26161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 rot="19800000">
                <a:off x="2848439" y="1467064"/>
                <a:ext cx="639086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100" b="0" i="0" smtClean="0">
                              <a:latin typeface="Cambria Math"/>
                            </a:rPr>
                            <m:t>m</m:t>
                          </m:r>
                          <m:r>
                            <a:rPr lang="fr-FR" sz="1100" b="0" i="1" smtClean="0">
                              <a:latin typeface="Cambria Math"/>
                            </a:rPr>
                            <m:t>34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2848439" y="1467064"/>
                <a:ext cx="639086" cy="26161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783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62"/>
          <a:stretch/>
        </p:blipFill>
        <p:spPr bwMode="auto">
          <a:xfrm>
            <a:off x="850357" y="548680"/>
            <a:ext cx="2929555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727" y="548680"/>
            <a:ext cx="3743325" cy="1804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727" y="2758480"/>
            <a:ext cx="1809750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477" y="2758480"/>
            <a:ext cx="1933575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1148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727" y="548680"/>
            <a:ext cx="3743325" cy="1804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740" y="2348880"/>
            <a:ext cx="1569724" cy="941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703" y="2348880"/>
            <a:ext cx="1677124" cy="941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4449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Connecteur droit 36"/>
          <p:cNvCxnSpPr/>
          <p:nvPr/>
        </p:nvCxnSpPr>
        <p:spPr>
          <a:xfrm rot="-1560000">
            <a:off x="1431109" y="1354207"/>
            <a:ext cx="2886810" cy="0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1577190" y="1982498"/>
            <a:ext cx="2886810" cy="0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rot="2520000">
            <a:off x="1206445" y="2948323"/>
            <a:ext cx="288681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c 14"/>
          <p:cNvSpPr/>
          <p:nvPr/>
        </p:nvSpPr>
        <p:spPr>
          <a:xfrm>
            <a:off x="539552" y="945628"/>
            <a:ext cx="2081766" cy="2081766"/>
          </a:xfrm>
          <a:prstGeom prst="arc">
            <a:avLst>
              <a:gd name="adj1" fmla="val 128582"/>
              <a:gd name="adj2" fmla="val 2442419"/>
            </a:avLst>
          </a:prstGeom>
          <a:ln>
            <a:solidFill>
              <a:srgbClr val="00B050"/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 flipV="1">
            <a:off x="4393369" y="1946480"/>
            <a:ext cx="72032" cy="72032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 flipV="1">
            <a:off x="3686493" y="3878134"/>
            <a:ext cx="72032" cy="72032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/>
              <p:cNvSpPr txBox="1"/>
              <p:nvPr/>
            </p:nvSpPr>
            <p:spPr>
              <a:xfrm>
                <a:off x="2483768" y="2275924"/>
                <a:ext cx="4475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42°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2275924"/>
                <a:ext cx="447558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4458962" y="1697013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962" y="1697013"/>
                <a:ext cx="330219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/>
              <p:cNvSpPr txBox="1"/>
              <p:nvPr/>
            </p:nvSpPr>
            <p:spPr>
              <a:xfrm>
                <a:off x="3709011" y="3634292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0" name="ZoneText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9011" y="3634292"/>
                <a:ext cx="330219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1415325" y="1566997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325" y="1566997"/>
                <a:ext cx="325025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e 10"/>
          <p:cNvGrpSpPr/>
          <p:nvPr/>
        </p:nvGrpSpPr>
        <p:grpSpPr>
          <a:xfrm>
            <a:off x="1076508" y="1730498"/>
            <a:ext cx="608682" cy="504000"/>
            <a:chOff x="1190998" y="1772832"/>
            <a:chExt cx="608682" cy="504000"/>
          </a:xfrm>
        </p:grpSpPr>
        <p:sp>
          <p:nvSpPr>
            <p:cNvPr id="10" name="Forme libre 9"/>
            <p:cNvSpPr/>
            <p:nvPr/>
          </p:nvSpPr>
          <p:spPr>
            <a:xfrm>
              <a:off x="1190998" y="1772832"/>
              <a:ext cx="180602" cy="503999"/>
            </a:xfrm>
            <a:custGeom>
              <a:avLst/>
              <a:gdLst>
                <a:gd name="connsiteX0" fmla="*/ 180602 w 180602"/>
                <a:gd name="connsiteY0" fmla="*/ 0 h 486888"/>
                <a:gd name="connsiteX1" fmla="*/ 32161 w 180602"/>
                <a:gd name="connsiteY1" fmla="*/ 106878 h 486888"/>
                <a:gd name="connsiteX2" fmla="*/ 73724 w 180602"/>
                <a:gd name="connsiteY2" fmla="*/ 261257 h 486888"/>
                <a:gd name="connsiteX3" fmla="*/ 2472 w 180602"/>
                <a:gd name="connsiteY3" fmla="*/ 439387 h 486888"/>
                <a:gd name="connsiteX4" fmla="*/ 180602 w 180602"/>
                <a:gd name="connsiteY4" fmla="*/ 486888 h 48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602" h="486888">
                  <a:moveTo>
                    <a:pt x="180602" y="0"/>
                  </a:moveTo>
                  <a:cubicBezTo>
                    <a:pt x="115288" y="31667"/>
                    <a:pt x="49974" y="63335"/>
                    <a:pt x="32161" y="106878"/>
                  </a:cubicBezTo>
                  <a:cubicBezTo>
                    <a:pt x="14348" y="150421"/>
                    <a:pt x="78672" y="205839"/>
                    <a:pt x="73724" y="261257"/>
                  </a:cubicBezTo>
                  <a:cubicBezTo>
                    <a:pt x="68776" y="316675"/>
                    <a:pt x="-15341" y="401782"/>
                    <a:pt x="2472" y="439387"/>
                  </a:cubicBezTo>
                  <a:cubicBezTo>
                    <a:pt x="20285" y="476992"/>
                    <a:pt x="100443" y="481940"/>
                    <a:pt x="180602" y="486888"/>
                  </a:cubicBezTo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/>
            <p:cNvSpPr/>
            <p:nvPr/>
          </p:nvSpPr>
          <p:spPr>
            <a:xfrm>
              <a:off x="1583680" y="1916832"/>
              <a:ext cx="216000" cy="216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/>
            <p:cNvCxnSpPr/>
            <p:nvPr/>
          </p:nvCxnSpPr>
          <p:spPr>
            <a:xfrm flipH="1">
              <a:off x="1367680" y="2024832"/>
              <a:ext cx="216000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/>
            <p:cNvCxnSpPr/>
            <p:nvPr/>
          </p:nvCxnSpPr>
          <p:spPr>
            <a:xfrm rot="5400000" flipH="1">
              <a:off x="1115680" y="2024832"/>
              <a:ext cx="504000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2" name="Groupe 21"/>
          <p:cNvGrpSpPr/>
          <p:nvPr/>
        </p:nvGrpSpPr>
        <p:grpSpPr>
          <a:xfrm rot="16200000">
            <a:off x="4250443" y="4180530"/>
            <a:ext cx="180602" cy="504000"/>
            <a:chOff x="1190998" y="1772832"/>
            <a:chExt cx="180602" cy="504000"/>
          </a:xfrm>
        </p:grpSpPr>
        <p:sp>
          <p:nvSpPr>
            <p:cNvPr id="23" name="Forme libre 22"/>
            <p:cNvSpPr/>
            <p:nvPr/>
          </p:nvSpPr>
          <p:spPr>
            <a:xfrm>
              <a:off x="1190998" y="1772832"/>
              <a:ext cx="180602" cy="503999"/>
            </a:xfrm>
            <a:custGeom>
              <a:avLst/>
              <a:gdLst>
                <a:gd name="connsiteX0" fmla="*/ 180602 w 180602"/>
                <a:gd name="connsiteY0" fmla="*/ 0 h 486888"/>
                <a:gd name="connsiteX1" fmla="*/ 32161 w 180602"/>
                <a:gd name="connsiteY1" fmla="*/ 106878 h 486888"/>
                <a:gd name="connsiteX2" fmla="*/ 73724 w 180602"/>
                <a:gd name="connsiteY2" fmla="*/ 261257 h 486888"/>
                <a:gd name="connsiteX3" fmla="*/ 2472 w 180602"/>
                <a:gd name="connsiteY3" fmla="*/ 439387 h 486888"/>
                <a:gd name="connsiteX4" fmla="*/ 180602 w 180602"/>
                <a:gd name="connsiteY4" fmla="*/ 486888 h 48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602" h="486888">
                  <a:moveTo>
                    <a:pt x="180602" y="0"/>
                  </a:moveTo>
                  <a:cubicBezTo>
                    <a:pt x="115288" y="31667"/>
                    <a:pt x="49974" y="63335"/>
                    <a:pt x="32161" y="106878"/>
                  </a:cubicBezTo>
                  <a:cubicBezTo>
                    <a:pt x="14348" y="150421"/>
                    <a:pt x="78672" y="205839"/>
                    <a:pt x="73724" y="261257"/>
                  </a:cubicBezTo>
                  <a:cubicBezTo>
                    <a:pt x="68776" y="316675"/>
                    <a:pt x="-15341" y="401782"/>
                    <a:pt x="2472" y="439387"/>
                  </a:cubicBezTo>
                  <a:cubicBezTo>
                    <a:pt x="20285" y="476992"/>
                    <a:pt x="100443" y="481940"/>
                    <a:pt x="180602" y="486888"/>
                  </a:cubicBezTo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6" name="Connecteur droit 25"/>
            <p:cNvCxnSpPr/>
            <p:nvPr/>
          </p:nvCxnSpPr>
          <p:spPr>
            <a:xfrm rot="5400000" flipH="1">
              <a:off x="1115680" y="2024832"/>
              <a:ext cx="504000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7" name="Connecteur droit 26"/>
          <p:cNvCxnSpPr/>
          <p:nvPr/>
        </p:nvCxnSpPr>
        <p:spPr>
          <a:xfrm>
            <a:off x="3686493" y="3918268"/>
            <a:ext cx="558068" cy="0"/>
          </a:xfrm>
          <a:prstGeom prst="line">
            <a:avLst/>
          </a:prstGeom>
          <a:ln w="12700">
            <a:solidFill>
              <a:srgbClr val="00B05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V="1">
            <a:off x="4139952" y="3918268"/>
            <a:ext cx="0" cy="423962"/>
          </a:xfrm>
          <a:prstGeom prst="line">
            <a:avLst/>
          </a:prstGeom>
          <a:ln w="12700">
            <a:solidFill>
              <a:srgbClr val="00B050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4429385" y="1982496"/>
            <a:ext cx="163359" cy="0"/>
          </a:xfrm>
          <a:prstGeom prst="line">
            <a:avLst/>
          </a:prstGeom>
          <a:ln w="12700">
            <a:solidFill>
              <a:srgbClr val="00B05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/>
          <p:cNvSpPr/>
          <p:nvPr/>
        </p:nvSpPr>
        <p:spPr>
          <a:xfrm flipV="1">
            <a:off x="4143799" y="664968"/>
            <a:ext cx="72032" cy="72032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4241203" y="562484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1203" y="562484"/>
                <a:ext cx="330219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necteur droit 39"/>
          <p:cNvCxnSpPr/>
          <p:nvPr/>
        </p:nvCxnSpPr>
        <p:spPr>
          <a:xfrm flipV="1">
            <a:off x="4193031" y="737001"/>
            <a:ext cx="0" cy="3605228"/>
          </a:xfrm>
          <a:prstGeom prst="line">
            <a:avLst/>
          </a:prstGeom>
          <a:ln w="12700">
            <a:solidFill>
              <a:srgbClr val="00B050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>
                <a:off x="3633824" y="4069150"/>
                <a:ext cx="5838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0</m:t>
                      </m:r>
                      <m:r>
                        <a:rPr lang="fr-FR" sz="1200" b="0" i="1" smtClean="0">
                          <a:latin typeface="Cambria Math"/>
                        </a:rPr>
                        <m:t>,7</m:t>
                      </m:r>
                      <m:r>
                        <a:rPr lang="fr-FR" sz="12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1200" b="0" i="0" smtClean="0">
                          <a:latin typeface="Cambria Math"/>
                        </a:rPr>
                        <m:t>m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824" y="4069150"/>
                <a:ext cx="583813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/>
              <p:cNvSpPr txBox="1"/>
              <p:nvPr/>
            </p:nvSpPr>
            <p:spPr>
              <a:xfrm>
                <a:off x="4143799" y="2650947"/>
                <a:ext cx="583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1</m:t>
                      </m:r>
                      <m:r>
                        <a:rPr lang="fr-FR" sz="1200" b="0" i="1" smtClean="0">
                          <a:latin typeface="Cambria Math"/>
                        </a:rPr>
                        <m:t>,8</m:t>
                      </m:r>
                      <m:r>
                        <a:rPr lang="fr-FR" sz="12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1200" b="0" i="0" smtClean="0">
                          <a:latin typeface="Cambria Math"/>
                        </a:rPr>
                        <m:t>m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799" y="2650947"/>
                <a:ext cx="583814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Arc 43"/>
          <p:cNvSpPr/>
          <p:nvPr/>
        </p:nvSpPr>
        <p:spPr>
          <a:xfrm>
            <a:off x="537564" y="943640"/>
            <a:ext cx="2081766" cy="2081766"/>
          </a:xfrm>
          <a:prstGeom prst="arc">
            <a:avLst>
              <a:gd name="adj1" fmla="val 20169793"/>
              <a:gd name="adj2" fmla="val 21566797"/>
            </a:avLst>
          </a:prstGeom>
          <a:ln>
            <a:solidFill>
              <a:srgbClr val="00B050"/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2565220" y="1582559"/>
                <a:ext cx="3175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220" y="1582559"/>
                <a:ext cx="317587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necteur droit 45"/>
          <p:cNvCxnSpPr/>
          <p:nvPr/>
        </p:nvCxnSpPr>
        <p:spPr>
          <a:xfrm flipV="1">
            <a:off x="3722509" y="1986955"/>
            <a:ext cx="0" cy="1931313"/>
          </a:xfrm>
          <a:prstGeom prst="line">
            <a:avLst/>
          </a:prstGeom>
          <a:ln w="12700">
            <a:solidFill>
              <a:srgbClr val="00B050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3659161" y="2814111"/>
                <a:ext cx="3063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9161" y="2814111"/>
                <a:ext cx="306366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642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e 54"/>
          <p:cNvGrpSpPr/>
          <p:nvPr/>
        </p:nvGrpSpPr>
        <p:grpSpPr>
          <a:xfrm rot="19800000">
            <a:off x="2903584" y="1137340"/>
            <a:ext cx="720080" cy="720080"/>
            <a:chOff x="971600" y="1268760"/>
            <a:chExt cx="720080" cy="720080"/>
          </a:xfrm>
        </p:grpSpPr>
        <p:cxnSp>
          <p:nvCxnSpPr>
            <p:cNvPr id="56" name="Connecteur droit avec flèche 55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avec flèche 56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e 33"/>
          <p:cNvGrpSpPr/>
          <p:nvPr/>
        </p:nvGrpSpPr>
        <p:grpSpPr>
          <a:xfrm>
            <a:off x="3131840" y="1268760"/>
            <a:ext cx="720080" cy="720080"/>
            <a:chOff x="971600" y="1268760"/>
            <a:chExt cx="720080" cy="720080"/>
          </a:xfrm>
        </p:grpSpPr>
        <p:cxnSp>
          <p:nvCxnSpPr>
            <p:cNvPr id="42" name="Connecteur droit avec flèche 41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/>
          <p:cNvGrpSpPr/>
          <p:nvPr/>
        </p:nvGrpSpPr>
        <p:grpSpPr>
          <a:xfrm rot="20700000">
            <a:off x="3021012" y="1187843"/>
            <a:ext cx="720080" cy="720080"/>
            <a:chOff x="971600" y="1268760"/>
            <a:chExt cx="720080" cy="720080"/>
          </a:xfrm>
        </p:grpSpPr>
        <p:cxnSp>
          <p:nvCxnSpPr>
            <p:cNvPr id="40" name="Connecteur droit avec flèche 39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Arc 35"/>
          <p:cNvSpPr/>
          <p:nvPr/>
        </p:nvSpPr>
        <p:spPr>
          <a:xfrm>
            <a:off x="2555776" y="1412777"/>
            <a:ext cx="1152128" cy="1152128"/>
          </a:xfrm>
          <a:prstGeom prst="arc">
            <a:avLst>
              <a:gd name="adj1" fmla="val 20787483"/>
              <a:gd name="adj2" fmla="val 21510070"/>
            </a:avLst>
          </a:prstGeom>
          <a:ln>
            <a:solidFill>
              <a:srgbClr val="00206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7" name="Groupe 36"/>
          <p:cNvGrpSpPr/>
          <p:nvPr/>
        </p:nvGrpSpPr>
        <p:grpSpPr>
          <a:xfrm>
            <a:off x="3077840" y="1934841"/>
            <a:ext cx="108000" cy="108000"/>
            <a:chOff x="899592" y="1916833"/>
            <a:chExt cx="108000" cy="108000"/>
          </a:xfrm>
        </p:grpSpPr>
        <p:sp>
          <p:nvSpPr>
            <p:cNvPr id="38" name="Ellipse 37"/>
            <p:cNvSpPr/>
            <p:nvPr/>
          </p:nvSpPr>
          <p:spPr>
            <a:xfrm>
              <a:off x="899592" y="1916833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Ellipse 38"/>
            <p:cNvSpPr/>
            <p:nvPr/>
          </p:nvSpPr>
          <p:spPr>
            <a:xfrm flipV="1">
              <a:off x="935592" y="1952833"/>
              <a:ext cx="36000" cy="36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/>
              <p:cNvSpPr txBox="1"/>
              <p:nvPr/>
            </p:nvSpPr>
            <p:spPr>
              <a:xfrm>
                <a:off x="3755448" y="1783159"/>
                <a:ext cx="28943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3" name="ZoneTexte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448" y="1783159"/>
                <a:ext cx="289438" cy="24622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Arc 73"/>
          <p:cNvSpPr/>
          <p:nvPr/>
        </p:nvSpPr>
        <p:spPr>
          <a:xfrm>
            <a:off x="2699792" y="1556792"/>
            <a:ext cx="864096" cy="864096"/>
          </a:xfrm>
          <a:prstGeom prst="arc">
            <a:avLst>
              <a:gd name="adj1" fmla="val 19832481"/>
              <a:gd name="adj2" fmla="val 21411076"/>
            </a:avLst>
          </a:prstGeom>
          <a:ln>
            <a:solidFill>
              <a:srgbClr val="00206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/>
              <p:cNvSpPr txBox="1"/>
              <p:nvPr/>
            </p:nvSpPr>
            <p:spPr>
              <a:xfrm>
                <a:off x="3774662" y="1895655"/>
                <a:ext cx="3306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662" y="1895655"/>
                <a:ext cx="330668" cy="24622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2975948" y="2052291"/>
                <a:ext cx="30181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8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948" y="2052291"/>
                <a:ext cx="301813" cy="21544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/>
              <p:cNvSpPr txBox="1"/>
              <p:nvPr/>
            </p:nvSpPr>
            <p:spPr>
              <a:xfrm>
                <a:off x="3713842" y="1604818"/>
                <a:ext cx="346953" cy="2580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842" y="1604818"/>
                <a:ext cx="346953" cy="25808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/>
              <p:cNvSpPr txBox="1"/>
              <p:nvPr/>
            </p:nvSpPr>
            <p:spPr>
              <a:xfrm>
                <a:off x="3493347" y="1392785"/>
                <a:ext cx="34176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347" y="1392785"/>
                <a:ext cx="341760" cy="24622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2966955" y="1051311"/>
                <a:ext cx="33124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955" y="1051311"/>
                <a:ext cx="331245" cy="24622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727" y="2758480"/>
            <a:ext cx="1809750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477" y="2758480"/>
            <a:ext cx="1933575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3" name="ZoneTexte 82"/>
              <p:cNvSpPr txBox="1"/>
              <p:nvPr/>
            </p:nvSpPr>
            <p:spPr>
              <a:xfrm>
                <a:off x="2719675" y="1080600"/>
                <a:ext cx="340157" cy="2580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3" name="ZoneTexte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9675" y="1080600"/>
                <a:ext cx="340157" cy="25808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2503651" y="1196752"/>
                <a:ext cx="33496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651" y="1196752"/>
                <a:ext cx="334963" cy="24622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3236472" y="1561905"/>
                <a:ext cx="29437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472" y="1561905"/>
                <a:ext cx="294375" cy="24622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1486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Enseignement\GitHub\Cy_04_PSI_ModelisationDynamique\Revisions_Statique\Fiche_01_Statique_2D_TD_01_Hayon\images\fig_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563" y="1795463"/>
            <a:ext cx="7200900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rme libre 3"/>
          <p:cNvSpPr/>
          <p:nvPr/>
        </p:nvSpPr>
        <p:spPr>
          <a:xfrm>
            <a:off x="3096883" y="2251494"/>
            <a:ext cx="4684143" cy="3183148"/>
          </a:xfrm>
          <a:custGeom>
            <a:avLst/>
            <a:gdLst>
              <a:gd name="connsiteX0" fmla="*/ 0 w 4684143"/>
              <a:gd name="connsiteY0" fmla="*/ 0 h 3183148"/>
              <a:gd name="connsiteX1" fmla="*/ 4684143 w 4684143"/>
              <a:gd name="connsiteY1" fmla="*/ 3183148 h 3183148"/>
              <a:gd name="connsiteX2" fmla="*/ 4684143 w 4684143"/>
              <a:gd name="connsiteY2" fmla="*/ 3183148 h 3183148"/>
              <a:gd name="connsiteX0" fmla="*/ 0 w 4684143"/>
              <a:gd name="connsiteY0" fmla="*/ 0 h 3183148"/>
              <a:gd name="connsiteX1" fmla="*/ 4684143 w 4684143"/>
              <a:gd name="connsiteY1" fmla="*/ 3183148 h 3183148"/>
              <a:gd name="connsiteX2" fmla="*/ 4684143 w 4684143"/>
              <a:gd name="connsiteY2" fmla="*/ 3183148 h 3183148"/>
              <a:gd name="connsiteX0" fmla="*/ 0 w 4684143"/>
              <a:gd name="connsiteY0" fmla="*/ 0 h 3183148"/>
              <a:gd name="connsiteX1" fmla="*/ 4684143 w 4684143"/>
              <a:gd name="connsiteY1" fmla="*/ 3183148 h 3183148"/>
              <a:gd name="connsiteX2" fmla="*/ 4684143 w 4684143"/>
              <a:gd name="connsiteY2" fmla="*/ 3183148 h 3183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84143" h="3183148">
                <a:moveTo>
                  <a:pt x="0" y="0"/>
                </a:moveTo>
                <a:cubicBezTo>
                  <a:pt x="370935" y="1647646"/>
                  <a:pt x="34505" y="2622431"/>
                  <a:pt x="4684143" y="3183148"/>
                </a:cubicBezTo>
                <a:lnTo>
                  <a:pt x="4684143" y="3183148"/>
                </a:lnTo>
              </a:path>
            </a:pathLst>
          </a:custGeom>
          <a:noFill/>
          <a:ln>
            <a:solidFill>
              <a:srgbClr val="00B05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orme libre 5"/>
          <p:cNvSpPr/>
          <p:nvPr/>
        </p:nvSpPr>
        <p:spPr>
          <a:xfrm>
            <a:off x="3046563" y="3043082"/>
            <a:ext cx="4684143" cy="3183148"/>
          </a:xfrm>
          <a:custGeom>
            <a:avLst/>
            <a:gdLst>
              <a:gd name="connsiteX0" fmla="*/ 0 w 4684143"/>
              <a:gd name="connsiteY0" fmla="*/ 0 h 3183148"/>
              <a:gd name="connsiteX1" fmla="*/ 4684143 w 4684143"/>
              <a:gd name="connsiteY1" fmla="*/ 3183148 h 3183148"/>
              <a:gd name="connsiteX2" fmla="*/ 4684143 w 4684143"/>
              <a:gd name="connsiteY2" fmla="*/ 3183148 h 3183148"/>
              <a:gd name="connsiteX0" fmla="*/ 0 w 4684143"/>
              <a:gd name="connsiteY0" fmla="*/ 0 h 3183148"/>
              <a:gd name="connsiteX1" fmla="*/ 4684143 w 4684143"/>
              <a:gd name="connsiteY1" fmla="*/ 3183148 h 3183148"/>
              <a:gd name="connsiteX2" fmla="*/ 4684143 w 4684143"/>
              <a:gd name="connsiteY2" fmla="*/ 3183148 h 3183148"/>
              <a:gd name="connsiteX0" fmla="*/ 0 w 4684143"/>
              <a:gd name="connsiteY0" fmla="*/ 0 h 3183148"/>
              <a:gd name="connsiteX1" fmla="*/ 4684143 w 4684143"/>
              <a:gd name="connsiteY1" fmla="*/ 3183148 h 3183148"/>
              <a:gd name="connsiteX2" fmla="*/ 4684143 w 4684143"/>
              <a:gd name="connsiteY2" fmla="*/ 3183148 h 3183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84143" h="3183148">
                <a:moveTo>
                  <a:pt x="0" y="0"/>
                </a:moveTo>
                <a:cubicBezTo>
                  <a:pt x="370935" y="1647646"/>
                  <a:pt x="34505" y="2622431"/>
                  <a:pt x="4684143" y="3183148"/>
                </a:cubicBezTo>
                <a:lnTo>
                  <a:pt x="4684143" y="3183148"/>
                </a:lnTo>
              </a:path>
            </a:pathLst>
          </a:custGeom>
          <a:noFill/>
          <a:ln>
            <a:solidFill>
              <a:schemeClr val="accent4"/>
            </a:solidFill>
            <a:headEnd type="stealth" w="med" len="lg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6516216" y="4941168"/>
            <a:ext cx="1147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Ouverture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3935057" y="5611507"/>
            <a:ext cx="117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Fermeture</a:t>
            </a:r>
            <a:endParaRPr lang="fr-FR" dirty="0"/>
          </a:p>
        </p:txBody>
      </p:sp>
      <p:cxnSp>
        <p:nvCxnSpPr>
          <p:cNvPr id="9" name="Connecteur droit 8"/>
          <p:cNvCxnSpPr/>
          <p:nvPr/>
        </p:nvCxnSpPr>
        <p:spPr>
          <a:xfrm flipH="1">
            <a:off x="2555776" y="6140531"/>
            <a:ext cx="4534251" cy="0"/>
          </a:xfrm>
          <a:prstGeom prst="line">
            <a:avLst/>
          </a:prstGeom>
          <a:ln w="38100">
            <a:solidFill>
              <a:srgbClr val="FF0000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1890082" y="5955865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500 N</a:t>
            </a:r>
            <a:endParaRPr lang="fr-FR" b="1" dirty="0"/>
          </a:p>
        </p:txBody>
      </p:sp>
      <p:cxnSp>
        <p:nvCxnSpPr>
          <p:cNvPr id="14" name="Connecteur droit 13"/>
          <p:cNvCxnSpPr/>
          <p:nvPr/>
        </p:nvCxnSpPr>
        <p:spPr>
          <a:xfrm flipH="1" flipV="1">
            <a:off x="4067944" y="5617576"/>
            <a:ext cx="3950794" cy="676578"/>
          </a:xfrm>
          <a:prstGeom prst="line">
            <a:avLst/>
          </a:prstGeom>
          <a:ln w="38100">
            <a:solidFill>
              <a:srgbClr val="FF0000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118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e 49"/>
          <p:cNvGrpSpPr/>
          <p:nvPr/>
        </p:nvGrpSpPr>
        <p:grpSpPr>
          <a:xfrm>
            <a:off x="1543854" y="1556792"/>
            <a:ext cx="2919857" cy="997079"/>
            <a:chOff x="1543854" y="1556792"/>
            <a:chExt cx="2919857" cy="997079"/>
          </a:xfrm>
        </p:grpSpPr>
        <p:cxnSp>
          <p:nvCxnSpPr>
            <p:cNvPr id="4" name="Connecteur droit 3"/>
            <p:cNvCxnSpPr/>
            <p:nvPr/>
          </p:nvCxnSpPr>
          <p:spPr>
            <a:xfrm>
              <a:off x="2411760" y="1988840"/>
              <a:ext cx="1440160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>
            <a:xfrm flipV="1">
              <a:off x="2411206" y="1772816"/>
              <a:ext cx="0" cy="432048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>
            <a:xfrm>
              <a:off x="1691680" y="1700808"/>
              <a:ext cx="144016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>
              <a:off x="1697604" y="2276872"/>
              <a:ext cx="144016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 flipV="1">
              <a:off x="1697603" y="1709530"/>
              <a:ext cx="1" cy="56734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 flipH="1" flipV="1">
              <a:off x="3131839" y="1692620"/>
              <a:ext cx="1" cy="22421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flipH="1" flipV="1">
              <a:off x="3131838" y="2052660"/>
              <a:ext cx="1" cy="22421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ZoneTexte 17"/>
            <p:cNvSpPr txBox="1"/>
            <p:nvPr/>
          </p:nvSpPr>
          <p:spPr>
            <a:xfrm>
              <a:off x="1691126" y="2276872"/>
              <a:ext cx="14401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smtClean="0"/>
                <a:t>Phase d’ouverture</a:t>
              </a:r>
              <a:endParaRPr lang="fr-FR" sz="1200" dirty="0"/>
            </a:p>
          </p:txBody>
        </p:sp>
        <p:cxnSp>
          <p:nvCxnSpPr>
            <p:cNvPr id="19" name="Connecteur droit 18"/>
            <p:cNvCxnSpPr/>
            <p:nvPr/>
          </p:nvCxnSpPr>
          <p:spPr>
            <a:xfrm flipH="1" flipV="1">
              <a:off x="3851920" y="1988840"/>
              <a:ext cx="423664" cy="0"/>
            </a:xfrm>
            <a:prstGeom prst="line">
              <a:avLst/>
            </a:prstGeom>
            <a:ln w="28575" cmpd="dbl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ZoneTexte 21"/>
            <p:cNvSpPr txBox="1"/>
            <p:nvPr/>
          </p:nvSpPr>
          <p:spPr>
            <a:xfrm>
              <a:off x="3663793" y="1556792"/>
              <a:ext cx="7999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/>
                <a:t>Action hayon</a:t>
              </a:r>
              <a:endParaRPr lang="fr-FR" sz="1000" dirty="0"/>
            </a:p>
          </p:txBody>
        </p:sp>
        <p:cxnSp>
          <p:nvCxnSpPr>
            <p:cNvPr id="26" name="Connecteur droit 25"/>
            <p:cNvCxnSpPr/>
            <p:nvPr/>
          </p:nvCxnSpPr>
          <p:spPr>
            <a:xfrm flipV="1">
              <a:off x="1907704" y="1988840"/>
              <a:ext cx="423664" cy="0"/>
            </a:xfrm>
            <a:prstGeom prst="line">
              <a:avLst/>
            </a:prstGeom>
            <a:ln w="28575" cmpd="dbl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ZoneTexte 26"/>
            <p:cNvSpPr txBox="1"/>
            <p:nvPr/>
          </p:nvSpPr>
          <p:spPr>
            <a:xfrm>
              <a:off x="1543854" y="1645508"/>
              <a:ext cx="7999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/>
                <a:t>Action moteur</a:t>
              </a:r>
              <a:endParaRPr lang="fr-FR" sz="1000" dirty="0"/>
            </a:p>
          </p:txBody>
        </p:sp>
        <p:cxnSp>
          <p:nvCxnSpPr>
            <p:cNvPr id="29" name="Connecteur droit 28"/>
            <p:cNvCxnSpPr/>
            <p:nvPr/>
          </p:nvCxnSpPr>
          <p:spPr>
            <a:xfrm flipH="1" flipV="1">
              <a:off x="2555776" y="1941781"/>
              <a:ext cx="423664" cy="0"/>
            </a:xfrm>
            <a:prstGeom prst="line">
              <a:avLst/>
            </a:prstGeom>
            <a:ln w="28575" cmpd="dbl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ZoneTexte 29"/>
            <p:cNvSpPr txBox="1"/>
            <p:nvPr/>
          </p:nvSpPr>
          <p:spPr>
            <a:xfrm>
              <a:off x="2367649" y="1640230"/>
              <a:ext cx="799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dirty="0" smtClean="0"/>
                <a:t>Action frottement</a:t>
              </a:r>
              <a:endParaRPr lang="fr-FR" sz="800" dirty="0"/>
            </a:p>
          </p:txBody>
        </p:sp>
        <p:cxnSp>
          <p:nvCxnSpPr>
            <p:cNvPr id="31" name="Connecteur droit 30"/>
            <p:cNvCxnSpPr/>
            <p:nvPr/>
          </p:nvCxnSpPr>
          <p:spPr>
            <a:xfrm flipV="1">
              <a:off x="2555776" y="2045618"/>
              <a:ext cx="423664" cy="0"/>
            </a:xfrm>
            <a:prstGeom prst="line">
              <a:avLst/>
            </a:prstGeom>
            <a:ln w="28575" cmpd="dbl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ZoneTexte 31"/>
            <p:cNvSpPr txBox="1"/>
            <p:nvPr/>
          </p:nvSpPr>
          <p:spPr>
            <a:xfrm>
              <a:off x="2367649" y="2058447"/>
              <a:ext cx="7999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dirty="0" smtClean="0"/>
                <a:t>Action ressort</a:t>
              </a:r>
              <a:endParaRPr lang="fr-FR" sz="800" dirty="0"/>
            </a:p>
          </p:txBody>
        </p:sp>
      </p:grpSp>
      <p:grpSp>
        <p:nvGrpSpPr>
          <p:cNvPr id="49" name="Groupe 48"/>
          <p:cNvGrpSpPr/>
          <p:nvPr/>
        </p:nvGrpSpPr>
        <p:grpSpPr>
          <a:xfrm>
            <a:off x="4316439" y="1556792"/>
            <a:ext cx="2919857" cy="1010085"/>
            <a:chOff x="1543854" y="2874434"/>
            <a:chExt cx="2919857" cy="1010085"/>
          </a:xfrm>
        </p:grpSpPr>
        <p:sp>
          <p:nvSpPr>
            <p:cNvPr id="44" name="ZoneTexte 43"/>
            <p:cNvSpPr txBox="1"/>
            <p:nvPr/>
          </p:nvSpPr>
          <p:spPr>
            <a:xfrm>
              <a:off x="1543854" y="2963150"/>
              <a:ext cx="7999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/>
                <a:t>Action moteur</a:t>
              </a:r>
              <a:endParaRPr lang="fr-FR" sz="1000" dirty="0"/>
            </a:p>
          </p:txBody>
        </p:sp>
        <p:cxnSp>
          <p:nvCxnSpPr>
            <p:cNvPr id="33" name="Connecteur droit 32"/>
            <p:cNvCxnSpPr/>
            <p:nvPr/>
          </p:nvCxnSpPr>
          <p:spPr>
            <a:xfrm>
              <a:off x="2411760" y="3306482"/>
              <a:ext cx="1440160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/>
            <p:cNvCxnSpPr/>
            <p:nvPr/>
          </p:nvCxnSpPr>
          <p:spPr>
            <a:xfrm flipV="1">
              <a:off x="2411206" y="3090458"/>
              <a:ext cx="0" cy="432048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/>
            <p:nvPr/>
          </p:nvCxnSpPr>
          <p:spPr>
            <a:xfrm>
              <a:off x="1691680" y="3018450"/>
              <a:ext cx="144016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/>
            <p:cNvCxnSpPr/>
            <p:nvPr/>
          </p:nvCxnSpPr>
          <p:spPr>
            <a:xfrm>
              <a:off x="1697604" y="3594514"/>
              <a:ext cx="144016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 flipV="1">
              <a:off x="1697603" y="3027172"/>
              <a:ext cx="1" cy="56734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 flipH="1" flipV="1">
              <a:off x="3131839" y="3010262"/>
              <a:ext cx="1" cy="22421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/>
            <p:cNvCxnSpPr/>
            <p:nvPr/>
          </p:nvCxnSpPr>
          <p:spPr>
            <a:xfrm flipH="1" flipV="1">
              <a:off x="3131838" y="3370302"/>
              <a:ext cx="1" cy="22421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ZoneTexte 39"/>
            <p:cNvSpPr txBox="1"/>
            <p:nvPr/>
          </p:nvSpPr>
          <p:spPr>
            <a:xfrm>
              <a:off x="1691126" y="3607520"/>
              <a:ext cx="14401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smtClean="0"/>
                <a:t>Phase de fermeture</a:t>
              </a:r>
              <a:endParaRPr lang="fr-FR" sz="1200" dirty="0"/>
            </a:p>
          </p:txBody>
        </p:sp>
        <p:cxnSp>
          <p:nvCxnSpPr>
            <p:cNvPr id="41" name="Connecteur droit 40"/>
            <p:cNvCxnSpPr/>
            <p:nvPr/>
          </p:nvCxnSpPr>
          <p:spPr>
            <a:xfrm flipH="1" flipV="1">
              <a:off x="3851920" y="3306482"/>
              <a:ext cx="423664" cy="0"/>
            </a:xfrm>
            <a:prstGeom prst="line">
              <a:avLst/>
            </a:prstGeom>
            <a:ln w="28575" cmpd="dbl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ZoneTexte 41"/>
            <p:cNvSpPr txBox="1"/>
            <p:nvPr/>
          </p:nvSpPr>
          <p:spPr>
            <a:xfrm>
              <a:off x="3663793" y="2874434"/>
              <a:ext cx="7999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/>
                <a:t>Action hayon</a:t>
              </a:r>
              <a:endParaRPr lang="fr-FR" sz="1000" dirty="0"/>
            </a:p>
          </p:txBody>
        </p:sp>
        <p:cxnSp>
          <p:nvCxnSpPr>
            <p:cNvPr id="43" name="Connecteur droit 42"/>
            <p:cNvCxnSpPr/>
            <p:nvPr/>
          </p:nvCxnSpPr>
          <p:spPr>
            <a:xfrm flipH="1" flipV="1">
              <a:off x="1907704" y="3306482"/>
              <a:ext cx="423664" cy="0"/>
            </a:xfrm>
            <a:prstGeom prst="line">
              <a:avLst/>
            </a:prstGeom>
            <a:ln w="28575" cmpd="dbl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/>
            <p:cNvCxnSpPr/>
            <p:nvPr/>
          </p:nvCxnSpPr>
          <p:spPr>
            <a:xfrm flipV="1">
              <a:off x="2555776" y="3259423"/>
              <a:ext cx="423664" cy="0"/>
            </a:xfrm>
            <a:prstGeom prst="line">
              <a:avLst/>
            </a:prstGeom>
            <a:ln w="28575" cmpd="dbl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ZoneTexte 45"/>
            <p:cNvSpPr txBox="1"/>
            <p:nvPr/>
          </p:nvSpPr>
          <p:spPr>
            <a:xfrm>
              <a:off x="2367649" y="2957872"/>
              <a:ext cx="799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dirty="0" smtClean="0"/>
                <a:t>Action frottement</a:t>
              </a:r>
              <a:endParaRPr lang="fr-FR" sz="800" dirty="0"/>
            </a:p>
          </p:txBody>
        </p:sp>
        <p:cxnSp>
          <p:nvCxnSpPr>
            <p:cNvPr id="47" name="Connecteur droit 46"/>
            <p:cNvCxnSpPr/>
            <p:nvPr/>
          </p:nvCxnSpPr>
          <p:spPr>
            <a:xfrm flipV="1">
              <a:off x="2555776" y="3363260"/>
              <a:ext cx="423664" cy="0"/>
            </a:xfrm>
            <a:prstGeom prst="line">
              <a:avLst/>
            </a:prstGeom>
            <a:ln w="28575" cmpd="dbl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ZoneTexte 47"/>
            <p:cNvSpPr txBox="1"/>
            <p:nvPr/>
          </p:nvSpPr>
          <p:spPr>
            <a:xfrm>
              <a:off x="2367649" y="3376089"/>
              <a:ext cx="7999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dirty="0" smtClean="0"/>
                <a:t>Action ressort</a:t>
              </a:r>
              <a:endParaRPr lang="fr-FR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43136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e 54"/>
          <p:cNvGrpSpPr/>
          <p:nvPr/>
        </p:nvGrpSpPr>
        <p:grpSpPr>
          <a:xfrm rot="19800000">
            <a:off x="2903584" y="1137340"/>
            <a:ext cx="720080" cy="720080"/>
            <a:chOff x="971600" y="1268760"/>
            <a:chExt cx="720080" cy="720080"/>
          </a:xfrm>
        </p:grpSpPr>
        <p:cxnSp>
          <p:nvCxnSpPr>
            <p:cNvPr id="56" name="Connecteur droit avec flèche 55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avec flèche 56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e 20"/>
          <p:cNvGrpSpPr/>
          <p:nvPr/>
        </p:nvGrpSpPr>
        <p:grpSpPr>
          <a:xfrm>
            <a:off x="395536" y="1187843"/>
            <a:ext cx="1296144" cy="1377062"/>
            <a:chOff x="395536" y="1187843"/>
            <a:chExt cx="1296144" cy="1377062"/>
          </a:xfrm>
        </p:grpSpPr>
        <p:grpSp>
          <p:nvGrpSpPr>
            <p:cNvPr id="7" name="Groupe 6"/>
            <p:cNvGrpSpPr/>
            <p:nvPr/>
          </p:nvGrpSpPr>
          <p:grpSpPr>
            <a:xfrm>
              <a:off x="971600" y="1268760"/>
              <a:ext cx="720080" cy="720080"/>
              <a:chOff x="971600" y="1268760"/>
              <a:chExt cx="720080" cy="720080"/>
            </a:xfrm>
          </p:grpSpPr>
          <p:cxnSp>
            <p:nvCxnSpPr>
              <p:cNvPr id="5" name="Connecteur droit avec flèche 4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necteur droit avec flèche 5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e 7"/>
            <p:cNvGrpSpPr/>
            <p:nvPr/>
          </p:nvGrpSpPr>
          <p:grpSpPr>
            <a:xfrm rot="20700000">
              <a:off x="860772" y="1187843"/>
              <a:ext cx="720080" cy="720080"/>
              <a:chOff x="971600" y="1268760"/>
              <a:chExt cx="720080" cy="720080"/>
            </a:xfrm>
          </p:grpSpPr>
          <p:cxnSp>
            <p:nvCxnSpPr>
              <p:cNvPr id="9" name="Connecteur droit avec flèche 8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avec flèche 9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Arc 16"/>
            <p:cNvSpPr/>
            <p:nvPr/>
          </p:nvSpPr>
          <p:spPr>
            <a:xfrm>
              <a:off x="395536" y="1412777"/>
              <a:ext cx="1152128" cy="1152128"/>
            </a:xfrm>
            <a:prstGeom prst="arc">
              <a:avLst>
                <a:gd name="adj1" fmla="val 20787483"/>
                <a:gd name="adj2" fmla="val 21510070"/>
              </a:avLst>
            </a:prstGeom>
            <a:ln>
              <a:solidFill>
                <a:srgbClr val="002060"/>
              </a:solidFill>
              <a:head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0" name="Groupe 19"/>
            <p:cNvGrpSpPr/>
            <p:nvPr/>
          </p:nvGrpSpPr>
          <p:grpSpPr>
            <a:xfrm>
              <a:off x="917600" y="1934841"/>
              <a:ext cx="108000" cy="108000"/>
              <a:chOff x="899592" y="1916833"/>
              <a:chExt cx="108000" cy="108000"/>
            </a:xfrm>
          </p:grpSpPr>
          <p:sp>
            <p:nvSpPr>
              <p:cNvPr id="18" name="Ellipse 17"/>
              <p:cNvSpPr/>
              <p:nvPr/>
            </p:nvSpPr>
            <p:spPr>
              <a:xfrm>
                <a:off x="899592" y="191683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Ellipse 18"/>
              <p:cNvSpPr/>
              <p:nvPr/>
            </p:nvSpPr>
            <p:spPr>
              <a:xfrm flipV="1">
                <a:off x="935592" y="195283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22" name="Groupe 21"/>
          <p:cNvGrpSpPr/>
          <p:nvPr/>
        </p:nvGrpSpPr>
        <p:grpSpPr>
          <a:xfrm>
            <a:off x="1475656" y="1187843"/>
            <a:ext cx="1296144" cy="1377062"/>
            <a:chOff x="395536" y="1187843"/>
            <a:chExt cx="1296144" cy="1377062"/>
          </a:xfrm>
        </p:grpSpPr>
        <p:grpSp>
          <p:nvGrpSpPr>
            <p:cNvPr id="23" name="Groupe 22"/>
            <p:cNvGrpSpPr/>
            <p:nvPr/>
          </p:nvGrpSpPr>
          <p:grpSpPr>
            <a:xfrm>
              <a:off x="971600" y="1268760"/>
              <a:ext cx="720080" cy="720080"/>
              <a:chOff x="971600" y="1268760"/>
              <a:chExt cx="720080" cy="720080"/>
            </a:xfrm>
          </p:grpSpPr>
          <p:cxnSp>
            <p:nvCxnSpPr>
              <p:cNvPr id="31" name="Connecteur droit avec flèche 30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avec flèche 31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e 23"/>
            <p:cNvGrpSpPr/>
            <p:nvPr/>
          </p:nvGrpSpPr>
          <p:grpSpPr>
            <a:xfrm rot="20700000">
              <a:off x="860772" y="1187843"/>
              <a:ext cx="720080" cy="720080"/>
              <a:chOff x="971600" y="1268760"/>
              <a:chExt cx="720080" cy="720080"/>
            </a:xfrm>
          </p:grpSpPr>
          <p:cxnSp>
            <p:nvCxnSpPr>
              <p:cNvPr id="29" name="Connecteur droit avec flèche 28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avec flèche 29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Arc 24"/>
            <p:cNvSpPr/>
            <p:nvPr/>
          </p:nvSpPr>
          <p:spPr>
            <a:xfrm>
              <a:off x="395536" y="1412777"/>
              <a:ext cx="1152128" cy="1152128"/>
            </a:xfrm>
            <a:prstGeom prst="arc">
              <a:avLst>
                <a:gd name="adj1" fmla="val 20787483"/>
                <a:gd name="adj2" fmla="val 21510070"/>
              </a:avLst>
            </a:prstGeom>
            <a:ln>
              <a:solidFill>
                <a:srgbClr val="002060"/>
              </a:solidFill>
              <a:head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6" name="Groupe 25"/>
            <p:cNvGrpSpPr/>
            <p:nvPr/>
          </p:nvGrpSpPr>
          <p:grpSpPr>
            <a:xfrm>
              <a:off x="917600" y="1934841"/>
              <a:ext cx="108000" cy="108000"/>
              <a:chOff x="899592" y="1916833"/>
              <a:chExt cx="108000" cy="108000"/>
            </a:xfrm>
          </p:grpSpPr>
          <p:sp>
            <p:nvSpPr>
              <p:cNvPr id="27" name="Ellipse 26"/>
              <p:cNvSpPr/>
              <p:nvPr/>
            </p:nvSpPr>
            <p:spPr>
              <a:xfrm>
                <a:off x="899592" y="191683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" name="Ellipse 27"/>
              <p:cNvSpPr/>
              <p:nvPr/>
            </p:nvSpPr>
            <p:spPr>
              <a:xfrm flipV="1">
                <a:off x="935592" y="195283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4" name="Groupe 33"/>
          <p:cNvGrpSpPr/>
          <p:nvPr/>
        </p:nvGrpSpPr>
        <p:grpSpPr>
          <a:xfrm>
            <a:off x="3131840" y="1268760"/>
            <a:ext cx="720080" cy="720080"/>
            <a:chOff x="971600" y="1268760"/>
            <a:chExt cx="720080" cy="720080"/>
          </a:xfrm>
        </p:grpSpPr>
        <p:cxnSp>
          <p:nvCxnSpPr>
            <p:cNvPr id="42" name="Connecteur droit avec flèche 41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/>
          <p:cNvGrpSpPr/>
          <p:nvPr/>
        </p:nvGrpSpPr>
        <p:grpSpPr>
          <a:xfrm rot="20700000">
            <a:off x="3021012" y="1187843"/>
            <a:ext cx="720080" cy="720080"/>
            <a:chOff x="971600" y="1268760"/>
            <a:chExt cx="720080" cy="720080"/>
          </a:xfrm>
        </p:grpSpPr>
        <p:cxnSp>
          <p:nvCxnSpPr>
            <p:cNvPr id="40" name="Connecteur droit avec flèche 39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Arc 35"/>
          <p:cNvSpPr/>
          <p:nvPr/>
        </p:nvSpPr>
        <p:spPr>
          <a:xfrm>
            <a:off x="2555776" y="1412777"/>
            <a:ext cx="1152128" cy="1152128"/>
          </a:xfrm>
          <a:prstGeom prst="arc">
            <a:avLst>
              <a:gd name="adj1" fmla="val 20787483"/>
              <a:gd name="adj2" fmla="val 21510070"/>
            </a:avLst>
          </a:prstGeom>
          <a:ln>
            <a:solidFill>
              <a:srgbClr val="00206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7" name="Groupe 36"/>
          <p:cNvGrpSpPr/>
          <p:nvPr/>
        </p:nvGrpSpPr>
        <p:grpSpPr>
          <a:xfrm>
            <a:off x="3077840" y="1934841"/>
            <a:ext cx="108000" cy="108000"/>
            <a:chOff x="899592" y="1916833"/>
            <a:chExt cx="108000" cy="108000"/>
          </a:xfrm>
        </p:grpSpPr>
        <p:sp>
          <p:nvSpPr>
            <p:cNvPr id="38" name="Ellipse 37"/>
            <p:cNvSpPr/>
            <p:nvPr/>
          </p:nvSpPr>
          <p:spPr>
            <a:xfrm>
              <a:off x="899592" y="1916833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Ellipse 38"/>
            <p:cNvSpPr/>
            <p:nvPr/>
          </p:nvSpPr>
          <p:spPr>
            <a:xfrm flipV="1">
              <a:off x="935592" y="1952833"/>
              <a:ext cx="36000" cy="36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/>
              <p:cNvSpPr txBox="1"/>
              <p:nvPr/>
            </p:nvSpPr>
            <p:spPr>
              <a:xfrm>
                <a:off x="795730" y="1988839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58" name="ZoneTexte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730" y="1988839"/>
                <a:ext cx="340991" cy="24622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15" y="2671650"/>
            <a:ext cx="4498917" cy="112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1376085" y="1988838"/>
                <a:ext cx="3415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085" y="1988838"/>
                <a:ext cx="341567" cy="24622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/>
              <p:cNvSpPr txBox="1"/>
              <p:nvPr/>
            </p:nvSpPr>
            <p:spPr>
              <a:xfrm>
                <a:off x="1726663" y="2042841"/>
                <a:ext cx="65011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1" name="ZoneTexte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6663" y="2042841"/>
                <a:ext cx="650114" cy="24622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/>
              <p:cNvSpPr txBox="1"/>
              <p:nvPr/>
            </p:nvSpPr>
            <p:spPr>
              <a:xfrm>
                <a:off x="1359253" y="1548316"/>
                <a:ext cx="37523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2" name="ZoneTexte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253" y="1548316"/>
                <a:ext cx="375231" cy="24622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/>
              <p:cNvSpPr txBox="1"/>
              <p:nvPr/>
            </p:nvSpPr>
            <p:spPr>
              <a:xfrm>
                <a:off x="972430" y="1014606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3" name="ZoneTexte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430" y="1014606"/>
                <a:ext cx="332720" cy="24622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/>
              <p:cNvSpPr txBox="1"/>
              <p:nvPr/>
            </p:nvSpPr>
            <p:spPr>
              <a:xfrm>
                <a:off x="594830" y="1014605"/>
                <a:ext cx="32976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30" y="1014605"/>
                <a:ext cx="329769" cy="24622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2051720" y="1022539"/>
                <a:ext cx="37523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1022539"/>
                <a:ext cx="375231" cy="24622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/>
              <p:cNvSpPr txBox="1"/>
              <p:nvPr/>
            </p:nvSpPr>
            <p:spPr>
              <a:xfrm>
                <a:off x="1674120" y="1022538"/>
                <a:ext cx="3386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6" name="ZoneTexte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120" y="1022538"/>
                <a:ext cx="338618" cy="24622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/>
              <p:cNvSpPr txBox="1"/>
              <p:nvPr/>
            </p:nvSpPr>
            <p:spPr>
              <a:xfrm>
                <a:off x="2403103" y="1991704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103" y="1991704"/>
                <a:ext cx="340991" cy="24622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2386271" y="1551182"/>
                <a:ext cx="3380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271" y="1551182"/>
                <a:ext cx="338041" cy="24622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1514749" y="1772544"/>
                <a:ext cx="34733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749" y="1772544"/>
                <a:ext cx="347339" cy="24622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/>
              <p:cNvSpPr txBox="1"/>
              <p:nvPr/>
            </p:nvSpPr>
            <p:spPr>
              <a:xfrm>
                <a:off x="2571809" y="1783160"/>
                <a:ext cx="3380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2" name="ZoneTexte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809" y="1783160"/>
                <a:ext cx="338041" cy="246221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/>
              <p:cNvSpPr txBox="1"/>
              <p:nvPr/>
            </p:nvSpPr>
            <p:spPr>
              <a:xfrm>
                <a:off x="3755448" y="1783159"/>
                <a:ext cx="35028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3" name="ZoneTexte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448" y="1783159"/>
                <a:ext cx="350289" cy="246221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Arc 73"/>
          <p:cNvSpPr/>
          <p:nvPr/>
        </p:nvSpPr>
        <p:spPr>
          <a:xfrm>
            <a:off x="2555776" y="1412776"/>
            <a:ext cx="1152128" cy="1152128"/>
          </a:xfrm>
          <a:prstGeom prst="arc">
            <a:avLst>
              <a:gd name="adj1" fmla="val 19832481"/>
              <a:gd name="adj2" fmla="val 20531628"/>
            </a:avLst>
          </a:prstGeom>
          <a:ln>
            <a:solidFill>
              <a:srgbClr val="00206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3635896" y="1585965"/>
                <a:ext cx="35028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1585965"/>
                <a:ext cx="350289" cy="246221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/>
              <p:cNvSpPr txBox="1"/>
              <p:nvPr/>
            </p:nvSpPr>
            <p:spPr>
              <a:xfrm>
                <a:off x="3513302" y="1991887"/>
                <a:ext cx="3386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302" y="1991887"/>
                <a:ext cx="338618" cy="246221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2750096" y="2058229"/>
                <a:ext cx="77546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800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8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fr-FR" sz="800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8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096" y="2058229"/>
                <a:ext cx="775469" cy="215444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/>
              <p:cNvSpPr txBox="1"/>
              <p:nvPr/>
            </p:nvSpPr>
            <p:spPr>
              <a:xfrm>
                <a:off x="3831389" y="1679084"/>
                <a:ext cx="673133" cy="26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sz="10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389" y="1679084"/>
                <a:ext cx="673133" cy="2601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/>
              <p:cNvSpPr txBox="1"/>
              <p:nvPr/>
            </p:nvSpPr>
            <p:spPr>
              <a:xfrm>
                <a:off x="3493347" y="1392785"/>
                <a:ext cx="676083" cy="26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sz="10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347" y="1392785"/>
                <a:ext cx="676083" cy="26019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2966955" y="1051311"/>
                <a:ext cx="32977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955" y="1051311"/>
                <a:ext cx="329770" cy="246221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/>
              <p:cNvSpPr txBox="1"/>
              <p:nvPr/>
            </p:nvSpPr>
            <p:spPr>
              <a:xfrm>
                <a:off x="2785460" y="1051310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1" name="ZoneTexte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460" y="1051310"/>
                <a:ext cx="332720" cy="246221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/>
              <p:cNvSpPr txBox="1"/>
              <p:nvPr/>
            </p:nvSpPr>
            <p:spPr>
              <a:xfrm>
                <a:off x="2571809" y="1148430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2" name="ZoneTexte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809" y="1148430"/>
                <a:ext cx="332720" cy="246221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2114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du client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0" y="1988840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76" y="2003998"/>
            <a:ext cx="1335608" cy="87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779912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la modélisation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79912" y="1981302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95936" y="2039568"/>
            <a:ext cx="1008112" cy="1389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Couple moteur calculé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21" r="6833"/>
          <a:stretch/>
        </p:blipFill>
        <p:spPr bwMode="auto">
          <a:xfrm>
            <a:off x="1023876" y="3044031"/>
            <a:ext cx="1309687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Connecteur droit avec flèche 10"/>
          <p:cNvCxnSpPr>
            <a:stCxn id="1026" idx="3"/>
          </p:cNvCxnSpPr>
          <p:nvPr/>
        </p:nvCxnSpPr>
        <p:spPr>
          <a:xfrm>
            <a:off x="2359484" y="2439379"/>
            <a:ext cx="163645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7176" y="2143874"/>
            <a:ext cx="124906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Exigence validée ?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Connecteur droit avec flèche 17"/>
          <p:cNvCxnSpPr>
            <a:stCxn id="1029" idx="3"/>
          </p:cNvCxnSpPr>
          <p:nvPr/>
        </p:nvCxnSpPr>
        <p:spPr>
          <a:xfrm>
            <a:off x="2333563" y="3244850"/>
            <a:ext cx="1662373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494486" y="2971117"/>
            <a:ext cx="13003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Marge d’utilisation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31266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</TotalTime>
  <Words>643</Words>
  <Application>Microsoft Office PowerPoint</Application>
  <PresentationFormat>Affichage à l'écran (4:3)</PresentationFormat>
  <Paragraphs>129</Paragraphs>
  <Slides>13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51</cp:revision>
  <dcterms:created xsi:type="dcterms:W3CDTF">2018-03-22T21:06:39Z</dcterms:created>
  <dcterms:modified xsi:type="dcterms:W3CDTF">2018-04-28T06:40:20Z</dcterms:modified>
</cp:coreProperties>
</file>