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40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C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45" d="100"/>
          <a:sy n="45" d="100"/>
        </p:scale>
        <p:origin x="1412" y="60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FCA7F-9C42-4E77-B08A-C2F4145F0622}" type="datetimeFigureOut">
              <a:rPr lang="fr-FR" smtClean="0"/>
              <a:t>11/09/2022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5478-2C08-4588-A5F9-5454D7CB6F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6406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FCA7F-9C42-4E77-B08A-C2F4145F0622}" type="datetimeFigureOut">
              <a:rPr lang="fr-FR" smtClean="0"/>
              <a:t>11/09/2022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5478-2C08-4588-A5F9-5454D7CB6F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8126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FCA7F-9C42-4E77-B08A-C2F4145F0622}" type="datetimeFigureOut">
              <a:rPr lang="fr-FR" smtClean="0"/>
              <a:t>11/09/2022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5478-2C08-4588-A5F9-5454D7CB6F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3091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FCA7F-9C42-4E77-B08A-C2F4145F0622}" type="datetimeFigureOut">
              <a:rPr lang="fr-FR" smtClean="0"/>
              <a:t>11/09/2022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5478-2C08-4588-A5F9-5454D7CB6F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5695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FCA7F-9C42-4E77-B08A-C2F4145F0622}" type="datetimeFigureOut">
              <a:rPr lang="fr-FR" smtClean="0"/>
              <a:t>11/09/2022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5478-2C08-4588-A5F9-5454D7CB6F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912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FCA7F-9C42-4E77-B08A-C2F4145F0622}" type="datetimeFigureOut">
              <a:rPr lang="fr-FR" smtClean="0"/>
              <a:t>11/09/2022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5478-2C08-4588-A5F9-5454D7CB6F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7984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FCA7F-9C42-4E77-B08A-C2F4145F0622}" type="datetimeFigureOut">
              <a:rPr lang="fr-FR" smtClean="0"/>
              <a:t>11/09/2022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5478-2C08-4588-A5F9-5454D7CB6F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4581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FCA7F-9C42-4E77-B08A-C2F4145F0622}" type="datetimeFigureOut">
              <a:rPr lang="fr-FR" smtClean="0"/>
              <a:t>11/09/2022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5478-2C08-4588-A5F9-5454D7CB6F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4269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FCA7F-9C42-4E77-B08A-C2F4145F0622}" type="datetimeFigureOut">
              <a:rPr lang="fr-FR" smtClean="0"/>
              <a:t>11/09/2022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5478-2C08-4588-A5F9-5454D7CB6F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3390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FCA7F-9C42-4E77-B08A-C2F4145F0622}" type="datetimeFigureOut">
              <a:rPr lang="fr-FR" smtClean="0"/>
              <a:t>11/09/2022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5478-2C08-4588-A5F9-5454D7CB6F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331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FCA7F-9C42-4E77-B08A-C2F4145F0622}" type="datetimeFigureOut">
              <a:rPr lang="fr-FR" smtClean="0"/>
              <a:t>11/09/2022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5478-2C08-4588-A5F9-5454D7CB6F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8985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FCA7F-9C42-4E77-B08A-C2F4145F0622}" type="datetimeFigureOut">
              <a:rPr lang="fr-FR" smtClean="0"/>
              <a:t>11/09/2022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A5478-2C08-4588-A5F9-5454D7CB6F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265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F42E874A-D8BF-2052-10DD-2D8130108043}"/>
              </a:ext>
            </a:extLst>
          </p:cNvPr>
          <p:cNvGrpSpPr/>
          <p:nvPr/>
        </p:nvGrpSpPr>
        <p:grpSpPr>
          <a:xfrm>
            <a:off x="89884" y="393766"/>
            <a:ext cx="12610116" cy="1975485"/>
            <a:chOff x="-73997" y="1304925"/>
            <a:chExt cx="12610116" cy="1975485"/>
          </a:xfrm>
        </p:grpSpPr>
        <p:sp>
          <p:nvSpPr>
            <p:cNvPr id="4" name="Rectangle 3"/>
            <p:cNvSpPr/>
            <p:nvPr/>
          </p:nvSpPr>
          <p:spPr>
            <a:xfrm>
              <a:off x="-73997" y="1304925"/>
              <a:ext cx="12610116" cy="1975485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223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47853" y="1960374"/>
              <a:ext cx="1323000" cy="567000"/>
            </a:xfrm>
            <a:prstGeom prst="rect">
              <a:avLst/>
            </a:prstGeom>
            <a:noFill/>
            <a:ln w="19050" cap="flat" cmpd="sng" algn="ctr">
              <a:solidFill>
                <a:srgbClr val="00B050"/>
              </a:solidFill>
              <a:prstDash val="sysDot"/>
            </a:ln>
            <a:effectLst/>
          </p:spPr>
          <p:txBody>
            <a:bodyPr rtlCol="0" anchor="t"/>
            <a:lstStyle/>
            <a:p>
              <a:pPr algn="ctr" defTabSz="960120">
                <a:defRPr/>
              </a:pPr>
              <a:r>
                <a:rPr lang="fr-FR" sz="1050" kern="0" dirty="0">
                  <a:solidFill>
                    <a:prstClr val="black"/>
                  </a:solidFill>
                  <a:latin typeface="Calibri"/>
                </a:rPr>
                <a:t>ALIMENTER</a:t>
              </a:r>
            </a:p>
            <a:p>
              <a:pPr algn="ctr" defTabSz="960120">
                <a:defRPr/>
              </a:pPr>
              <a:r>
                <a:rPr lang="fr-FR" sz="1050" kern="0" dirty="0">
                  <a:solidFill>
                    <a:prstClr val="black"/>
                  </a:solidFill>
                  <a:latin typeface="Calibri"/>
                </a:rPr>
                <a:t>Générateur de tension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173282" y="1960374"/>
              <a:ext cx="1323000" cy="56700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ysDash"/>
            </a:ln>
            <a:effectLst/>
          </p:spPr>
          <p:txBody>
            <a:bodyPr rtlCol="0" anchor="t"/>
            <a:lstStyle/>
            <a:p>
              <a:pPr algn="ctr" defTabSz="960120">
                <a:defRPr/>
              </a:pPr>
              <a:r>
                <a:rPr lang="fr-FR" sz="1050" kern="0" dirty="0">
                  <a:solidFill>
                    <a:prstClr val="black"/>
                  </a:solidFill>
                  <a:latin typeface="Calibri"/>
                </a:rPr>
                <a:t>DISTRIBUER</a:t>
              </a:r>
            </a:p>
            <a:p>
              <a:pPr algn="ctr" defTabSz="960120">
                <a:defRPr/>
              </a:pPr>
              <a:r>
                <a:rPr lang="fr-FR" sz="1050" b="1" kern="0" dirty="0">
                  <a:solidFill>
                    <a:prstClr val="black"/>
                  </a:solidFill>
                  <a:latin typeface="Calibri"/>
                </a:rPr>
                <a:t>Hacheur</a:t>
              </a:r>
            </a:p>
            <a:p>
              <a:pPr algn="ctr" defTabSz="960120">
                <a:defRPr/>
              </a:pPr>
              <a:r>
                <a:rPr lang="fr-FR" sz="1050" b="1" kern="0" dirty="0">
                  <a:solidFill>
                    <a:prstClr val="black"/>
                  </a:solidFill>
                  <a:latin typeface="Calibri"/>
                </a:rPr>
                <a:t>Ou Pont en H ou…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98710" y="1960374"/>
              <a:ext cx="1323000" cy="567000"/>
            </a:xfrm>
            <a:prstGeom prst="rect">
              <a:avLst/>
            </a:prstGeom>
            <a:noFill/>
            <a:ln w="19050" cap="flat" cmpd="sng" algn="ctr">
              <a:solidFill>
                <a:srgbClr val="7030A0"/>
              </a:solidFill>
              <a:prstDash val="sysDash"/>
            </a:ln>
            <a:effectLst/>
          </p:spPr>
          <p:txBody>
            <a:bodyPr rtlCol="0" anchor="t"/>
            <a:lstStyle/>
            <a:p>
              <a:pPr algn="ctr" defTabSz="960120">
                <a:defRPr/>
              </a:pPr>
              <a:r>
                <a:rPr lang="fr-FR" sz="1050" kern="0" dirty="0">
                  <a:solidFill>
                    <a:prstClr val="black"/>
                  </a:solidFill>
                  <a:latin typeface="Calibri"/>
                </a:rPr>
                <a:t>CONVERTIR</a:t>
              </a:r>
            </a:p>
            <a:p>
              <a:pPr algn="ctr" defTabSz="960120">
                <a:defRPr/>
              </a:pPr>
              <a:r>
                <a:rPr lang="fr-FR" sz="1050" b="1" kern="0" dirty="0">
                  <a:solidFill>
                    <a:prstClr val="black"/>
                  </a:solidFill>
                  <a:latin typeface="Calibri"/>
                </a:rPr>
                <a:t>Moteur à courant continu</a:t>
              </a:r>
            </a:p>
          </p:txBody>
        </p:sp>
        <p:cxnSp>
          <p:nvCxnSpPr>
            <p:cNvPr id="8" name="Connecteur droit 7"/>
            <p:cNvCxnSpPr/>
            <p:nvPr/>
          </p:nvCxnSpPr>
          <p:spPr>
            <a:xfrm>
              <a:off x="1987749" y="2095269"/>
              <a:ext cx="189000" cy="0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9" name="Connecteur droit 8"/>
            <p:cNvCxnSpPr>
              <a:stCxn id="5" idx="3"/>
              <a:endCxn id="6" idx="1"/>
            </p:cNvCxnSpPr>
            <p:nvPr/>
          </p:nvCxnSpPr>
          <p:spPr>
            <a:xfrm>
              <a:off x="1870854" y="2243874"/>
              <a:ext cx="302428" cy="0"/>
            </a:xfrm>
            <a:prstGeom prst="line">
              <a:avLst/>
            </a:prstGeom>
            <a:noFill/>
            <a:ln w="28575" cap="flat" cmpd="sng" algn="ctr">
              <a:solidFill>
                <a:srgbClr val="0070C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10" name="Connecteur droit 9"/>
            <p:cNvCxnSpPr>
              <a:stCxn id="6" idx="3"/>
              <a:endCxn id="7" idx="1"/>
            </p:cNvCxnSpPr>
            <p:nvPr/>
          </p:nvCxnSpPr>
          <p:spPr>
            <a:xfrm>
              <a:off x="3496282" y="2243874"/>
              <a:ext cx="302428" cy="0"/>
            </a:xfrm>
            <a:prstGeom prst="line">
              <a:avLst/>
            </a:prstGeom>
            <a:noFill/>
            <a:ln w="28575" cap="flat" cmpd="sng" algn="ctr">
              <a:solidFill>
                <a:srgbClr val="0070C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11" name="Connecteur droit 10"/>
            <p:cNvCxnSpPr>
              <a:stCxn id="7" idx="3"/>
            </p:cNvCxnSpPr>
            <p:nvPr/>
          </p:nvCxnSpPr>
          <p:spPr>
            <a:xfrm>
              <a:off x="5121711" y="2243874"/>
              <a:ext cx="302428" cy="0"/>
            </a:xfrm>
            <a:prstGeom prst="line">
              <a:avLst/>
            </a:prstGeom>
            <a:noFill/>
            <a:ln w="28575" cap="flat" cmpd="sng" algn="ctr">
              <a:solidFill>
                <a:srgbClr val="0070C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12" name="Connecteur droit 11"/>
            <p:cNvCxnSpPr/>
            <p:nvPr/>
          </p:nvCxnSpPr>
          <p:spPr>
            <a:xfrm>
              <a:off x="235325" y="2243874"/>
              <a:ext cx="312529" cy="0"/>
            </a:xfrm>
            <a:prstGeom prst="line">
              <a:avLst/>
            </a:prstGeom>
            <a:noFill/>
            <a:ln w="28575" cap="flat" cmpd="sng" algn="ctr">
              <a:solidFill>
                <a:srgbClr val="0070C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13" name="Connecteur droit 12"/>
            <p:cNvCxnSpPr/>
            <p:nvPr/>
          </p:nvCxnSpPr>
          <p:spPr>
            <a:xfrm flipV="1">
              <a:off x="1987749" y="1756140"/>
              <a:ext cx="0" cy="339129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</a:ln>
            <a:effectLst/>
          </p:spPr>
        </p:cxnSp>
        <p:pic>
          <p:nvPicPr>
            <p:cNvPr id="14" name="Imag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1158" y="2600010"/>
              <a:ext cx="773181" cy="680400"/>
            </a:xfrm>
            <a:prstGeom prst="rect">
              <a:avLst/>
            </a:prstGeom>
          </p:spPr>
        </p:pic>
        <p:pic>
          <p:nvPicPr>
            <p:cNvPr id="16" name="Image 15"/>
            <p:cNvPicPr>
              <a:picLocks noChangeAspect="1"/>
            </p:cNvPicPr>
            <p:nvPr/>
          </p:nvPicPr>
          <p:blipFill rotWithShape="1">
            <a:blip r:embed="rId3"/>
            <a:srcRect l="16299" t="16979" r="13216" b="20755"/>
            <a:stretch/>
          </p:blipFill>
          <p:spPr>
            <a:xfrm>
              <a:off x="2374339" y="2656710"/>
              <a:ext cx="641851" cy="567000"/>
            </a:xfrm>
            <a:prstGeom prst="rect">
              <a:avLst/>
            </a:prstGeom>
          </p:spPr>
        </p:pic>
        <p:pic>
          <p:nvPicPr>
            <p:cNvPr id="17" name="Image 16"/>
            <p:cNvPicPr>
              <a:picLocks noChangeAspect="1"/>
            </p:cNvPicPr>
            <p:nvPr/>
          </p:nvPicPr>
          <p:blipFill rotWithShape="1">
            <a:blip r:embed="rId4"/>
            <a:srcRect l="5766" t="18694" r="5797" b="16462"/>
            <a:stretch/>
          </p:blipFill>
          <p:spPr>
            <a:xfrm>
              <a:off x="3082154" y="2626651"/>
              <a:ext cx="266261" cy="195227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 rot="19486981">
              <a:off x="2691496" y="2903518"/>
              <a:ext cx="84242" cy="74837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223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049172" y="2594158"/>
              <a:ext cx="318749" cy="260213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223"/>
            </a:p>
          </p:txBody>
        </p:sp>
        <p:cxnSp>
          <p:nvCxnSpPr>
            <p:cNvPr id="22" name="Connecteur droit 21"/>
            <p:cNvCxnSpPr>
              <a:stCxn id="18" idx="0"/>
            </p:cNvCxnSpPr>
            <p:nvPr/>
          </p:nvCxnSpPr>
          <p:spPr>
            <a:xfrm flipV="1">
              <a:off x="2712039" y="2594158"/>
              <a:ext cx="350610" cy="316208"/>
            </a:xfrm>
            <a:prstGeom prst="line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Connecteur droit 22"/>
            <p:cNvCxnSpPr>
              <a:stCxn id="18" idx="2"/>
              <a:endCxn id="19" idx="2"/>
            </p:cNvCxnSpPr>
            <p:nvPr/>
          </p:nvCxnSpPr>
          <p:spPr>
            <a:xfrm flipV="1">
              <a:off x="2755196" y="2854372"/>
              <a:ext cx="453351" cy="117135"/>
            </a:xfrm>
            <a:prstGeom prst="line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30" name="Image 29"/>
            <p:cNvPicPr>
              <a:picLocks noChangeAspect="1"/>
            </p:cNvPicPr>
            <p:nvPr/>
          </p:nvPicPr>
          <p:blipFill rotWithShape="1">
            <a:blip r:embed="rId5"/>
            <a:srcRect l="22667" t="16667" r="24444" b="17334"/>
            <a:stretch/>
          </p:blipFill>
          <p:spPr>
            <a:xfrm>
              <a:off x="3452217" y="2684591"/>
              <a:ext cx="614520" cy="511239"/>
            </a:xfrm>
            <a:prstGeom prst="rect">
              <a:avLst/>
            </a:prstGeom>
          </p:spPr>
        </p:pic>
        <p:grpSp>
          <p:nvGrpSpPr>
            <p:cNvPr id="60" name="Groupe 59"/>
            <p:cNvGrpSpPr/>
            <p:nvPr/>
          </p:nvGrpSpPr>
          <p:grpSpPr>
            <a:xfrm>
              <a:off x="5169613" y="1402138"/>
              <a:ext cx="3403112" cy="1569369"/>
              <a:chOff x="5166157" y="1514700"/>
              <a:chExt cx="3403112" cy="1569369"/>
            </a:xfrm>
          </p:grpSpPr>
          <p:grpSp>
            <p:nvGrpSpPr>
              <p:cNvPr id="55" name="Groupe 54"/>
              <p:cNvGrpSpPr/>
              <p:nvPr/>
            </p:nvGrpSpPr>
            <p:grpSpPr>
              <a:xfrm>
                <a:off x="5166157" y="1514700"/>
                <a:ext cx="3403112" cy="1569369"/>
                <a:chOff x="4739399" y="4241884"/>
                <a:chExt cx="3403112" cy="1569369"/>
              </a:xfrm>
            </p:grpSpPr>
            <p:pic>
              <p:nvPicPr>
                <p:cNvPr id="47" name="Image 46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739399" y="4241884"/>
                  <a:ext cx="3403112" cy="1569369"/>
                </a:xfrm>
                <a:prstGeom prst="rect">
                  <a:avLst/>
                </a:prstGeom>
              </p:spPr>
            </p:pic>
            <p:sp>
              <p:nvSpPr>
                <p:cNvPr id="39" name="Rectangle 38"/>
                <p:cNvSpPr/>
                <p:nvPr/>
              </p:nvSpPr>
              <p:spPr>
                <a:xfrm>
                  <a:off x="5582653" y="4920283"/>
                  <a:ext cx="1000093" cy="890970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rgbClr val="00B050"/>
                  </a:solidFill>
                  <a:prstDash val="sysDot"/>
                </a:ln>
                <a:effectLst/>
              </p:spPr>
              <p:txBody>
                <a:bodyPr rtlCol="0" anchor="t"/>
                <a:lstStyle/>
                <a:p>
                  <a:pPr algn="ctr" defTabSz="960120"/>
                  <a:endParaRPr lang="fr-FR" sz="105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5582652" y="4313172"/>
                  <a:ext cx="1374407" cy="487428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223"/>
                </a:p>
              </p:txBody>
            </p:sp>
            <p:cxnSp>
              <p:nvCxnSpPr>
                <p:cNvPr id="44" name="Connecteur droit 43"/>
                <p:cNvCxnSpPr/>
                <p:nvPr/>
              </p:nvCxnSpPr>
              <p:spPr>
                <a:xfrm flipV="1">
                  <a:off x="6728460" y="4800600"/>
                  <a:ext cx="0" cy="362866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rgbClr val="0070C0"/>
                  </a:solidFill>
                  <a:prstDash val="solid"/>
                  <a:headEnd type="none" w="med" len="med"/>
                  <a:tailEnd type="arrow" w="med" len="med"/>
                </a:ln>
                <a:effectLst/>
              </p:spPr>
            </p:cxnSp>
            <p:cxnSp>
              <p:nvCxnSpPr>
                <p:cNvPr id="51" name="Connecteur droit 50"/>
                <p:cNvCxnSpPr/>
                <p:nvPr/>
              </p:nvCxnSpPr>
              <p:spPr>
                <a:xfrm>
                  <a:off x="6582746" y="5163466"/>
                  <a:ext cx="145714" cy="0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rgbClr val="0070C0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54" name="Rectangle 53"/>
                <p:cNvSpPr/>
                <p:nvPr/>
              </p:nvSpPr>
              <p:spPr>
                <a:xfrm>
                  <a:off x="7067053" y="4879966"/>
                  <a:ext cx="751067" cy="621674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rgbClr val="7030A0"/>
                  </a:solidFill>
                  <a:prstDash val="sysDash"/>
                </a:ln>
                <a:effectLst/>
              </p:spPr>
              <p:txBody>
                <a:bodyPr rtlCol="0" anchor="t"/>
                <a:lstStyle/>
                <a:p>
                  <a:pPr algn="ctr" defTabSz="960120">
                    <a:defRPr/>
                  </a:pPr>
                  <a:endParaRPr lang="fr-FR" sz="1050" b="1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</p:grpSp>
          <p:cxnSp>
            <p:nvCxnSpPr>
              <p:cNvPr id="57" name="Connecteur droit 56"/>
              <p:cNvCxnSpPr/>
              <p:nvPr/>
            </p:nvCxnSpPr>
            <p:spPr>
              <a:xfrm>
                <a:off x="6400800" y="1839898"/>
                <a:ext cx="466913" cy="0"/>
              </a:xfrm>
              <a:prstGeom prst="line">
                <a:avLst/>
              </a:prstGeom>
              <a:noFill/>
              <a:ln w="57150" cap="flat" cmpd="sng" algn="ctr">
                <a:solidFill>
                  <a:srgbClr val="FF0000"/>
                </a:solidFill>
                <a:prstDash val="solid"/>
                <a:headEnd type="none" w="med" len="med"/>
                <a:tailEnd type="arrow" w="med" len="med"/>
              </a:ln>
              <a:effectLst/>
            </p:spPr>
          </p:cxnSp>
        </p:grpSp>
        <p:sp>
          <p:nvSpPr>
            <p:cNvPr id="61" name="ZoneTexte 60"/>
            <p:cNvSpPr txBox="1"/>
            <p:nvPr/>
          </p:nvSpPr>
          <p:spPr>
            <a:xfrm>
              <a:off x="8776913" y="1569392"/>
              <a:ext cx="3644906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sz="1100" dirty="0"/>
                <a:t>Pour moduler la vitesse d’un moteur à courant continu, on va ouvrir et fermer un interrupteur à haute fréquence. Ainsi, le moteur sera alimenté par une tension hachée. 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fr-FR" sz="1100" dirty="0"/>
                <a:t>Si l’interrupteur et fermé, le moteur reçoit la totalité de la source d’alimentation. 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fr-FR" sz="1100" dirty="0"/>
                <a:t>Si l’interrupteur est ouvert, le moteur reçoit 0V. 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fr-FR" sz="1100" dirty="0"/>
                <a:t>Si il est ouvert 50% du temps et fermé 50% du temps, le moteur reçoit la moitié de la tension de la source. </a:t>
              </a:r>
            </a:p>
          </p:txBody>
        </p:sp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4C0B7EFB-FCED-FB44-C29E-759A82D2F2CC}"/>
              </a:ext>
            </a:extLst>
          </p:cNvPr>
          <p:cNvSpPr txBox="1"/>
          <p:nvPr/>
        </p:nvSpPr>
        <p:spPr>
          <a:xfrm>
            <a:off x="0" y="0"/>
            <a:ext cx="1280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Hacheur « Interrupteur commandé »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BF4E99E-D38B-F92F-A548-E9134CDCC616}"/>
              </a:ext>
            </a:extLst>
          </p:cNvPr>
          <p:cNvSpPr txBox="1"/>
          <p:nvPr/>
        </p:nvSpPr>
        <p:spPr>
          <a:xfrm>
            <a:off x="89884" y="2663443"/>
            <a:ext cx="12610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Hacheur « MOSFET»</a:t>
            </a:r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4059C890-6C0B-6AE1-67EE-C71DEA178803}"/>
              </a:ext>
            </a:extLst>
          </p:cNvPr>
          <p:cNvGrpSpPr/>
          <p:nvPr/>
        </p:nvGrpSpPr>
        <p:grpSpPr>
          <a:xfrm>
            <a:off x="531550" y="3164379"/>
            <a:ext cx="3973518" cy="1638839"/>
            <a:chOff x="1299407" y="5247640"/>
            <a:chExt cx="3973518" cy="1638839"/>
          </a:xfrm>
        </p:grpSpPr>
        <p:pic>
          <p:nvPicPr>
            <p:cNvPr id="21" name="Image 20">
              <a:extLst>
                <a:ext uri="{FF2B5EF4-FFF2-40B4-BE49-F238E27FC236}">
                  <a16:creationId xmlns:a16="http://schemas.microsoft.com/office/drawing/2014/main" id="{7D10C67B-7B67-6389-EFE1-EE6C6F254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99407" y="5247640"/>
              <a:ext cx="3973518" cy="1638839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E6D0A52-58B3-1BD7-43EE-4B8B465F6D11}"/>
                </a:ext>
              </a:extLst>
            </p:cNvPr>
            <p:cNvSpPr/>
            <p:nvPr/>
          </p:nvSpPr>
          <p:spPr>
            <a:xfrm>
              <a:off x="1903758" y="5247640"/>
              <a:ext cx="808282" cy="73927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223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57507C7-88C0-EB4F-A86E-FF2B20A7E697}"/>
                </a:ext>
              </a:extLst>
            </p:cNvPr>
            <p:cNvSpPr/>
            <p:nvPr/>
          </p:nvSpPr>
          <p:spPr>
            <a:xfrm>
              <a:off x="3423176" y="5900978"/>
              <a:ext cx="643561" cy="621674"/>
            </a:xfrm>
            <a:prstGeom prst="rect">
              <a:avLst/>
            </a:prstGeom>
            <a:noFill/>
            <a:ln w="19050" cap="flat" cmpd="sng" algn="ctr">
              <a:solidFill>
                <a:srgbClr val="7030A0"/>
              </a:solidFill>
              <a:prstDash val="sysDash"/>
            </a:ln>
            <a:effectLst/>
          </p:spPr>
          <p:txBody>
            <a:bodyPr rtlCol="0" anchor="t"/>
            <a:lstStyle/>
            <a:p>
              <a:pPr algn="ctr" defTabSz="960120">
                <a:defRPr/>
              </a:pPr>
              <a:endParaRPr lang="fr-FR" sz="1050" b="1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4C59C8F-79CD-A111-FB57-ABAC2597FBEE}"/>
                </a:ext>
              </a:extLst>
            </p:cNvPr>
            <p:cNvSpPr/>
            <p:nvPr/>
          </p:nvSpPr>
          <p:spPr>
            <a:xfrm>
              <a:off x="1903757" y="6077168"/>
              <a:ext cx="245747" cy="203356"/>
            </a:xfrm>
            <a:prstGeom prst="rect">
              <a:avLst/>
            </a:prstGeom>
            <a:noFill/>
            <a:ln w="19050" cap="flat" cmpd="sng" algn="ctr">
              <a:solidFill>
                <a:srgbClr val="00B050"/>
              </a:solidFill>
              <a:prstDash val="sysDot"/>
            </a:ln>
            <a:effectLst/>
          </p:spPr>
          <p:txBody>
            <a:bodyPr rtlCol="0" anchor="t"/>
            <a:lstStyle/>
            <a:p>
              <a:pPr algn="ctr" defTabSz="960120"/>
              <a:endParaRPr lang="fr-FR" sz="1050" kern="0" dirty="0">
                <a:solidFill>
                  <a:prstClr val="black"/>
                </a:solidFill>
                <a:latin typeface="Calibri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1952C87A-C88B-5806-399E-9C663AF9B7CB}"/>
                  </a:ext>
                </a:extLst>
              </p:cNvPr>
              <p:cNvSpPr txBox="1"/>
              <p:nvPr/>
            </p:nvSpPr>
            <p:spPr>
              <a:xfrm>
                <a:off x="4736288" y="3165508"/>
                <a:ext cx="4000318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sz="1100" dirty="0"/>
                  <a:t>Pour disposer d’un interrupteur permettant de s’ouvrir et de se fermer à haute fréquence on utilise un transistor. L’ouverture et la fermeture d’un transistor peut être commandé par un signal en créneau généré par une carte électronique (Arduino par exemple). Ce signal a deux caractéristiques principales : </a:t>
                </a:r>
              </a:p>
              <a:p>
                <a:pPr marL="171450" indent="-171450" algn="just">
                  <a:buFont typeface="Arial" panose="020B0604020202020204" pitchFamily="34" charset="0"/>
                  <a:buChar char="•"/>
                </a:pPr>
                <a:r>
                  <a:rPr lang="fr-FR" sz="1100" dirty="0"/>
                  <a:t>La fréquence de hachage (en Hz)</a:t>
                </a:r>
              </a:p>
              <a:p>
                <a:pPr marL="171450" indent="-171450" algn="just">
                  <a:buFont typeface="Arial" panose="020B0604020202020204" pitchFamily="34" charset="0"/>
                  <a:buChar char="•"/>
                </a:pPr>
                <a:r>
                  <a:rPr lang="fr-FR" sz="1100" dirty="0"/>
                  <a:t>Le rapport cyclique (</a:t>
                </a:r>
                <a14:m>
                  <m:oMath xmlns:m="http://schemas.openxmlformats.org/officeDocument/2006/math">
                    <m:r>
                      <a:rPr lang="fr-FR" sz="11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fr-FR" sz="1100" dirty="0"/>
                  <a:t>en %).</a:t>
                </a:r>
              </a:p>
              <a:p>
                <a:pPr algn="just"/>
                <a:r>
                  <a:rPr lang="fr-FR" sz="1100" dirty="0"/>
                  <a:t>Le rapport cyclique et le pourcentage d’une période à l’état haut. On parle de MLI (modulation de largeur d’impulsion – PWM : Pulse </a:t>
                </a:r>
                <a:r>
                  <a:rPr lang="fr-FR" sz="1100" dirty="0" err="1"/>
                  <a:t>Width</a:t>
                </a:r>
                <a:r>
                  <a:rPr lang="fr-FR" sz="1100" dirty="0"/>
                  <a:t> </a:t>
                </a:r>
                <a:r>
                  <a:rPr lang="fr-FR" sz="1100" dirty="0" err="1"/>
                  <a:t>Moldulation</a:t>
                </a:r>
                <a:r>
                  <a:rPr lang="fr-FR" sz="1100" dirty="0"/>
                  <a:t> –).</a:t>
                </a:r>
              </a:p>
            </p:txBody>
          </p:sp>
        </mc:Choice>
        <mc:Fallback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1952C87A-C88B-5806-399E-9C663AF9B7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6288" y="3165508"/>
                <a:ext cx="4000318" cy="1785104"/>
              </a:xfrm>
              <a:prstGeom prst="rect">
                <a:avLst/>
              </a:prstGeom>
              <a:blipFill>
                <a:blip r:embed="rId8"/>
                <a:stretch>
                  <a:fillRect t="-341" b="-13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Image 19">
            <a:extLst>
              <a:ext uri="{FF2B5EF4-FFF2-40B4-BE49-F238E27FC236}">
                <a16:creationId xmlns:a16="http://schemas.microsoft.com/office/drawing/2014/main" id="{396917DF-959B-BCFB-F95C-08FDA17A519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20426" y="3079780"/>
            <a:ext cx="3569745" cy="1028436"/>
          </a:xfrm>
          <a:prstGeom prst="rect">
            <a:avLst/>
          </a:prstGeom>
        </p:spPr>
      </p:pic>
      <p:sp>
        <p:nvSpPr>
          <p:cNvPr id="126" name="ZoneTexte 125">
            <a:extLst>
              <a:ext uri="{FF2B5EF4-FFF2-40B4-BE49-F238E27FC236}">
                <a16:creationId xmlns:a16="http://schemas.microsoft.com/office/drawing/2014/main" id="{441EA661-F7A2-9D40-9980-6600487D666D}"/>
              </a:ext>
            </a:extLst>
          </p:cNvPr>
          <p:cNvSpPr txBox="1"/>
          <p:nvPr/>
        </p:nvSpPr>
        <p:spPr>
          <a:xfrm>
            <a:off x="9020426" y="4211551"/>
            <a:ext cx="35697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100" dirty="0"/>
              <a:t>Si la source de tension est de 10V et le PWM est à 50%, le moteur est alimenté par 5V.</a:t>
            </a:r>
          </a:p>
          <a:p>
            <a:pPr algn="just"/>
            <a:r>
              <a:rPr lang="fr-FR" sz="1100" dirty="0"/>
              <a:t>Si la source de tension est de 10V et le PWM est à 35%, le moteur est alimenté par 3,5V.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358ED14-280B-DFEA-A359-159333498828}"/>
              </a:ext>
            </a:extLst>
          </p:cNvPr>
          <p:cNvSpPr/>
          <p:nvPr/>
        </p:nvSpPr>
        <p:spPr>
          <a:xfrm>
            <a:off x="89884" y="3077105"/>
            <a:ext cx="12610116" cy="197548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223"/>
          </a:p>
        </p:txBody>
      </p:sp>
    </p:spTree>
    <p:extLst>
      <p:ext uri="{BB962C8B-B14F-4D97-AF65-F5344CB8AC3E}">
        <p14:creationId xmlns:p14="http://schemas.microsoft.com/office/powerpoint/2010/main" val="2074319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62BD89CC-272D-4789-D33F-168F11292E48}"/>
              </a:ext>
            </a:extLst>
          </p:cNvPr>
          <p:cNvCxnSpPr>
            <a:cxnSpLocks/>
          </p:cNvCxnSpPr>
          <p:nvPr/>
        </p:nvCxnSpPr>
        <p:spPr>
          <a:xfrm>
            <a:off x="5001461" y="2444750"/>
            <a:ext cx="0" cy="1016000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3D64F387-C335-EBC6-2A26-C5A1A18AC1BB}"/>
              </a:ext>
            </a:extLst>
          </p:cNvPr>
          <p:cNvCxnSpPr>
            <a:cxnSpLocks/>
          </p:cNvCxnSpPr>
          <p:nvPr/>
        </p:nvCxnSpPr>
        <p:spPr>
          <a:xfrm>
            <a:off x="5752498" y="2481446"/>
            <a:ext cx="0" cy="1016000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F64B7C0A-B78B-2173-0FCE-C0A83BCFD593}"/>
              </a:ext>
            </a:extLst>
          </p:cNvPr>
          <p:cNvCxnSpPr>
            <a:cxnSpLocks/>
          </p:cNvCxnSpPr>
          <p:nvPr/>
        </p:nvCxnSpPr>
        <p:spPr>
          <a:xfrm>
            <a:off x="6503535" y="2518142"/>
            <a:ext cx="0" cy="1016000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>
            <a:extLst>
              <a:ext uri="{FF2B5EF4-FFF2-40B4-BE49-F238E27FC236}">
                <a16:creationId xmlns:a16="http://schemas.microsoft.com/office/drawing/2014/main" id="{153EE6B3-6E30-BC4D-4B2F-B77D63BA8628}"/>
              </a:ext>
            </a:extLst>
          </p:cNvPr>
          <p:cNvCxnSpPr>
            <a:cxnSpLocks/>
          </p:cNvCxnSpPr>
          <p:nvPr/>
        </p:nvCxnSpPr>
        <p:spPr>
          <a:xfrm>
            <a:off x="2104724" y="2444750"/>
            <a:ext cx="0" cy="1016000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B6477D23-B05C-7080-2DF4-B05734EC8424}"/>
              </a:ext>
            </a:extLst>
          </p:cNvPr>
          <p:cNvCxnSpPr>
            <a:cxnSpLocks/>
          </p:cNvCxnSpPr>
          <p:nvPr/>
        </p:nvCxnSpPr>
        <p:spPr>
          <a:xfrm>
            <a:off x="2855761" y="2481446"/>
            <a:ext cx="0" cy="1016000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7CE10CE8-5C65-A732-F143-1C95DACE8940}"/>
              </a:ext>
            </a:extLst>
          </p:cNvPr>
          <p:cNvCxnSpPr>
            <a:cxnSpLocks/>
          </p:cNvCxnSpPr>
          <p:nvPr/>
        </p:nvCxnSpPr>
        <p:spPr>
          <a:xfrm>
            <a:off x="3606798" y="2518142"/>
            <a:ext cx="0" cy="1016000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3F9BB32C-CC07-83B2-F7D1-ED6DF21A52FB}"/>
              </a:ext>
            </a:extLst>
          </p:cNvPr>
          <p:cNvCxnSpPr>
            <a:cxnSpLocks/>
          </p:cNvCxnSpPr>
          <p:nvPr/>
        </p:nvCxnSpPr>
        <p:spPr>
          <a:xfrm flipV="1">
            <a:off x="1357163" y="2387065"/>
            <a:ext cx="0" cy="95290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C2AC5E2-11D0-946E-1823-669ECC0282AC}"/>
              </a:ext>
            </a:extLst>
          </p:cNvPr>
          <p:cNvCxnSpPr>
            <a:cxnSpLocks/>
          </p:cNvCxnSpPr>
          <p:nvPr/>
        </p:nvCxnSpPr>
        <p:spPr>
          <a:xfrm>
            <a:off x="1357163" y="3339966"/>
            <a:ext cx="2414737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0C4EC860-A878-7882-302E-BC24B1D40617}"/>
              </a:ext>
            </a:extLst>
          </p:cNvPr>
          <p:cNvGrpSpPr/>
          <p:nvPr/>
        </p:nvGrpSpPr>
        <p:grpSpPr>
          <a:xfrm>
            <a:off x="1357163" y="2608446"/>
            <a:ext cx="749300" cy="731520"/>
            <a:chOff x="1357163" y="2608446"/>
            <a:chExt cx="749300" cy="731520"/>
          </a:xfrm>
        </p:grpSpPr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D5F649A1-64EB-6460-BA5B-875F1C42513B}"/>
                </a:ext>
              </a:extLst>
            </p:cNvPr>
            <p:cNvCxnSpPr/>
            <p:nvPr/>
          </p:nvCxnSpPr>
          <p:spPr>
            <a:xfrm flipV="1">
              <a:off x="1357163" y="2608446"/>
              <a:ext cx="0" cy="73152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4BF5E9BA-B1EE-B9D0-86CE-BF448618CF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57163" y="2613392"/>
              <a:ext cx="37465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CE536BC7-0F39-5F39-53D1-1F38F9825210}"/>
                </a:ext>
              </a:extLst>
            </p:cNvPr>
            <p:cNvCxnSpPr/>
            <p:nvPr/>
          </p:nvCxnSpPr>
          <p:spPr>
            <a:xfrm flipV="1">
              <a:off x="1731813" y="2608446"/>
              <a:ext cx="0" cy="73152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D8FDACE2-6BE1-A2F0-C051-99F6ED2903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1813" y="3324458"/>
              <a:ext cx="37465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39FE33C4-6178-6339-C25E-D21764F8961D}"/>
              </a:ext>
            </a:extLst>
          </p:cNvPr>
          <p:cNvGrpSpPr/>
          <p:nvPr/>
        </p:nvGrpSpPr>
        <p:grpSpPr>
          <a:xfrm>
            <a:off x="2104724" y="2608446"/>
            <a:ext cx="752776" cy="731520"/>
            <a:chOff x="1357163" y="2608446"/>
            <a:chExt cx="749300" cy="731520"/>
          </a:xfrm>
        </p:grpSpPr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30A20342-1191-E7DF-2016-90834110732C}"/>
                </a:ext>
              </a:extLst>
            </p:cNvPr>
            <p:cNvCxnSpPr/>
            <p:nvPr/>
          </p:nvCxnSpPr>
          <p:spPr>
            <a:xfrm flipV="1">
              <a:off x="1357163" y="2608446"/>
              <a:ext cx="0" cy="73152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D5635E99-BB34-B6E0-26E6-15B52537E5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57163" y="2613392"/>
              <a:ext cx="37465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69897190-26F4-B162-1C9D-0B58B6A209EC}"/>
                </a:ext>
              </a:extLst>
            </p:cNvPr>
            <p:cNvCxnSpPr/>
            <p:nvPr/>
          </p:nvCxnSpPr>
          <p:spPr>
            <a:xfrm flipV="1">
              <a:off x="1731813" y="2608446"/>
              <a:ext cx="0" cy="73152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FDFA1587-E1F5-865A-09EF-97ED63420A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1813" y="3324458"/>
              <a:ext cx="37465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DC8D1CB4-3DEB-B2E1-CF43-878AB2741486}"/>
              </a:ext>
            </a:extLst>
          </p:cNvPr>
          <p:cNvGrpSpPr/>
          <p:nvPr/>
        </p:nvGrpSpPr>
        <p:grpSpPr>
          <a:xfrm>
            <a:off x="2855761" y="2608446"/>
            <a:ext cx="752776" cy="731520"/>
            <a:chOff x="1357163" y="2608446"/>
            <a:chExt cx="749300" cy="731520"/>
          </a:xfrm>
        </p:grpSpPr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75CD6FF1-8249-9568-A1CD-694043E16B09}"/>
                </a:ext>
              </a:extLst>
            </p:cNvPr>
            <p:cNvCxnSpPr/>
            <p:nvPr/>
          </p:nvCxnSpPr>
          <p:spPr>
            <a:xfrm flipV="1">
              <a:off x="1357163" y="2608446"/>
              <a:ext cx="0" cy="73152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1B61486D-E7C3-A578-F620-EEFC1EFEA0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57163" y="2613392"/>
              <a:ext cx="37465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95B70A28-067B-0B3C-AFDD-79F7A5385A42}"/>
                </a:ext>
              </a:extLst>
            </p:cNvPr>
            <p:cNvCxnSpPr/>
            <p:nvPr/>
          </p:nvCxnSpPr>
          <p:spPr>
            <a:xfrm flipV="1">
              <a:off x="1731813" y="2608446"/>
              <a:ext cx="0" cy="73152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E95EE650-4195-C03A-8D97-122B976883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1813" y="3324458"/>
              <a:ext cx="37465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AF50F0E2-090C-B3DD-CBCE-BC3E566B22E1}"/>
              </a:ext>
            </a:extLst>
          </p:cNvPr>
          <p:cNvCxnSpPr>
            <a:cxnSpLocks/>
          </p:cNvCxnSpPr>
          <p:nvPr/>
        </p:nvCxnSpPr>
        <p:spPr>
          <a:xfrm flipV="1">
            <a:off x="4259113" y="2387065"/>
            <a:ext cx="0" cy="95290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2A6168FA-4C50-9A5B-224B-40B48A35903C}"/>
              </a:ext>
            </a:extLst>
          </p:cNvPr>
          <p:cNvCxnSpPr>
            <a:cxnSpLocks/>
          </p:cNvCxnSpPr>
          <p:nvPr/>
        </p:nvCxnSpPr>
        <p:spPr>
          <a:xfrm>
            <a:off x="4259113" y="3339966"/>
            <a:ext cx="2414737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726098F9-E175-388C-B2EF-E911187A8889}"/>
              </a:ext>
            </a:extLst>
          </p:cNvPr>
          <p:cNvGrpSpPr/>
          <p:nvPr/>
        </p:nvGrpSpPr>
        <p:grpSpPr>
          <a:xfrm>
            <a:off x="4259113" y="2608446"/>
            <a:ext cx="749300" cy="731520"/>
            <a:chOff x="1357163" y="2608446"/>
            <a:chExt cx="749300" cy="731520"/>
          </a:xfrm>
        </p:grpSpPr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922C9A9E-084A-BC52-8FFF-B5E53D4173CC}"/>
                </a:ext>
              </a:extLst>
            </p:cNvPr>
            <p:cNvCxnSpPr/>
            <p:nvPr/>
          </p:nvCxnSpPr>
          <p:spPr>
            <a:xfrm flipV="1">
              <a:off x="1357163" y="2608446"/>
              <a:ext cx="0" cy="73152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6D94F016-7BF5-CCB7-5262-EEDC813CAE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57163" y="2613392"/>
              <a:ext cx="24765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8C71B934-2915-16CB-DA2F-DED7FB275757}"/>
                </a:ext>
              </a:extLst>
            </p:cNvPr>
            <p:cNvCxnSpPr/>
            <p:nvPr/>
          </p:nvCxnSpPr>
          <p:spPr>
            <a:xfrm flipV="1">
              <a:off x="1604813" y="2608446"/>
              <a:ext cx="0" cy="73152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92C4310A-0F18-8A0A-036F-EFA38C51BB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04813" y="3324458"/>
              <a:ext cx="50165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39A6C851-182E-CA4A-582E-6C698C153228}"/>
              </a:ext>
            </a:extLst>
          </p:cNvPr>
          <p:cNvGrpSpPr/>
          <p:nvPr/>
        </p:nvGrpSpPr>
        <p:grpSpPr>
          <a:xfrm>
            <a:off x="5006674" y="2608446"/>
            <a:ext cx="749300" cy="731520"/>
            <a:chOff x="1357163" y="2608446"/>
            <a:chExt cx="749300" cy="73152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39B03B04-9966-452A-A4B5-45DF5EF5E21D}"/>
                </a:ext>
              </a:extLst>
            </p:cNvPr>
            <p:cNvCxnSpPr/>
            <p:nvPr/>
          </p:nvCxnSpPr>
          <p:spPr>
            <a:xfrm flipV="1">
              <a:off x="1357163" y="2608446"/>
              <a:ext cx="0" cy="73152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E920FFA1-7AFE-E208-7375-3AFDE74D69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57163" y="2613392"/>
              <a:ext cx="24765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E79B1F0B-8294-6353-8E7A-7D075CF1846A}"/>
                </a:ext>
              </a:extLst>
            </p:cNvPr>
            <p:cNvCxnSpPr/>
            <p:nvPr/>
          </p:nvCxnSpPr>
          <p:spPr>
            <a:xfrm flipV="1">
              <a:off x="1604813" y="2608446"/>
              <a:ext cx="0" cy="73152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A2CF34F8-4A26-DC73-7250-6C4468FADF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04813" y="3324458"/>
              <a:ext cx="50165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CA0C8799-E466-7CFA-85CE-DA6D09AAF1EB}"/>
              </a:ext>
            </a:extLst>
          </p:cNvPr>
          <p:cNvGrpSpPr/>
          <p:nvPr/>
        </p:nvGrpSpPr>
        <p:grpSpPr>
          <a:xfrm>
            <a:off x="5754235" y="2608446"/>
            <a:ext cx="749300" cy="731520"/>
            <a:chOff x="1357163" y="2608446"/>
            <a:chExt cx="749300" cy="731520"/>
          </a:xfrm>
        </p:grpSpPr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8BE379F7-75B3-F3DC-F0B3-9373C67AE2C4}"/>
                </a:ext>
              </a:extLst>
            </p:cNvPr>
            <p:cNvCxnSpPr/>
            <p:nvPr/>
          </p:nvCxnSpPr>
          <p:spPr>
            <a:xfrm flipV="1">
              <a:off x="1357163" y="2608446"/>
              <a:ext cx="0" cy="73152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198FE891-065E-2F12-2850-63791C20DA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57163" y="2613392"/>
              <a:ext cx="24765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1A8CD476-F79A-BF2F-CC3B-6EA621DB2AC4}"/>
                </a:ext>
              </a:extLst>
            </p:cNvPr>
            <p:cNvCxnSpPr/>
            <p:nvPr/>
          </p:nvCxnSpPr>
          <p:spPr>
            <a:xfrm flipV="1">
              <a:off x="1604813" y="2608446"/>
              <a:ext cx="0" cy="73152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4494EE7D-5D71-D33C-B8A7-4B46D64FE9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04813" y="3324458"/>
              <a:ext cx="50165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ZoneTexte 111">
            <a:extLst>
              <a:ext uri="{FF2B5EF4-FFF2-40B4-BE49-F238E27FC236}">
                <a16:creationId xmlns:a16="http://schemas.microsoft.com/office/drawing/2014/main" id="{C9E56BF6-7718-B849-83FB-E787F209E4A3}"/>
              </a:ext>
            </a:extLst>
          </p:cNvPr>
          <p:cNvSpPr txBox="1"/>
          <p:nvPr/>
        </p:nvSpPr>
        <p:spPr>
          <a:xfrm>
            <a:off x="1343594" y="2012166"/>
            <a:ext cx="2263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PWM – 50%</a:t>
            </a:r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9569883F-AB1B-90D7-018E-CC45D96F2A1F}"/>
              </a:ext>
            </a:extLst>
          </p:cNvPr>
          <p:cNvSpPr txBox="1"/>
          <p:nvPr/>
        </p:nvSpPr>
        <p:spPr>
          <a:xfrm>
            <a:off x="4240846" y="2012166"/>
            <a:ext cx="2263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PWM – 35%</a:t>
            </a:r>
          </a:p>
        </p:txBody>
      </p:sp>
    </p:spTree>
    <p:extLst>
      <p:ext uri="{BB962C8B-B14F-4D97-AF65-F5344CB8AC3E}">
        <p14:creationId xmlns:p14="http://schemas.microsoft.com/office/powerpoint/2010/main" val="3370868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099E916-3B09-1969-7114-FC6A1A62F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663" y="1570835"/>
            <a:ext cx="6915150" cy="314483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89DAD3A-A3EB-0135-1BA2-27AACB292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3" y="4443412"/>
            <a:ext cx="1076325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51181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255</Words>
  <Application>Microsoft Office PowerPoint</Application>
  <PresentationFormat>A3 (297 x 420 mm)</PresentationFormat>
  <Paragraphs>21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</vt:vector>
  </TitlesOfParts>
  <Company>RRA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20</cp:revision>
  <dcterms:created xsi:type="dcterms:W3CDTF">2022-07-04T10:48:30Z</dcterms:created>
  <dcterms:modified xsi:type="dcterms:W3CDTF">2022-09-11T17:52:00Z</dcterms:modified>
</cp:coreProperties>
</file>