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7" r:id="rId4"/>
    <p:sldId id="267" r:id="rId5"/>
    <p:sldId id="266" r:id="rId6"/>
    <p:sldId id="264" r:id="rId7"/>
    <p:sldId id="256" r:id="rId8"/>
    <p:sldId id="265" r:id="rId9"/>
    <p:sldId id="261" r:id="rId10"/>
    <p:sldId id="262" r:id="rId11"/>
    <p:sldId id="259" r:id="rId12"/>
    <p:sldId id="258" r:id="rId13"/>
    <p:sldId id="263" r:id="rId14"/>
    <p:sldId id="270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112" d="100"/>
          <a:sy n="112" d="100"/>
        </p:scale>
        <p:origin x="-9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10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38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="" xmlns:a16="http://schemas.microsoft.com/office/drawing/2014/main" id="{1BD470E8-59A6-4687-80FE-CC6BE27270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9250856"/>
                  </p:ext>
                </p:extLst>
              </p:nvPr>
            </p:nvGraphicFramePr>
            <p:xfrm>
              <a:off x="251516" y="332656"/>
              <a:ext cx="8640967" cy="2255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4216">
                      <a:extLst>
                        <a:ext uri="{9D8B030D-6E8A-4147-A177-3AD203B41FA5}">
                          <a16:colId xmlns="" xmlns:a16="http://schemas.microsoft.com/office/drawing/2014/main" val="623007090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="" xmlns:a16="http://schemas.microsoft.com/office/drawing/2014/main" val="475090896"/>
                        </a:ext>
                      </a:extLst>
                    </a:gridCol>
                    <a:gridCol w="954108">
                      <a:extLst>
                        <a:ext uri="{9D8B030D-6E8A-4147-A177-3AD203B41FA5}">
                          <a16:colId xmlns="" xmlns:a16="http://schemas.microsoft.com/office/drawing/2014/main" val="3669942029"/>
                        </a:ext>
                      </a:extLst>
                    </a:gridCol>
                    <a:gridCol w="954108">
                      <a:extLst>
                        <a:ext uri="{9D8B030D-6E8A-4147-A177-3AD203B41FA5}">
                          <a16:colId xmlns="" xmlns:a16="http://schemas.microsoft.com/office/drawing/2014/main" val="35856690"/>
                        </a:ext>
                      </a:extLst>
                    </a:gridCol>
                    <a:gridCol w="1116125">
                      <a:extLst>
                        <a:ext uri="{9D8B030D-6E8A-4147-A177-3AD203B41FA5}">
                          <a16:colId xmlns="" xmlns:a16="http://schemas.microsoft.com/office/drawing/2014/main" val="2848798506"/>
                        </a:ext>
                      </a:extLst>
                    </a:gridCol>
                    <a:gridCol w="1116125">
                      <a:extLst>
                        <a:ext uri="{9D8B030D-6E8A-4147-A177-3AD203B41FA5}">
                          <a16:colId xmlns="" xmlns:a16="http://schemas.microsoft.com/office/drawing/2014/main" val="4065441393"/>
                        </a:ext>
                      </a:extLst>
                    </a:gridCol>
                    <a:gridCol w="1116125">
                      <a:extLst>
                        <a:ext uri="{9D8B030D-6E8A-4147-A177-3AD203B41FA5}">
                          <a16:colId xmlns="" xmlns:a16="http://schemas.microsoft.com/office/drawing/2014/main" val="24674567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59437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func>
                                  <m:func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2000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−40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𝑑𝑒𝑐𝑎𝑑𝑒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−40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𝑑𝑒𝑐𝑎𝑑𝑒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87757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𝑑𝑒𝑐𝑎𝑑𝑒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𝑑𝑒𝑐𝑎𝑑𝑒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𝑑𝑒𝑐𝑎𝑑𝑒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325004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d>
                                          <m:d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𝑑𝑒𝑐𝑎𝑑𝑒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921033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𝑭𝑻𝑩𝑶</m:t>
                                        </m:r>
                                        <m:d>
                                          <m:dPr>
                                            <m:ctrlPr>
                                              <a:rPr lang="fr-FR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fr-FR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𝒅𝑩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𝒅𝒆𝒄𝒂𝒅𝒆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𝟔𝟎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𝒅𝑩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𝒅𝒆𝒄𝒂𝒅𝒆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𝟖𝟎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𝒅𝑩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𝒅𝒆𝒄𝒂𝒅𝒆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09130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𝑨𝒓𝒈</m:t>
                                </m:r>
                                <m:d>
                                  <m:d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𝑭𝑻𝑩𝑶</m:t>
                                    </m:r>
                                    <m:d>
                                      <m:dPr>
                                        <m:ctrlP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𝟐𝟕𝟎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𝟑𝟔𝟎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0407129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1BD470E8-59A6-4687-80FE-CC6BE27270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9250856"/>
                  </p:ext>
                </p:extLst>
              </p:nvPr>
            </p:nvGraphicFramePr>
            <p:xfrm>
              <a:off x="251516" y="332656"/>
              <a:ext cx="8640967" cy="2255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4216">
                      <a:extLst>
                        <a:ext uri="{9D8B030D-6E8A-4147-A177-3AD203B41FA5}">
                          <a16:colId xmlns:a16="http://schemas.microsoft.com/office/drawing/2014/main" val="623007090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val="475090896"/>
                        </a:ext>
                      </a:extLst>
                    </a:gridCol>
                    <a:gridCol w="954108">
                      <a:extLst>
                        <a:ext uri="{9D8B030D-6E8A-4147-A177-3AD203B41FA5}">
                          <a16:colId xmlns:a16="http://schemas.microsoft.com/office/drawing/2014/main" val="3669942029"/>
                        </a:ext>
                      </a:extLst>
                    </a:gridCol>
                    <a:gridCol w="954108">
                      <a:extLst>
                        <a:ext uri="{9D8B030D-6E8A-4147-A177-3AD203B41FA5}">
                          <a16:colId xmlns:a16="http://schemas.microsoft.com/office/drawing/2014/main" val="35856690"/>
                        </a:ext>
                      </a:extLst>
                    </a:gridCol>
                    <a:gridCol w="1116125">
                      <a:extLst>
                        <a:ext uri="{9D8B030D-6E8A-4147-A177-3AD203B41FA5}">
                          <a16:colId xmlns:a16="http://schemas.microsoft.com/office/drawing/2014/main" val="2848798506"/>
                        </a:ext>
                      </a:extLst>
                    </a:gridCol>
                    <a:gridCol w="1116125">
                      <a:extLst>
                        <a:ext uri="{9D8B030D-6E8A-4147-A177-3AD203B41FA5}">
                          <a16:colId xmlns:a16="http://schemas.microsoft.com/office/drawing/2014/main" val="4065441393"/>
                        </a:ext>
                      </a:extLst>
                    </a:gridCol>
                    <a:gridCol w="1116125">
                      <a:extLst>
                        <a:ext uri="{9D8B030D-6E8A-4147-A177-3AD203B41FA5}">
                          <a16:colId xmlns:a16="http://schemas.microsoft.com/office/drawing/2014/main" val="24674567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6441" t="-16393" r="-367797" b="-57541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7707" t="-16393" r="-176433" b="-5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8251" t="-16393" r="-51366" b="-5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6503" t="-16393" r="-2732" b="-5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37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40" t="-116393" r="-346082" b="-47541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934" t="-116393" r="-180916" b="-4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0294" t="-116393" r="-109118" b="-4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8251" t="-116393" r="-1366" b="-4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7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40" t="-216393" r="-346082" b="-37541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934" t="-216393" r="-180916" b="-3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0294" t="-216393" r="-109118" b="-3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8251" t="-216393" r="-1366" b="-3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5004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40" t="-316393" r="-346082" b="-27541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934" t="-316393" r="-180916" b="-2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0294" t="-316393" r="-109118" b="-2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8251" t="-316393" r="-1366" b="-2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033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40" t="-416393" r="-346082" b="-17541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934" t="-416393" r="-180916" b="-1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0294" t="-416393" r="-109118" b="-1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8251" t="-416393" r="-1366" b="-1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1309683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40" t="-477273" r="-346082" b="-6212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934" t="-477273" r="-180916" b="-621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0294" t="-477273" r="-109118" b="-621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8251" t="-477273" r="-1366" b="-621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407129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019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OUI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t_ptsi\Documents\GitHub\Cy_01_PSI_ModelisationLinNonLin\Revisions\05_Modelisation_Bode_Activation_FreinTGV\images\Q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7060306" cy="445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187624" y="3793769"/>
                <a:ext cx="2005677" cy="281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𝟐𝟎</m:t>
                      </m:r>
                      <m:func>
                        <m:func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fr-FR" sz="1200" b="1" i="0" smtClean="0">
                              <a:latin typeface="Cambria Math"/>
                            </a:rPr>
                            <m:t>𝐥𝐨𝐠</m:t>
                          </m:r>
                        </m:fName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𝟒𝟓</m:t>
                          </m:r>
                          <m:r>
                            <a:rPr lang="fr-FR" sz="1200" b="1" i="1" smtClean="0">
                              <a:latin typeface="Cambria Math"/>
                            </a:rPr>
                            <m:t>⋅</m:t>
                          </m:r>
                          <m:sSup>
                            <m:sSupPr>
                              <m:ctrlPr>
                                <a:rPr lang="fr-FR" sz="12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1" i="1" smtClean="0">
                                  <a:latin typeface="Cambria Math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fr-FR" sz="12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sz="1200" b="1" i="1" smtClean="0">
                                  <a:latin typeface="Cambria Math"/>
                                </a:rPr>
                                <m:t>𝟔</m:t>
                              </m:r>
                            </m:sup>
                          </m:sSup>
                        </m:e>
                      </m:func>
                      <m:r>
                        <a:rPr lang="fr-FR" sz="1200" b="1" i="1" smtClean="0">
                          <a:latin typeface="Cambria Math"/>
                        </a:rPr>
                        <m:t>=−</m:t>
                      </m:r>
                      <m:r>
                        <a:rPr lang="fr-FR" sz="1200" b="1" i="1" smtClean="0">
                          <a:latin typeface="Cambria Math"/>
                        </a:rPr>
                        <m:t>𝟖𝟕</m:t>
                      </m:r>
                      <m:r>
                        <a:rPr lang="fr-FR" sz="1200" b="1" i="0" smtClean="0">
                          <a:latin typeface="Cambria Math"/>
                        </a:rPr>
                        <m:t>𝐝𝐁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793769"/>
                <a:ext cx="2005677" cy="281167"/>
              </a:xfrm>
              <a:prstGeom prst="rect">
                <a:avLst/>
              </a:prstGeom>
              <a:blipFill rotWithShape="1"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 flipH="1" flipV="1">
            <a:off x="1626496" y="2420888"/>
            <a:ext cx="5593872" cy="3240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1643430" y="4074936"/>
            <a:ext cx="279693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1643430" y="4221088"/>
            <a:ext cx="2208490" cy="129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4750132" y="4221088"/>
            <a:ext cx="2486165" cy="14401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2039059" y="2426707"/>
                <a:ext cx="7264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fr-FR" sz="1200" b="1" i="1" smtClean="0">
                          <a:latin typeface="Cambria Math"/>
                        </a:rPr>
                        <m:t>(</m:t>
                      </m:r>
                      <m:r>
                        <a:rPr lang="fr-FR" sz="1200" b="1" i="1" smtClean="0">
                          <a:latin typeface="Cambria Math"/>
                        </a:rPr>
                        <m:t>𝒋</m:t>
                      </m:r>
                      <m:r>
                        <a:rPr lang="fr-FR" sz="1200" b="1" i="1" smtClean="0">
                          <a:latin typeface="Cambria Math"/>
                        </a:rPr>
                        <m:t>𝝎</m:t>
                      </m:r>
                      <m:r>
                        <a:rPr lang="fr-FR" sz="12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059" y="2426707"/>
                <a:ext cx="726481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105024" y="4617299"/>
                <a:ext cx="702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fr-FR" sz="1200" b="1" i="1" smtClean="0">
                          <a:latin typeface="Cambria Math"/>
                        </a:rPr>
                        <m:t>(</m:t>
                      </m:r>
                      <m:r>
                        <a:rPr lang="fr-FR" sz="1200" b="1" i="1" smtClean="0">
                          <a:latin typeface="Cambria Math"/>
                        </a:rPr>
                        <m:t>𝒋</m:t>
                      </m:r>
                      <m:r>
                        <a:rPr lang="fr-FR" sz="1200" b="1" i="1" smtClean="0">
                          <a:latin typeface="Cambria Math"/>
                        </a:rPr>
                        <m:t>𝝎</m:t>
                      </m:r>
                      <m:r>
                        <a:rPr lang="fr-FR" sz="12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024" y="4617299"/>
                <a:ext cx="702436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/>
          <p:cNvCxnSpPr/>
          <p:nvPr/>
        </p:nvCxnSpPr>
        <p:spPr>
          <a:xfrm>
            <a:off x="3851920" y="4221088"/>
            <a:ext cx="0" cy="1584176"/>
          </a:xfrm>
          <a:prstGeom prst="line">
            <a:avLst/>
          </a:prstGeom>
          <a:ln w="19050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4750132" y="4221088"/>
            <a:ext cx="0" cy="1584176"/>
          </a:xfrm>
          <a:prstGeom prst="line">
            <a:avLst/>
          </a:prstGeom>
          <a:ln w="19050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3327931" y="5528263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𝟎</m:t>
                      </m:r>
                      <m:r>
                        <a:rPr lang="fr-FR" sz="1200" b="1" i="1" smtClean="0">
                          <a:latin typeface="Cambria Math"/>
                        </a:rPr>
                        <m:t>,</m:t>
                      </m:r>
                      <m:r>
                        <a:rPr lang="fr-FR" sz="1200" b="1" i="1" smtClean="0">
                          <a:latin typeface="Cambria Math"/>
                        </a:rPr>
                        <m:t>𝟑𝟓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31" y="5528263"/>
                <a:ext cx="5517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4932040" y="5517232"/>
                <a:ext cx="460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𝟏</m:t>
                      </m:r>
                      <m:r>
                        <a:rPr lang="fr-FR" sz="1200" b="1" i="1" smtClean="0">
                          <a:latin typeface="Cambria Math"/>
                        </a:rPr>
                        <m:t>,</m:t>
                      </m:r>
                      <m:r>
                        <a:rPr lang="fr-FR" sz="1200" b="1" i="1" smtClean="0"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517232"/>
                <a:ext cx="46038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/>
          <p:cNvCxnSpPr/>
          <p:nvPr/>
        </p:nvCxnSpPr>
        <p:spPr>
          <a:xfrm flipH="1">
            <a:off x="1540850" y="4232023"/>
            <a:ext cx="27969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851920" y="4221088"/>
            <a:ext cx="9209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1399460" y="4213035"/>
                <a:ext cx="7152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−</m:t>
                      </m:r>
                      <m:r>
                        <a:rPr lang="fr-FR" sz="1200" b="1" i="0" smtClean="0">
                          <a:latin typeface="Cambria Math"/>
                        </a:rPr>
                        <m:t>𝟗𝟐</m:t>
                      </m:r>
                      <m:r>
                        <a:rPr lang="fr-FR" sz="1200" b="1" i="0" smtClean="0">
                          <a:latin typeface="Cambria Math"/>
                        </a:rPr>
                        <m:t>𝐝𝐁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60" y="4213035"/>
                <a:ext cx="71526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73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A31D6099-EC78-46F9-B7BC-387B89CC1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5346"/>
            <a:ext cx="5354177" cy="6634013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="" xmlns:a16="http://schemas.microsoft.com/office/drawing/2014/main" id="{7C3D9108-B5C7-415F-AE74-486662B84184}"/>
              </a:ext>
            </a:extLst>
          </p:cNvPr>
          <p:cNvCxnSpPr>
            <a:cxnSpLocks/>
          </p:cNvCxnSpPr>
          <p:nvPr/>
        </p:nvCxnSpPr>
        <p:spPr>
          <a:xfrm>
            <a:off x="2142363" y="388194"/>
            <a:ext cx="2497182" cy="6276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="" xmlns:a16="http://schemas.microsoft.com/office/drawing/2014/main" id="{8CA554E7-8694-4E1B-B612-1BD34C439311}"/>
              </a:ext>
            </a:extLst>
          </p:cNvPr>
          <p:cNvCxnSpPr>
            <a:cxnSpLocks/>
          </p:cNvCxnSpPr>
          <p:nvPr/>
        </p:nvCxnSpPr>
        <p:spPr>
          <a:xfrm>
            <a:off x="2142363" y="3462403"/>
            <a:ext cx="2304000" cy="184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="" xmlns:a16="http://schemas.microsoft.com/office/drawing/2014/main" id="{0AAD3F2E-1447-40AD-8D35-F3B641CCDB0A}"/>
              </a:ext>
            </a:extLst>
          </p:cNvPr>
          <p:cNvCxnSpPr>
            <a:cxnSpLocks/>
          </p:cNvCxnSpPr>
          <p:nvPr/>
        </p:nvCxnSpPr>
        <p:spPr>
          <a:xfrm flipV="1">
            <a:off x="4463122" y="3480858"/>
            <a:ext cx="0" cy="176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="" xmlns:a16="http://schemas.microsoft.com/office/drawing/2014/main" id="{3B2CE15C-057E-4D37-9D2E-3C2136E7A61A}"/>
              </a:ext>
            </a:extLst>
          </p:cNvPr>
          <p:cNvCxnSpPr>
            <a:cxnSpLocks/>
          </p:cNvCxnSpPr>
          <p:nvPr/>
        </p:nvCxnSpPr>
        <p:spPr>
          <a:xfrm>
            <a:off x="4463122" y="5244858"/>
            <a:ext cx="3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="" xmlns:a16="http://schemas.microsoft.com/office/drawing/2014/main" id="{0F82A965-B5A9-4E2B-BD82-7A60649B4493}"/>
              </a:ext>
            </a:extLst>
          </p:cNvPr>
          <p:cNvCxnSpPr>
            <a:cxnSpLocks/>
          </p:cNvCxnSpPr>
          <p:nvPr/>
        </p:nvCxnSpPr>
        <p:spPr>
          <a:xfrm flipV="1">
            <a:off x="4813424" y="5244858"/>
            <a:ext cx="0" cy="88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="" xmlns:a16="http://schemas.microsoft.com/office/drawing/2014/main" id="{0C93DD5D-B5D7-40D4-81BA-74318D92158F}"/>
              </a:ext>
            </a:extLst>
          </p:cNvPr>
          <p:cNvCxnSpPr>
            <a:cxnSpLocks/>
          </p:cNvCxnSpPr>
          <p:nvPr/>
        </p:nvCxnSpPr>
        <p:spPr>
          <a:xfrm>
            <a:off x="4813424" y="6126858"/>
            <a:ext cx="19188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="" xmlns:a16="http://schemas.microsoft.com/office/drawing/2014/main" id="{326FE08E-A30E-4AB9-BB9C-AE4C1722D1B1}"/>
              </a:ext>
            </a:extLst>
          </p:cNvPr>
          <p:cNvSpPr txBox="1"/>
          <p:nvPr/>
        </p:nvSpPr>
        <p:spPr>
          <a:xfrm>
            <a:off x="3671035" y="3480857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– 90°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="" xmlns:a16="http://schemas.microsoft.com/office/drawing/2014/main" id="{601DB0EE-B1BF-49A7-AA11-97219211652D}"/>
              </a:ext>
            </a:extLst>
          </p:cNvPr>
          <p:cNvSpPr txBox="1"/>
          <p:nvPr/>
        </p:nvSpPr>
        <p:spPr>
          <a:xfrm>
            <a:off x="4862585" y="4874901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– 270°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571EEDF2-EF67-4150-A0CD-CA6FF7800F33}"/>
              </a:ext>
            </a:extLst>
          </p:cNvPr>
          <p:cNvSpPr txBox="1"/>
          <p:nvPr/>
        </p:nvSpPr>
        <p:spPr>
          <a:xfrm>
            <a:off x="5940153" y="5780346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– 360°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="" xmlns:a16="http://schemas.microsoft.com/office/drawing/2014/main" id="{47D0EEC5-80E0-4D56-AFE2-D8FE4EE17EF7}"/>
              </a:ext>
            </a:extLst>
          </p:cNvPr>
          <p:cNvSpPr txBox="1"/>
          <p:nvPr/>
        </p:nvSpPr>
        <p:spPr>
          <a:xfrm>
            <a:off x="3131840" y="404663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– 20 dB/décade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="" xmlns:a16="http://schemas.microsoft.com/office/drawing/2014/main" id="{312FA9E2-5B2B-47B4-BB14-7B5DE42E1533}"/>
              </a:ext>
            </a:extLst>
          </p:cNvPr>
          <p:cNvCxnSpPr>
            <a:cxnSpLocks/>
          </p:cNvCxnSpPr>
          <p:nvPr/>
        </p:nvCxnSpPr>
        <p:spPr>
          <a:xfrm>
            <a:off x="4332490" y="875651"/>
            <a:ext cx="480934" cy="3261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="" xmlns:a16="http://schemas.microsoft.com/office/drawing/2014/main" id="{E0506724-D3FB-4EA7-941A-E1E04559BA62}"/>
              </a:ext>
            </a:extLst>
          </p:cNvPr>
          <p:cNvCxnSpPr>
            <a:cxnSpLocks/>
          </p:cNvCxnSpPr>
          <p:nvPr/>
        </p:nvCxnSpPr>
        <p:spPr>
          <a:xfrm>
            <a:off x="4627116" y="1054894"/>
            <a:ext cx="2088232" cy="2088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="" xmlns:a16="http://schemas.microsoft.com/office/drawing/2014/main" id="{F58A05B0-0D9A-40ED-B968-B0B3CF1BEA78}"/>
              </a:ext>
            </a:extLst>
          </p:cNvPr>
          <p:cNvSpPr txBox="1"/>
          <p:nvPr/>
        </p:nvSpPr>
        <p:spPr>
          <a:xfrm>
            <a:off x="4572000" y="84566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– 60 dB/décade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="" xmlns:a16="http://schemas.microsoft.com/office/drawing/2014/main" id="{7FB19FC2-FAC8-42A7-BD28-792CF57EB77C}"/>
              </a:ext>
            </a:extLst>
          </p:cNvPr>
          <p:cNvSpPr txBox="1"/>
          <p:nvPr/>
        </p:nvSpPr>
        <p:spPr>
          <a:xfrm>
            <a:off x="5481445" y="1727661"/>
            <a:ext cx="1322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– 80 dB/décade</a:t>
            </a:r>
          </a:p>
        </p:txBody>
      </p:sp>
    </p:spTree>
    <p:extLst>
      <p:ext uri="{BB962C8B-B14F-4D97-AF65-F5344CB8AC3E}">
        <p14:creationId xmlns:p14="http://schemas.microsoft.com/office/powerpoint/2010/main" val="216890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290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9912" y="1628800"/>
            <a:ext cx="216024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2160240" cy="3247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cteur droit avec flèche 10"/>
          <p:cNvCxnSpPr>
            <a:stCxn id="6" idx="3"/>
            <a:endCxn id="3" idx="1"/>
          </p:cNvCxnSpPr>
          <p:nvPr/>
        </p:nvCxnSpPr>
        <p:spPr>
          <a:xfrm flipV="1">
            <a:off x="2411760" y="2800320"/>
            <a:ext cx="1512168" cy="642133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78928" y="2582936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Correcteur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973273"/>
                  </p:ext>
                </p:extLst>
              </p:nvPr>
            </p:nvGraphicFramePr>
            <p:xfrm>
              <a:off x="3923928" y="2058640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62406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62406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973273"/>
                  </p:ext>
                </p:extLst>
              </p:nvPr>
            </p:nvGraphicFramePr>
            <p:xfrm>
              <a:off x="3923928" y="2058640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101639" r="-2009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205000" r="-20098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300000" r="-20098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089367"/>
                  </p:ext>
                </p:extLst>
              </p:nvPr>
            </p:nvGraphicFramePr>
            <p:xfrm>
              <a:off x="3923928" y="3613047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62406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62406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089367"/>
                  </p:ext>
                </p:extLst>
              </p:nvPr>
            </p:nvGraphicFramePr>
            <p:xfrm>
              <a:off x="3923928" y="3613047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101639" r="-2009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205000" r="-20098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300000" r="-20098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Rectangle 19"/>
          <p:cNvSpPr/>
          <p:nvPr/>
        </p:nvSpPr>
        <p:spPr>
          <a:xfrm>
            <a:off x="2667636" y="4093117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Correcteur 2</a:t>
            </a:r>
          </a:p>
        </p:txBody>
      </p:sp>
      <p:cxnSp>
        <p:nvCxnSpPr>
          <p:cNvPr id="21" name="Connecteur droit avec flèche 20"/>
          <p:cNvCxnSpPr>
            <a:stCxn id="6" idx="3"/>
            <a:endCxn id="17" idx="1"/>
          </p:cNvCxnSpPr>
          <p:nvPr/>
        </p:nvCxnSpPr>
        <p:spPr>
          <a:xfrm>
            <a:off x="2411760" y="3442453"/>
            <a:ext cx="1512168" cy="912274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752" b="95912" l="69677" r="987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806" t="60128" r="2132" b="4819"/>
          <a:stretch/>
        </p:blipFill>
        <p:spPr bwMode="auto">
          <a:xfrm>
            <a:off x="993304" y="3855859"/>
            <a:ext cx="1446028" cy="9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504" b="93723" l="37258" r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43" t="62720" r="35420" b="5354"/>
          <a:stretch/>
        </p:blipFill>
        <p:spPr bwMode="auto">
          <a:xfrm>
            <a:off x="989930" y="2947126"/>
            <a:ext cx="1403497" cy="9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621" b="93663" l="4748" r="32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9" t="61961" r="67678" b="5355"/>
          <a:stretch/>
        </p:blipFill>
        <p:spPr bwMode="auto">
          <a:xfrm>
            <a:off x="984614" y="2016798"/>
            <a:ext cx="1414131" cy="93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290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9872" y="1628800"/>
            <a:ext cx="216024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419872" y="1981302"/>
            <a:ext cx="2160240" cy="3247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cteur droit avec flèche 10"/>
          <p:cNvCxnSpPr>
            <a:stCxn id="6" idx="3"/>
            <a:endCxn id="3" idx="1"/>
          </p:cNvCxnSpPr>
          <p:nvPr/>
        </p:nvCxnSpPr>
        <p:spPr>
          <a:xfrm flipV="1">
            <a:off x="2411760" y="2800320"/>
            <a:ext cx="1152128" cy="642133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52460" y="2713741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Correcteur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3858520"/>
                  </p:ext>
                </p:extLst>
              </p:nvPr>
            </p:nvGraphicFramePr>
            <p:xfrm>
              <a:off x="3563888" y="2058640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62406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62406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3858520"/>
                  </p:ext>
                </p:extLst>
              </p:nvPr>
            </p:nvGraphicFramePr>
            <p:xfrm>
              <a:off x="3563888" y="2058640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101639" r="-2009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205000" r="-20098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300000" r="-20098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224577"/>
                  </p:ext>
                </p:extLst>
              </p:nvPr>
            </p:nvGraphicFramePr>
            <p:xfrm>
              <a:off x="3563888" y="3613047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62406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62406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224577"/>
                  </p:ext>
                </p:extLst>
              </p:nvPr>
            </p:nvGraphicFramePr>
            <p:xfrm>
              <a:off x="3563888" y="3613047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101639" r="-2009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205000" r="-20098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300000" r="-20098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Rectangle 19"/>
          <p:cNvSpPr/>
          <p:nvPr/>
        </p:nvSpPr>
        <p:spPr>
          <a:xfrm>
            <a:off x="2452460" y="4074648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Correcteur 2</a:t>
            </a:r>
          </a:p>
        </p:txBody>
      </p:sp>
      <p:cxnSp>
        <p:nvCxnSpPr>
          <p:cNvPr id="21" name="Connecteur droit avec flèche 20"/>
          <p:cNvCxnSpPr>
            <a:endCxn id="17" idx="1"/>
          </p:cNvCxnSpPr>
          <p:nvPr/>
        </p:nvCxnSpPr>
        <p:spPr>
          <a:xfrm>
            <a:off x="2439332" y="3442453"/>
            <a:ext cx="1124556" cy="912274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752" b="95912" l="69677" r="987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806" t="60128" r="2132" b="4819"/>
          <a:stretch/>
        </p:blipFill>
        <p:spPr bwMode="auto">
          <a:xfrm>
            <a:off x="993304" y="3855859"/>
            <a:ext cx="1446028" cy="9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504" b="93723" l="37258" r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43" t="62720" r="35420" b="5354"/>
          <a:stretch/>
        </p:blipFill>
        <p:spPr bwMode="auto">
          <a:xfrm>
            <a:off x="989930" y="2947126"/>
            <a:ext cx="1403497" cy="9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2621" b="93663" l="4748" r="32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9" t="61961" r="67678" b="5355"/>
          <a:stretch/>
        </p:blipFill>
        <p:spPr bwMode="auto">
          <a:xfrm>
            <a:off x="984614" y="2016798"/>
            <a:ext cx="1414131" cy="93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Enseignement\GitHub\Cy_01_PSI_ModelisationLinNonLin\Revisions\01_02_03_Modelisation_Activation\images\fig_0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1128" y="1698385"/>
            <a:ext cx="6499239" cy="35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72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290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9912" y="1628800"/>
            <a:ext cx="216024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2160240" cy="3247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cteur droit avec flèche 10"/>
          <p:cNvCxnSpPr>
            <a:stCxn id="6" idx="3"/>
            <a:endCxn id="3" idx="1"/>
          </p:cNvCxnSpPr>
          <p:nvPr/>
        </p:nvCxnSpPr>
        <p:spPr>
          <a:xfrm flipV="1">
            <a:off x="2411760" y="2710785"/>
            <a:ext cx="1512168" cy="731668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78928" y="2016798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Correcteur 1</a:t>
            </a:r>
          </a:p>
        </p:txBody>
      </p:sp>
      <p:pic>
        <p:nvPicPr>
          <p:cNvPr id="2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752" b="95912" l="69677" r="987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806" t="60128" r="2132" b="4819"/>
          <a:stretch/>
        </p:blipFill>
        <p:spPr bwMode="auto">
          <a:xfrm>
            <a:off x="993304" y="3855859"/>
            <a:ext cx="1446028" cy="9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504" b="93723" l="37258" r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43" t="62720" r="35420" b="5354"/>
          <a:stretch/>
        </p:blipFill>
        <p:spPr bwMode="auto">
          <a:xfrm>
            <a:off x="989930" y="2947126"/>
            <a:ext cx="1403497" cy="9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621" b="93663" l="4748" r="32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9" t="61961" r="67678" b="5355"/>
          <a:stretch/>
        </p:blipFill>
        <p:spPr bwMode="auto">
          <a:xfrm>
            <a:off x="984614" y="2016798"/>
            <a:ext cx="1414131" cy="93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574482"/>
                  </p:ext>
                </p:extLst>
              </p:nvPr>
            </p:nvGraphicFramePr>
            <p:xfrm>
              <a:off x="3923928" y="2058640"/>
              <a:ext cx="1872207" cy="13042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93610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172283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201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>
                              <a:sym typeface="Wingdings"/>
                            </a:rPr>
                            <a:t>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759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>
                              <a:sym typeface="Wingdings"/>
                            </a:rPr>
                            <a:t></a:t>
                          </a:r>
                          <a:r>
                            <a:rPr lang="fr-FR" sz="1200" baseline="0" dirty="0">
                              <a:sym typeface="Wingding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0" i="1" baseline="0" smtClean="0">
                                      <a:latin typeface="Cambria Math"/>
                                      <a:sym typeface="Wingdings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baseline="0" smtClean="0">
                                      <a:latin typeface="Cambria Math"/>
                                      <a:sym typeface="Wingdings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b="0" i="1" baseline="0" smtClean="0">
                                      <a:latin typeface="Cambria Math"/>
                                      <a:sym typeface="Wingding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200" b="0" i="1" baseline="0" smtClean="0">
                                  <a:latin typeface="Cambria Math"/>
                                  <a:sym typeface="Wingdings"/>
                                </a:rPr>
                                <m:t>=100</m:t>
                              </m:r>
                            </m:oMath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201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>
                              <a:sym typeface="Wingdings"/>
                            </a:rPr>
                            <a:t>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574482"/>
                  </p:ext>
                </p:extLst>
              </p:nvPr>
            </p:nvGraphicFramePr>
            <p:xfrm>
              <a:off x="3923928" y="2058640"/>
              <a:ext cx="1872207" cy="13042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/>
                    <a:gridCol w="432048"/>
                    <a:gridCol w="936103"/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9076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205" t="-95833" r="-269880" b="-26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0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sym typeface="Wingdings"/>
                            </a:rPr>
                            <a:t>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6488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205" t="-123684" r="-269880" b="-6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18310" t="-123684" r="-215493" b="-6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01307" t="-123684" b="-69737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205" t="-377778" r="-269880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18310" t="-377778" r="-215493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sym typeface="Wingdings"/>
                            </a:rPr>
                            <a:t>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Rectangle 19"/>
          <p:cNvSpPr/>
          <p:nvPr/>
        </p:nvSpPr>
        <p:spPr>
          <a:xfrm>
            <a:off x="2667636" y="4093117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Correcteur 2</a:t>
            </a:r>
          </a:p>
        </p:txBody>
      </p:sp>
      <p:cxnSp>
        <p:nvCxnSpPr>
          <p:cNvPr id="21" name="Connecteur droit avec flèche 20"/>
          <p:cNvCxnSpPr>
            <a:stCxn id="6" idx="3"/>
          </p:cNvCxnSpPr>
          <p:nvPr/>
        </p:nvCxnSpPr>
        <p:spPr>
          <a:xfrm>
            <a:off x="2411760" y="3442453"/>
            <a:ext cx="1512168" cy="912274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339497" y="2245615"/>
                <a:ext cx="1526315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1" i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fr-FR" sz="1100" b="1" i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𝛀</m:t>
                          </m:r>
                        </m:sub>
                      </m:sSub>
                      <m:d>
                        <m:dPr>
                          <m:ctrlP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1" i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</m:d>
                      <m:r>
                        <a:rPr lang="fr-FR" sz="11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100" b="1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100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𝑱𝒑</m:t>
                              </m:r>
                              <m:r>
                                <a:rPr lang="fr-FR" sz="1100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fr-FR" sz="1100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num>
                            <m:den>
                              <m:r>
                                <a:rPr lang="fr-FR" sz="1100" b="1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𝑱𝒑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sz="11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497" y="2245615"/>
                <a:ext cx="1526315" cy="47269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439332" y="4344013"/>
            <a:ext cx="12685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Correcteur par anticipation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au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8133185"/>
                  </p:ext>
                </p:extLst>
              </p:nvPr>
            </p:nvGraphicFramePr>
            <p:xfrm>
              <a:off x="3923928" y="3513953"/>
              <a:ext cx="1872207" cy="14811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93610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172283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201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>
                              <a:sym typeface="Wingdings"/>
                            </a:rPr>
                            <a:t>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759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>
                              <a:sym typeface="Wingdings"/>
                            </a:rPr>
                            <a:t>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201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>
                              <a:sym typeface="Wingdings"/>
                            </a:rPr>
                            <a:t></a:t>
                          </a:r>
                          <a:r>
                            <a:rPr lang="fr-FR" sz="1200" baseline="0" dirty="0">
                              <a:sym typeface="Wingding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0" i="1" baseline="0" smtClean="0">
                                      <a:latin typeface="Cambria Math"/>
                                      <a:sym typeface="Wingdings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baseline="0" smtClean="0">
                                      <a:latin typeface="Cambria Math"/>
                                      <a:sym typeface="Wingdings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b="0" i="1" baseline="0" smtClean="0">
                                      <a:latin typeface="Cambria Math"/>
                                      <a:sym typeface="Wingding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200" b="0" i="1" baseline="0" smtClean="0">
                                  <a:latin typeface="Cambria Math"/>
                                  <a:sym typeface="Wingdings"/>
                                </a:rPr>
                                <m:t>=100</m:t>
                              </m:r>
                            </m:oMath>
                          </a14:m>
                          <a:endParaRPr lang="fr-FR" sz="1200" b="0" baseline="0" dirty="0">
                            <a:sym typeface="Wingdings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baseline="0" smtClean="0">
                                        <a:latin typeface="Cambria Math"/>
                                        <a:sym typeface="Wingding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baseline="0" smtClean="0">
                                        <a:latin typeface="Cambria Math"/>
                                        <a:sym typeface="Wingding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FR" sz="1200" b="0" i="1" baseline="0" smtClean="0">
                                        <a:latin typeface="Cambria Math"/>
                                        <a:sym typeface="Wingdings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sz="1200" b="0" i="1" baseline="0" smtClean="0">
                                    <a:latin typeface="Cambria Math"/>
                                    <a:sym typeface="Wingdings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au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8133185"/>
                  </p:ext>
                </p:extLst>
              </p:nvPr>
            </p:nvGraphicFramePr>
            <p:xfrm>
              <a:off x="3923928" y="3513953"/>
              <a:ext cx="1872207" cy="14811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/>
                    <a:gridCol w="432048"/>
                    <a:gridCol w="936103"/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9076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205" t="-93750" r="-269880" b="-3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0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sym typeface="Wingdings"/>
                            </a:rPr>
                            <a:t>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759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205" t="-206667" r="-269880" b="-2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18310" t="-206667" r="-215493" b="-2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>
                              <a:sym typeface="Wingdings"/>
                            </a:rPr>
                            <a:t></a:t>
                          </a:r>
                          <a:endParaRPr lang="fr-FR" sz="120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205" t="-131429" r="-269880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18310" t="-131429" r="-215493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01307" t="-131429" b="-9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137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1_PSI_ModelisationLinNonLin\Revisions\01_02_03_Modelisation_Activation\images\fig_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03" y="260648"/>
            <a:ext cx="8896351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 flipH="1">
            <a:off x="2843808" y="1772816"/>
            <a:ext cx="1880592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2843808" y="1772816"/>
            <a:ext cx="0" cy="1368152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1475656" y="3140968"/>
            <a:ext cx="1368152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475656" y="3140968"/>
            <a:ext cx="0" cy="684076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4724400" y="1772816"/>
            <a:ext cx="0" cy="205222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1475656" y="3825044"/>
            <a:ext cx="3248744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339752" y="3825044"/>
            <a:ext cx="238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Asservissement en position du genou</a:t>
            </a:r>
          </a:p>
        </p:txBody>
      </p:sp>
    </p:spTree>
    <p:extLst>
      <p:ext uri="{BB962C8B-B14F-4D97-AF65-F5344CB8AC3E}">
        <p14:creationId xmlns:p14="http://schemas.microsoft.com/office/powerpoint/2010/main" val="372159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Couple moteur calculé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?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26754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 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mesurée sous  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816</Words>
  <Application>Microsoft Office PowerPoint</Application>
  <PresentationFormat>Affichage à l'écran (4:3)</PresentationFormat>
  <Paragraphs>170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50</cp:revision>
  <dcterms:created xsi:type="dcterms:W3CDTF">2018-03-22T21:06:39Z</dcterms:created>
  <dcterms:modified xsi:type="dcterms:W3CDTF">2018-09-06T09:09:18Z</dcterms:modified>
</cp:coreProperties>
</file>