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1" r:id="rId9"/>
    <p:sldId id="262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08/05/2017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919802"/>
            <a:ext cx="1005752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Potentiomètre</a:t>
            </a:r>
          </a:p>
          <a:p>
            <a:pPr algn="ctr"/>
            <a:r>
              <a:rPr lang="fr-FR" sz="900" dirty="0"/>
              <a:t>P</a:t>
            </a:r>
            <a:r>
              <a:rPr lang="fr-FR" sz="900" baseline="-25000" dirty="0"/>
              <a:t>E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9567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Amplifica-teur</a:t>
            </a:r>
            <a:endParaRPr lang="fr-FR" sz="9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3072181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Moteur CC</a:t>
            </a:r>
            <a:endParaRPr lang="fr-FR" sz="9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4114795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Réducteur</a:t>
            </a:r>
            <a:endParaRPr lang="fr-FR" sz="9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5157409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Système vis-écrou</a:t>
            </a:r>
            <a:endParaRPr lang="fr-FR" sz="9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6200023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Vanne</a:t>
            </a:r>
            <a:endParaRPr lang="fr-FR" sz="9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7939111" y="423845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Relation de Bernoulli</a:t>
            </a:r>
            <a:endParaRPr lang="fr-FR" sz="9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7929586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Cuve</a:t>
            </a:r>
            <a:endParaRPr lang="fr-FR" sz="9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5286380" y="1857364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Flotteur</a:t>
            </a:r>
            <a:endParaRPr lang="fr-FR" sz="9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3286116" y="1857364"/>
            <a:ext cx="1251708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Potentiomètre P</a:t>
            </a:r>
            <a:r>
              <a:rPr lang="fr-FR" sz="900" baseline="-25000" dirty="0"/>
              <a:t>K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1328334" y="914737"/>
            <a:ext cx="378619" cy="471731"/>
            <a:chOff x="3621877" y="2847972"/>
            <a:chExt cx="378619" cy="471731"/>
          </a:xfrm>
        </p:grpSpPr>
        <p:sp>
          <p:nvSpPr>
            <p:cNvPr id="17" name="ZoneTexte 16"/>
            <p:cNvSpPr txBox="1"/>
            <p:nvPr/>
          </p:nvSpPr>
          <p:spPr>
            <a:xfrm>
              <a:off x="3752848" y="2950371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-</a:t>
              </a:r>
            </a:p>
          </p:txBody>
        </p:sp>
        <p:sp>
          <p:nvSpPr>
            <p:cNvPr id="15" name="Organigramme : Jonction de sommaire 14"/>
            <p:cNvSpPr/>
            <p:nvPr/>
          </p:nvSpPr>
          <p:spPr>
            <a:xfrm>
              <a:off x="3643306" y="2857496"/>
              <a:ext cx="357190" cy="357190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3621877" y="2847972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+</a:t>
              </a: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7242637" y="803338"/>
            <a:ext cx="364333" cy="488153"/>
            <a:chOff x="3636163" y="2726533"/>
            <a:chExt cx="364333" cy="488153"/>
          </a:xfrm>
        </p:grpSpPr>
        <p:sp>
          <p:nvSpPr>
            <p:cNvPr id="22" name="ZoneTexte 21"/>
            <p:cNvSpPr txBox="1"/>
            <p:nvPr/>
          </p:nvSpPr>
          <p:spPr>
            <a:xfrm>
              <a:off x="3752848" y="2726533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-</a:t>
              </a:r>
            </a:p>
          </p:txBody>
        </p:sp>
        <p:sp>
          <p:nvSpPr>
            <p:cNvPr id="20" name="Organigramme : Jonction de sommaire 19"/>
            <p:cNvSpPr/>
            <p:nvPr/>
          </p:nvSpPr>
          <p:spPr>
            <a:xfrm>
              <a:off x="3643306" y="2857496"/>
              <a:ext cx="357190" cy="357190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636163" y="2838448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+</a:t>
              </a:r>
            </a:p>
          </p:txBody>
        </p:sp>
      </p:grpSp>
      <p:cxnSp>
        <p:nvCxnSpPr>
          <p:cNvPr id="29" name="Connecteur droit avec flèche 28"/>
          <p:cNvCxnSpPr>
            <a:endCxn id="4" idx="1"/>
          </p:cNvCxnSpPr>
          <p:nvPr/>
        </p:nvCxnSpPr>
        <p:spPr>
          <a:xfrm>
            <a:off x="-428660" y="1095361"/>
            <a:ext cx="571504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3"/>
            <a:endCxn id="16" idx="1"/>
          </p:cNvCxnSpPr>
          <p:nvPr/>
        </p:nvCxnSpPr>
        <p:spPr>
          <a:xfrm flipV="1">
            <a:off x="1148596" y="1099403"/>
            <a:ext cx="179738" cy="39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6"/>
            <a:endCxn id="6" idx="1"/>
          </p:cNvCxnSpPr>
          <p:nvPr/>
        </p:nvCxnSpPr>
        <p:spPr>
          <a:xfrm flipV="1">
            <a:off x="1706953" y="1099802"/>
            <a:ext cx="322614" cy="305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6" idx="3"/>
            <a:endCxn id="7" idx="1"/>
          </p:cNvCxnSpPr>
          <p:nvPr/>
        </p:nvCxnSpPr>
        <p:spPr>
          <a:xfrm>
            <a:off x="2749567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7" idx="3"/>
            <a:endCxn id="8" idx="1"/>
          </p:cNvCxnSpPr>
          <p:nvPr/>
        </p:nvCxnSpPr>
        <p:spPr>
          <a:xfrm>
            <a:off x="3792181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8" idx="3"/>
            <a:endCxn id="9" idx="1"/>
          </p:cNvCxnSpPr>
          <p:nvPr/>
        </p:nvCxnSpPr>
        <p:spPr>
          <a:xfrm>
            <a:off x="4834795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9" idx="3"/>
            <a:endCxn id="10" idx="1"/>
          </p:cNvCxnSpPr>
          <p:nvPr/>
        </p:nvCxnSpPr>
        <p:spPr>
          <a:xfrm>
            <a:off x="5877409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0" idx="3"/>
            <a:endCxn id="21" idx="1"/>
          </p:cNvCxnSpPr>
          <p:nvPr/>
        </p:nvCxnSpPr>
        <p:spPr>
          <a:xfrm>
            <a:off x="6920023" y="1099802"/>
            <a:ext cx="322614" cy="11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20" idx="6"/>
            <a:endCxn id="12" idx="1"/>
          </p:cNvCxnSpPr>
          <p:nvPr/>
        </p:nvCxnSpPr>
        <p:spPr>
          <a:xfrm flipV="1">
            <a:off x="7606970" y="1099802"/>
            <a:ext cx="322616" cy="1309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rot="10800000">
            <a:off x="7429521" y="577654"/>
            <a:ext cx="509591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endCxn id="20" idx="0"/>
          </p:cNvCxnSpPr>
          <p:nvPr/>
        </p:nvCxnSpPr>
        <p:spPr>
          <a:xfrm rot="5400000">
            <a:off x="7247538" y="752318"/>
            <a:ext cx="362821" cy="11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V="1">
            <a:off x="8649586" y="1100121"/>
            <a:ext cx="63732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rot="16200000">
            <a:off x="8609835" y="838975"/>
            <a:ext cx="509591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rot="10800000" flipV="1">
            <a:off x="8659112" y="591143"/>
            <a:ext cx="199169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endCxn id="15" idx="4"/>
          </p:cNvCxnSpPr>
          <p:nvPr/>
        </p:nvCxnSpPr>
        <p:spPr>
          <a:xfrm rot="5400000" flipH="1" flipV="1">
            <a:off x="1133245" y="1676565"/>
            <a:ext cx="790227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13" idx="1"/>
            <a:endCxn id="14" idx="3"/>
          </p:cNvCxnSpPr>
          <p:nvPr/>
        </p:nvCxnSpPr>
        <p:spPr>
          <a:xfrm rot="10800000">
            <a:off x="4537824" y="2037364"/>
            <a:ext cx="748556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rot="10800000">
            <a:off x="1522116" y="2071678"/>
            <a:ext cx="1764000" cy="158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endCxn id="13" idx="3"/>
          </p:cNvCxnSpPr>
          <p:nvPr/>
        </p:nvCxnSpPr>
        <p:spPr>
          <a:xfrm rot="10800000" flipV="1">
            <a:off x="6006380" y="2037364"/>
            <a:ext cx="299477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rot="5400000" flipH="1" flipV="1">
            <a:off x="8533157" y="1558595"/>
            <a:ext cx="936000" cy="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-523911" y="814369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θ</a:t>
            </a:r>
            <a:r>
              <a:rPr lang="fr-FR" sz="1400" i="1" baseline="-25000" dirty="0"/>
              <a:t>e</a:t>
            </a:r>
            <a:r>
              <a:rPr lang="fr-FR" sz="1400" i="1" dirty="0"/>
              <a:t>(t)</a:t>
            </a:r>
          </a:p>
          <a:p>
            <a:pPr algn="ctr"/>
            <a:r>
              <a:rPr lang="fr-FR" sz="1400" i="1" dirty="0"/>
              <a:t>(rad)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3595680" y="638155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θ</a:t>
            </a:r>
            <a:r>
              <a:rPr lang="fr-FR" sz="1400" i="1" baseline="-25000" dirty="0"/>
              <a:t>m</a:t>
            </a:r>
            <a:r>
              <a:rPr lang="fr-FR" sz="1400" i="1" dirty="0"/>
              <a:t>(t)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4572000" y="157161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θ</a:t>
            </a:r>
            <a:r>
              <a:rPr lang="fr-FR" sz="1400" i="1" baseline="-25000" dirty="0"/>
              <a:t>s</a:t>
            </a:r>
            <a:r>
              <a:rPr lang="fr-FR" sz="1400" i="1" dirty="0"/>
              <a:t>(t)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4643438" y="64291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θ</a:t>
            </a:r>
            <a:r>
              <a:rPr lang="fr-FR" sz="1400" i="1" baseline="-25000" dirty="0"/>
              <a:t>v</a:t>
            </a:r>
            <a:r>
              <a:rPr lang="fr-FR" sz="1400" i="1" dirty="0"/>
              <a:t>(t)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6715140" y="64291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q</a:t>
            </a:r>
            <a:r>
              <a:rPr lang="fr-FR" sz="1400" i="1" baseline="-25000" dirty="0" err="1"/>
              <a:t>e</a:t>
            </a:r>
            <a:r>
              <a:rPr lang="fr-FR" sz="1400" i="1" dirty="0"/>
              <a:t>(t)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2538398" y="638155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u</a:t>
            </a:r>
            <a:r>
              <a:rPr lang="fr-FR" sz="1400" i="1" baseline="-25000" dirty="0" err="1"/>
              <a:t>m</a:t>
            </a:r>
            <a:r>
              <a:rPr lang="fr-FR" sz="1400" i="1" dirty="0"/>
              <a:t>(t)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1490641" y="704831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u</a:t>
            </a:r>
            <a:r>
              <a:rPr lang="fr-FR" sz="1400" i="1" baseline="-25000" dirty="0" err="1"/>
              <a:t>e</a:t>
            </a:r>
            <a:r>
              <a:rPr lang="fr-FR" sz="1400" i="1" dirty="0"/>
              <a:t>(t)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1366814" y="1714488"/>
            <a:ext cx="99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u</a:t>
            </a:r>
            <a:r>
              <a:rPr lang="fr-FR" sz="1400" i="1" baseline="-25000" dirty="0"/>
              <a:t>s</a:t>
            </a:r>
            <a:r>
              <a:rPr lang="fr-FR" sz="1400" i="1" dirty="0"/>
              <a:t>(t) (V)</a:t>
            </a:r>
          </a:p>
        </p:txBody>
      </p:sp>
      <p:sp>
        <p:nvSpPr>
          <p:cNvPr id="112" name="ZoneTexte 111"/>
          <p:cNvSpPr txBox="1"/>
          <p:nvPr/>
        </p:nvSpPr>
        <p:spPr>
          <a:xfrm>
            <a:off x="5572132" y="64291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x</a:t>
            </a:r>
            <a:r>
              <a:rPr lang="fr-FR" sz="1400" i="1" baseline="-25000" dirty="0"/>
              <a:t> </a:t>
            </a:r>
            <a:r>
              <a:rPr lang="fr-FR" sz="1400" i="1" dirty="0"/>
              <a:t>(t)</a:t>
            </a:r>
          </a:p>
        </p:txBody>
      </p:sp>
      <p:sp>
        <p:nvSpPr>
          <p:cNvPr id="113" name="ZoneTexte 112"/>
          <p:cNvSpPr txBox="1"/>
          <p:nvPr/>
        </p:nvSpPr>
        <p:spPr>
          <a:xfrm>
            <a:off x="8786810" y="785794"/>
            <a:ext cx="7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h(t) (m)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7286644" y="214290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q</a:t>
            </a:r>
            <a:r>
              <a:rPr lang="fr-FR" sz="1400" i="1" baseline="-25000" dirty="0" err="1"/>
              <a:t>s</a:t>
            </a:r>
            <a:r>
              <a:rPr lang="fr-FR" sz="1400" i="1" dirty="0"/>
              <a:t>(t)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751208" y="3194511"/>
            <a:ext cx="4701111" cy="666537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611492" y="1844824"/>
            <a:ext cx="6840827" cy="1189057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5552492" y="2139049"/>
            <a:ext cx="1621921" cy="1649991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69000"/>
                </a:schemeClr>
              </a:gs>
              <a:gs pos="100000">
                <a:schemeClr val="accent2">
                  <a:tint val="15000"/>
                  <a:satMod val="350000"/>
                  <a:alpha val="70000"/>
                </a:schemeClr>
              </a:gs>
            </a:gsLst>
          </a:gradFill>
          <a:ln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755576" y="2139049"/>
            <a:ext cx="4248472" cy="785895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691243" y="2583831"/>
            <a:ext cx="1265133" cy="36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32808" y="2420888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Conditionneur</a:t>
            </a:r>
          </a:p>
        </p:txBody>
      </p:sp>
      <p:sp>
        <p:nvSpPr>
          <p:cNvPr id="42" name="Organigramme : Jonction de sommaire 41"/>
          <p:cNvSpPr/>
          <p:nvPr/>
        </p:nvSpPr>
        <p:spPr>
          <a:xfrm>
            <a:off x="2735729" y="2420888"/>
            <a:ext cx="360040" cy="360040"/>
          </a:xfrm>
          <a:prstGeom prst="flowChartSummingJunction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2015649" y="260090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rot="16200000">
            <a:off x="2555554" y="314096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3095769" y="260420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755576" y="214718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Partie commande</a:t>
            </a:r>
          </a:p>
        </p:txBody>
      </p:sp>
      <p:sp>
        <p:nvSpPr>
          <p:cNvPr id="49" name="Plus 48"/>
          <p:cNvSpPr/>
          <p:nvPr/>
        </p:nvSpPr>
        <p:spPr>
          <a:xfrm>
            <a:off x="2535184" y="2312876"/>
            <a:ext cx="216024" cy="216024"/>
          </a:xfrm>
          <a:prstGeom prst="mathPlus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Moins 49"/>
          <p:cNvSpPr/>
          <p:nvPr/>
        </p:nvSpPr>
        <p:spPr>
          <a:xfrm>
            <a:off x="3022394" y="2780928"/>
            <a:ext cx="144016" cy="144016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7051283" y="2583831"/>
            <a:ext cx="0" cy="900101"/>
          </a:xfrm>
          <a:prstGeom prst="straightConnector1">
            <a:avLst/>
          </a:prstGeom>
          <a:ln>
            <a:tailEnd type="oval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814119" y="2424188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Correcteur</a:t>
            </a:r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4886504" y="2587467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611123" y="2407447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Système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662244" y="3303911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Capteur</a:t>
            </a:r>
          </a:p>
        </p:txBody>
      </p:sp>
      <p:cxnSp>
        <p:nvCxnSpPr>
          <p:cNvPr id="66" name="Connecteur droit avec flèche 65"/>
          <p:cNvCxnSpPr>
            <a:stCxn id="65" idx="1"/>
          </p:cNvCxnSpPr>
          <p:nvPr/>
        </p:nvCxnSpPr>
        <p:spPr>
          <a:xfrm flipH="1">
            <a:off x="2915594" y="3483931"/>
            <a:ext cx="274665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H="1">
            <a:off x="6742364" y="3483931"/>
            <a:ext cx="30891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212728" y="2588437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560469" y="2130448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Partie opérative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611492" y="1870190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Chaîne directe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2780336" y="358404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Chaîne de retour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-180528" y="229647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Consigne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7407525" y="2359913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Sortie</a:t>
            </a:r>
          </a:p>
        </p:txBody>
      </p:sp>
    </p:spTree>
    <p:extLst>
      <p:ext uri="{BB962C8B-B14F-4D97-AF65-F5344CB8AC3E}">
        <p14:creationId xmlns:p14="http://schemas.microsoft.com/office/powerpoint/2010/main" val="319042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32808" y="2420888"/>
            <a:ext cx="758872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Gain</a:t>
            </a:r>
          </a:p>
        </p:txBody>
      </p:sp>
      <p:sp>
        <p:nvSpPr>
          <p:cNvPr id="10" name="Organigramme : Jonction de sommaire 9"/>
          <p:cNvSpPr/>
          <p:nvPr/>
        </p:nvSpPr>
        <p:spPr>
          <a:xfrm>
            <a:off x="2051720" y="2437683"/>
            <a:ext cx="360040" cy="360040"/>
          </a:xfrm>
          <a:prstGeom prst="flowChartSummingJunction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1691680" y="2617703"/>
            <a:ext cx="36004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6200000">
            <a:off x="1871700" y="3157763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5868144" y="2614508"/>
            <a:ext cx="0" cy="900101"/>
          </a:xfrm>
          <a:prstGeom prst="straightConnector1">
            <a:avLst/>
          </a:prstGeom>
          <a:ln w="19050">
            <a:tailEnd type="oval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57582" y="2437683"/>
            <a:ext cx="1080120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Correcteur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57682" y="3212694"/>
            <a:ext cx="1080120" cy="610218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Capteur de température</a:t>
            </a:r>
          </a:p>
        </p:txBody>
      </p:sp>
      <p:cxnSp>
        <p:nvCxnSpPr>
          <p:cNvPr id="22" name="Connecteur droit avec flèche 21"/>
          <p:cNvCxnSpPr>
            <a:stCxn id="21" idx="1"/>
          </p:cNvCxnSpPr>
          <p:nvPr/>
        </p:nvCxnSpPr>
        <p:spPr>
          <a:xfrm flipH="1" flipV="1">
            <a:off x="2231740" y="3514609"/>
            <a:ext cx="1425942" cy="31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411760" y="2616190"/>
            <a:ext cx="36004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3837702" y="2614508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57782" y="2437683"/>
            <a:ext cx="950322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Chauffage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508104" y="2600908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 flipV="1">
            <a:off x="4737802" y="3517803"/>
            <a:ext cx="1130342" cy="31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395536" y="2592185"/>
            <a:ext cx="537272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-617935" y="2350041"/>
            <a:ext cx="1586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Température de consigne</a:t>
            </a:r>
          </a:p>
          <a:p>
            <a:r>
              <a:rPr lang="el-GR" sz="1050" i="1" dirty="0"/>
              <a:t>Θ</a:t>
            </a:r>
            <a:r>
              <a:rPr lang="fr-FR" sz="1050" i="1" dirty="0"/>
              <a:t>(t) en °C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1694906" y="2367028"/>
            <a:ext cx="382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/>
              <a:t>E(t)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2339752" y="236913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i="1" dirty="0"/>
              <a:t>ε</a:t>
            </a:r>
            <a:r>
              <a:rPr lang="fr-FR" sz="1050" i="1" dirty="0"/>
              <a:t>(t)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3983146" y="2358438"/>
            <a:ext cx="4291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/>
              <a:t>U(t)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5515930" y="2293422"/>
            <a:ext cx="14245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50" dirty="0"/>
              <a:t>Température de sortie</a:t>
            </a:r>
          </a:p>
          <a:p>
            <a:pPr algn="r"/>
            <a:r>
              <a:rPr lang="fr-FR" sz="1050" i="1" dirty="0"/>
              <a:t>S(t) en °C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2557204" y="3306860"/>
            <a:ext cx="11004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Tension</a:t>
            </a:r>
          </a:p>
          <a:p>
            <a:r>
              <a:rPr lang="fr-FR" sz="1050" i="1" dirty="0"/>
              <a:t>M(t) en V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-617935" y="1935781"/>
            <a:ext cx="75583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E(t), </a:t>
            </a:r>
            <a:r>
              <a:rPr lang="el-GR" sz="1050" i="1" dirty="0"/>
              <a:t>ε</a:t>
            </a:r>
            <a:r>
              <a:rPr lang="fr-FR" sz="1050" i="1" dirty="0"/>
              <a:t>(t), U(t)</a:t>
            </a:r>
            <a:r>
              <a:rPr lang="fr-FR" sz="1050" dirty="0"/>
              <a:t> : tensions en V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1979712" y="24208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2103416" y="252723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8671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CAN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Codage en binaire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</a:t>
            </a:r>
            <a:endParaRPr lang="fr-FR" sz="1000" dirty="0"/>
          </a:p>
        </p:txBody>
      </p:sp>
      <p:sp>
        <p:nvSpPr>
          <p:cNvPr id="17" name="Rectangle 16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010100101010101010</a:t>
            </a:r>
          </a:p>
        </p:txBody>
      </p:sp>
      <p:sp>
        <p:nvSpPr>
          <p:cNvPr id="18" name="Rectangle 17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</a:t>
            </a:r>
          </a:p>
        </p:txBody>
      </p:sp>
      <p:sp>
        <p:nvSpPr>
          <p:cNvPr id="19" name="Rectangle 18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1010</a:t>
            </a:r>
          </a:p>
        </p:txBody>
      </p:sp>
      <p:sp>
        <p:nvSpPr>
          <p:cNvPr id="21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Traitement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CNA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Transcodage</a:t>
            </a:r>
          </a:p>
          <a:p>
            <a:pPr algn="ctr"/>
            <a:r>
              <a:rPr lang="fr-FR" sz="1100" dirty="0"/>
              <a:t>numérique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binaire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32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 Pessoles\Dropbox\PartageXavier\PTSI\CI_02_EtudeSLCI\1_Introduction\Cours\png\rapid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2" y="1772816"/>
            <a:ext cx="8796995" cy="334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00802" y="2041103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+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02" y="2041103"/>
                <a:ext cx="94686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477720" y="2039640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+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720" y="2039640"/>
                <a:ext cx="94686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7747951" y="2708920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−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951" y="2708920"/>
                <a:ext cx="94686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550002" y="2703017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−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2" y="2703017"/>
                <a:ext cx="94686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56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548680"/>
            <a:ext cx="1440160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combinatoire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11760" y="764704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411760" y="1772816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331640" y="5800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Entrée </a:t>
            </a:r>
            <a:r>
              <a:rPr lang="fr-FR" i="1" dirty="0"/>
              <a:t>E</a:t>
            </a:r>
            <a:r>
              <a:rPr lang="fr-FR" i="1" baseline="-25000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331640" y="158815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Entrée </a:t>
            </a:r>
            <a:r>
              <a:rPr lang="fr-FR" i="1" dirty="0" err="1"/>
              <a:t>E</a:t>
            </a:r>
            <a:r>
              <a:rPr lang="fr-FR" i="1" baseline="-25000" dirty="0" err="1"/>
              <a:t>i</a:t>
            </a:r>
            <a:endParaRPr lang="fr-FR" i="1" baseline="-250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932040" y="725385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932040" y="1733497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997083" y="54071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S</a:t>
            </a:r>
            <a:r>
              <a:rPr lang="fr-FR" i="1" baseline="-25000" dirty="0"/>
              <a:t>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997083" y="15475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</a:t>
            </a:r>
            <a:r>
              <a:rPr lang="fr-FR" i="1" dirty="0" err="1"/>
              <a:t>S</a:t>
            </a:r>
            <a:r>
              <a:rPr lang="fr-FR" i="1" baseline="-25000" dirty="0" err="1"/>
              <a:t>k</a:t>
            </a:r>
            <a:endParaRPr lang="fr-FR" i="1" baseline="-25000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951820" y="805354"/>
            <a:ext cx="0" cy="967462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72100" y="766035"/>
            <a:ext cx="0" cy="967462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91880" y="3140968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combinatoire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411760" y="3426848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31640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Variables d’entrée</a:t>
            </a:r>
            <a:endParaRPr lang="fr-FR" i="1" baseline="-250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946206" y="3426848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011249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Variables de sortie</a:t>
            </a:r>
            <a:endParaRPr lang="fr-FR" i="1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3491880" y="4365104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Bloc mémoire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95182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4946206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493204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951820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95182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547210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99792" y="2852936"/>
            <a:ext cx="3024336" cy="280831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98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/>
          <p:nvPr/>
        </p:nvCxnSpPr>
        <p:spPr>
          <a:xfrm>
            <a:off x="4438257" y="2401849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98097" y="1995147"/>
            <a:ext cx="1440160" cy="8134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asservi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1917977" y="2401849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507338" y="2204157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</a:t>
            </a:r>
            <a:r>
              <a:rPr lang="fr-FR" i="1" dirty="0"/>
              <a:t>s(t)</a:t>
            </a:r>
            <a:endParaRPr lang="fr-FR" i="1" baseline="-25000" dirty="0"/>
          </a:p>
        </p:txBody>
      </p:sp>
      <p:sp>
        <p:nvSpPr>
          <p:cNvPr id="8" name="ZoneTexte 7"/>
          <p:cNvSpPr txBox="1"/>
          <p:nvPr/>
        </p:nvSpPr>
        <p:spPr>
          <a:xfrm>
            <a:off x="453254" y="2217183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Entrée </a:t>
            </a:r>
            <a:r>
              <a:rPr lang="fr-FR" i="1" dirty="0"/>
              <a:t>e(t)</a:t>
            </a:r>
            <a:endParaRPr lang="fr-FR" i="1" baseline="-250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718177" y="1455087"/>
            <a:ext cx="0" cy="54006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854081" y="1085755"/>
            <a:ext cx="17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Perturbations</a:t>
            </a:r>
            <a:endParaRPr lang="fr-FR" i="1" baseline="-25000" dirty="0"/>
          </a:p>
        </p:txBody>
      </p:sp>
    </p:spTree>
    <p:extLst>
      <p:ext uri="{BB962C8B-B14F-4D97-AF65-F5344CB8AC3E}">
        <p14:creationId xmlns:p14="http://schemas.microsoft.com/office/powerpoint/2010/main" val="368937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>
            <a:cxnSpLocks/>
            <a:endCxn id="7" idx="1"/>
          </p:cNvCxnSpPr>
          <p:nvPr/>
        </p:nvCxnSpPr>
        <p:spPr>
          <a:xfrm>
            <a:off x="4788024" y="2164214"/>
            <a:ext cx="68926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648330" y="1995148"/>
            <a:ext cx="2139694" cy="5783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asservi</a:t>
            </a:r>
          </a:p>
        </p:txBody>
      </p:sp>
      <p:cxnSp>
        <p:nvCxnSpPr>
          <p:cNvPr id="5" name="Connecteur droit avec flèche 4"/>
          <p:cNvCxnSpPr>
            <a:cxnSpLocks/>
            <a:stCxn id="8" idx="3"/>
          </p:cNvCxnSpPr>
          <p:nvPr/>
        </p:nvCxnSpPr>
        <p:spPr>
          <a:xfrm>
            <a:off x="1959069" y="2164214"/>
            <a:ext cx="68926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477285" y="1979548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</a:t>
            </a:r>
            <a:r>
              <a:rPr lang="fr-FR" i="1" dirty="0"/>
              <a:t>s(t)</a:t>
            </a:r>
            <a:endParaRPr lang="fr-FR" i="1" baseline="-25000" dirty="0"/>
          </a:p>
        </p:txBody>
      </p:sp>
      <p:sp>
        <p:nvSpPr>
          <p:cNvPr id="8" name="ZoneTexte 7"/>
          <p:cNvSpPr txBox="1"/>
          <p:nvPr/>
        </p:nvSpPr>
        <p:spPr>
          <a:xfrm>
            <a:off x="508636" y="1979548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Entrée </a:t>
            </a:r>
            <a:r>
              <a:rPr lang="fr-FR" i="1" dirty="0"/>
              <a:t>e(t)</a:t>
            </a:r>
            <a:endParaRPr lang="fr-FR" i="1" baseline="-25000" dirty="0"/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3718177" y="1700808"/>
            <a:ext cx="0" cy="29433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854080" y="1331475"/>
            <a:ext cx="17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Perturbations</a:t>
            </a:r>
            <a:endParaRPr lang="fr-FR" i="1" baseline="-25000" dirty="0"/>
          </a:p>
        </p:txBody>
      </p:sp>
      <p:cxnSp>
        <p:nvCxnSpPr>
          <p:cNvPr id="12" name="Connecteur droit avec flèche 11"/>
          <p:cNvCxnSpPr>
            <a:cxnSpLocks/>
          </p:cNvCxnSpPr>
          <p:nvPr/>
        </p:nvCxnSpPr>
        <p:spPr>
          <a:xfrm>
            <a:off x="4788023" y="2492896"/>
            <a:ext cx="36517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cxnSpLocks/>
          </p:cNvCxnSpPr>
          <p:nvPr/>
        </p:nvCxnSpPr>
        <p:spPr>
          <a:xfrm>
            <a:off x="2283153" y="2492896"/>
            <a:ext cx="36517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48329" y="2701474"/>
            <a:ext cx="2139694" cy="369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Capteur</a:t>
            </a:r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H="1">
            <a:off x="4788023" y="2924944"/>
            <a:ext cx="36517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cxnSpLocks/>
          </p:cNvCxnSpPr>
          <p:nvPr/>
        </p:nvCxnSpPr>
        <p:spPr>
          <a:xfrm>
            <a:off x="5153200" y="2492896"/>
            <a:ext cx="0" cy="43204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cxnSpLocks/>
          </p:cNvCxnSpPr>
          <p:nvPr/>
        </p:nvCxnSpPr>
        <p:spPr>
          <a:xfrm>
            <a:off x="2273271" y="2489561"/>
            <a:ext cx="0" cy="43204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cxnSpLocks/>
          </p:cNvCxnSpPr>
          <p:nvPr/>
        </p:nvCxnSpPr>
        <p:spPr>
          <a:xfrm>
            <a:off x="2283152" y="2924944"/>
            <a:ext cx="36517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5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CAN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Codage en binaire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010100101010101010</a:t>
            </a:r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</a:t>
            </a:r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1010</a:t>
            </a:r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Traitement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CNA</a:t>
            </a: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Transcodage</a:t>
            </a:r>
          </a:p>
          <a:p>
            <a:pPr algn="ctr"/>
            <a:r>
              <a:rPr lang="fr-FR" sz="1100" dirty="0"/>
              <a:t>numérique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binaire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16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CAN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Codage en binaire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96355" y="2707915"/>
            <a:ext cx="722328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59844" y="2573381"/>
            <a:ext cx="991395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010100101010101010</a:t>
            </a:r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61778" y="2776146"/>
            <a:ext cx="585872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010100101</a:t>
            </a:r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506268" y="2922614"/>
            <a:ext cx="292935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58281" y="2876603"/>
            <a:ext cx="384954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1010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binaire</a:t>
            </a:r>
          </a:p>
        </p:txBody>
      </p:sp>
    </p:spTree>
    <p:extLst>
      <p:ext uri="{BB962C8B-B14F-4D97-AF65-F5344CB8AC3E}">
        <p14:creationId xmlns:p14="http://schemas.microsoft.com/office/powerpoint/2010/main" val="165103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1810387" cy="95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2050" idx="3"/>
          </p:cNvCxnSpPr>
          <p:nvPr/>
        </p:nvCxnSpPr>
        <p:spPr>
          <a:xfrm>
            <a:off x="2565963" y="2107044"/>
            <a:ext cx="395025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444208" y="205245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Altitude de consigne </a:t>
            </a:r>
            <a:r>
              <a:rPr lang="fr-FR" sz="1400" i="1" dirty="0">
                <a:solidFill>
                  <a:schemeClr val="accent1"/>
                </a:solidFill>
              </a:rPr>
              <a:t>e(t)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2565963" y="1988840"/>
            <a:ext cx="781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364088" y="1988840"/>
            <a:ext cx="781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e libre 10"/>
          <p:cNvSpPr/>
          <p:nvPr/>
        </p:nvSpPr>
        <p:spPr>
          <a:xfrm>
            <a:off x="3329796" y="1992700"/>
            <a:ext cx="2061714" cy="716188"/>
          </a:xfrm>
          <a:custGeom>
            <a:avLst/>
            <a:gdLst>
              <a:gd name="connsiteX0" fmla="*/ 0 w 2009955"/>
              <a:gd name="connsiteY0" fmla="*/ 0 h 1321725"/>
              <a:gd name="connsiteX1" fmla="*/ 1069676 w 2009955"/>
              <a:gd name="connsiteY1" fmla="*/ 1319842 h 1321725"/>
              <a:gd name="connsiteX2" fmla="*/ 1526876 w 2009955"/>
              <a:gd name="connsiteY2" fmla="*/ 284672 h 1321725"/>
              <a:gd name="connsiteX3" fmla="*/ 2009955 w 2009955"/>
              <a:gd name="connsiteY3" fmla="*/ 0 h 1321725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43447"/>
              <a:gd name="connsiteX1" fmla="*/ 517585 w 2009955"/>
              <a:gd name="connsiteY1" fmla="*/ 785004 h 1343447"/>
              <a:gd name="connsiteX2" fmla="*/ 1069676 w 2009955"/>
              <a:gd name="connsiteY2" fmla="*/ 1319842 h 1343447"/>
              <a:gd name="connsiteX3" fmla="*/ 2009955 w 2009955"/>
              <a:gd name="connsiteY3" fmla="*/ 0 h 1343447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293963"/>
              <a:gd name="connsiteX1" fmla="*/ 957532 w 2009955"/>
              <a:gd name="connsiteY1" fmla="*/ 1293963 h 1293963"/>
              <a:gd name="connsiteX2" fmla="*/ 2009955 w 2009955"/>
              <a:gd name="connsiteY2" fmla="*/ 0 h 1293963"/>
              <a:gd name="connsiteX0" fmla="*/ 0 w 2009955"/>
              <a:gd name="connsiteY0" fmla="*/ 0 h 1294020"/>
              <a:gd name="connsiteX1" fmla="*/ 957532 w 2009955"/>
              <a:gd name="connsiteY1" fmla="*/ 1293963 h 1294020"/>
              <a:gd name="connsiteX2" fmla="*/ 2009955 w 2009955"/>
              <a:gd name="connsiteY2" fmla="*/ 0 h 1294020"/>
              <a:gd name="connsiteX0" fmla="*/ 0 w 2027208"/>
              <a:gd name="connsiteY0" fmla="*/ 0 h 1309744"/>
              <a:gd name="connsiteX1" fmla="*/ 974785 w 2027208"/>
              <a:gd name="connsiteY1" fmla="*/ 1309740 h 1309744"/>
              <a:gd name="connsiteX2" fmla="*/ 2027208 w 2027208"/>
              <a:gd name="connsiteY2" fmla="*/ 15777 h 1309744"/>
              <a:gd name="connsiteX0" fmla="*/ 0 w 2061714"/>
              <a:gd name="connsiteY0" fmla="*/ 0 h 1309740"/>
              <a:gd name="connsiteX1" fmla="*/ 974785 w 2061714"/>
              <a:gd name="connsiteY1" fmla="*/ 1309740 h 1309740"/>
              <a:gd name="connsiteX2" fmla="*/ 2061714 w 2061714"/>
              <a:gd name="connsiteY2" fmla="*/ 0 h 130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1714" h="1309740">
                <a:moveTo>
                  <a:pt x="0" y="0"/>
                </a:moveTo>
                <a:cubicBezTo>
                  <a:pt x="455763" y="-1078"/>
                  <a:pt x="631166" y="1309740"/>
                  <a:pt x="974785" y="1309740"/>
                </a:cubicBezTo>
                <a:cubicBezTo>
                  <a:pt x="1318404" y="1309740"/>
                  <a:pt x="1598404" y="7548"/>
                  <a:pt x="2061714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444208" y="177281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Altitude de l’avion </a:t>
            </a:r>
            <a:r>
              <a:rPr lang="fr-FR" sz="1400" i="1" dirty="0">
                <a:solidFill>
                  <a:srgbClr val="FF0000"/>
                </a:solidFill>
              </a:rPr>
              <a:t>s(t)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329796" y="272563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Trou d’air</a:t>
            </a:r>
          </a:p>
        </p:txBody>
      </p:sp>
      <p:cxnSp>
        <p:nvCxnSpPr>
          <p:cNvPr id="16" name="Connecteur droit 15"/>
          <p:cNvCxnSpPr>
            <a:stCxn id="11" idx="0"/>
          </p:cNvCxnSpPr>
          <p:nvPr/>
        </p:nvCxnSpPr>
        <p:spPr>
          <a:xfrm>
            <a:off x="3329796" y="1992700"/>
            <a:ext cx="0" cy="1057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5391510" y="1992700"/>
            <a:ext cx="0" cy="1057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1" idx="1"/>
          </p:cNvCxnSpPr>
          <p:nvPr/>
        </p:nvCxnSpPr>
        <p:spPr>
          <a:xfrm>
            <a:off x="4304581" y="2708888"/>
            <a:ext cx="0" cy="341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329796" y="2996952"/>
            <a:ext cx="974785" cy="1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304581" y="2996951"/>
            <a:ext cx="1086929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304582" y="2726950"/>
            <a:ext cx="108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Réaction du système</a:t>
            </a:r>
          </a:p>
        </p:txBody>
      </p:sp>
    </p:spTree>
    <p:extLst>
      <p:ext uri="{BB962C8B-B14F-4D97-AF65-F5344CB8AC3E}">
        <p14:creationId xmlns:p14="http://schemas.microsoft.com/office/powerpoint/2010/main" val="293832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/>
          <p:cNvCxnSpPr/>
          <p:nvPr/>
        </p:nvCxnSpPr>
        <p:spPr>
          <a:xfrm>
            <a:off x="6480212" y="227754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2411760" y="21328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339752" y="183930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e(t) en m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411760" y="2572673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339752" y="22791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s(t) en 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00092" y="1989517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Bloc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680012" y="227754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815916" y="21406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Entrée </a:t>
            </a:r>
            <a:r>
              <a:rPr lang="fr-FR" sz="1200" i="1" dirty="0"/>
              <a:t>e(t)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174413" y="213904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Sortie </a:t>
            </a:r>
            <a:r>
              <a:rPr lang="fr-FR" sz="1200" i="1" dirty="0"/>
              <a:t>s(t)</a:t>
            </a:r>
          </a:p>
        </p:txBody>
      </p:sp>
      <p:sp>
        <p:nvSpPr>
          <p:cNvPr id="15" name="Organigramme : Jonction de sommaire 14"/>
          <p:cNvSpPr/>
          <p:nvPr/>
        </p:nvSpPr>
        <p:spPr>
          <a:xfrm>
            <a:off x="2771800" y="3501008"/>
            <a:ext cx="360040" cy="360040"/>
          </a:xfrm>
          <a:prstGeom prst="flowChartSummingJunction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051720" y="36810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16200000">
            <a:off x="2591625" y="42210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131840" y="36843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207355" y="354582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/>
              <a:t>e</a:t>
            </a:r>
            <a:r>
              <a:rPr lang="fr-FR" sz="1200" i="1" baseline="-25000" dirty="0"/>
              <a:t>1</a:t>
            </a:r>
            <a:r>
              <a:rPr lang="fr-FR" sz="1200" i="1" dirty="0"/>
              <a:t>(t)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519772" y="458112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e</a:t>
            </a:r>
            <a:r>
              <a:rPr lang="fr-FR" sz="1200" i="1" baseline="-25000" dirty="0"/>
              <a:t>2</a:t>
            </a:r>
            <a:r>
              <a:rPr lang="fr-FR" sz="1200" i="1" dirty="0"/>
              <a:t>(t)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851920" y="35425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s(t)=e</a:t>
            </a:r>
            <a:r>
              <a:rPr lang="fr-FR" sz="1200" i="1" baseline="-25000" dirty="0"/>
              <a:t>1</a:t>
            </a:r>
            <a:r>
              <a:rPr lang="fr-FR" sz="1200" i="1" dirty="0"/>
              <a:t>(t) </a:t>
            </a:r>
            <a:r>
              <a:rPr lang="fr-FR" sz="1200" b="1" i="1" dirty="0">
                <a:solidFill>
                  <a:srgbClr val="C00000"/>
                </a:solidFill>
              </a:rPr>
              <a:t>–</a:t>
            </a:r>
            <a:r>
              <a:rPr lang="fr-FR" sz="1200" i="1" dirty="0"/>
              <a:t> e</a:t>
            </a:r>
            <a:r>
              <a:rPr lang="fr-FR" sz="1200" i="1" baseline="-25000" dirty="0"/>
              <a:t>2</a:t>
            </a:r>
            <a:r>
              <a:rPr lang="fr-FR" sz="1200" i="1" dirty="0"/>
              <a:t>(t)</a:t>
            </a:r>
          </a:p>
        </p:txBody>
      </p:sp>
      <p:sp>
        <p:nvSpPr>
          <p:cNvPr id="23" name="Plus 22"/>
          <p:cNvSpPr/>
          <p:nvPr/>
        </p:nvSpPr>
        <p:spPr>
          <a:xfrm>
            <a:off x="2571255" y="3392996"/>
            <a:ext cx="216024" cy="216024"/>
          </a:xfrm>
          <a:prstGeom prst="mathPlus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Moins 23"/>
          <p:cNvSpPr/>
          <p:nvPr/>
        </p:nvSpPr>
        <p:spPr>
          <a:xfrm>
            <a:off x="3058465" y="3861048"/>
            <a:ext cx="144016" cy="144016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552492" y="4221748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Bloc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52692" y="4244267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Bloc 2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4840389" y="453229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6632612" y="453285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8432812" y="453285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 flipH="1" flipV="1">
            <a:off x="6613729" y="4892895"/>
            <a:ext cx="720080" cy="0"/>
          </a:xfrm>
          <a:prstGeom prst="straightConnector1">
            <a:avLst/>
          </a:prstGeom>
          <a:ln>
            <a:tailEnd type="oval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289729" y="425996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/>
              <a:t>e(t)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742364" y="4157847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</a:t>
            </a:r>
            <a:r>
              <a:rPr lang="fr-FR" sz="1200" i="1" baseline="-25000" dirty="0"/>
              <a:t>1</a:t>
            </a:r>
            <a:r>
              <a:rPr lang="fr-FR" sz="1200" i="1" dirty="0"/>
              <a:t>(t)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960682" y="525293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7680762" y="5114435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</a:t>
            </a:r>
            <a:r>
              <a:rPr lang="fr-FR" sz="1200" i="1" baseline="-25000" dirty="0"/>
              <a:t>1</a:t>
            </a:r>
            <a:r>
              <a:rPr lang="fr-FR" sz="1200" i="1" dirty="0"/>
              <a:t>(t)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8563888" y="4209511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</a:t>
            </a:r>
            <a:r>
              <a:rPr lang="fr-FR" sz="1200" i="1" baseline="-25000" dirty="0"/>
              <a:t>2</a:t>
            </a:r>
            <a:r>
              <a:rPr lang="fr-FR" sz="1200" i="1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027029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361</Words>
  <Application>Microsoft Office PowerPoint</Application>
  <PresentationFormat>Affichage à l'écran (4:3)</PresentationFormat>
  <Paragraphs>135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Xavier Pessoles</cp:lastModifiedBy>
  <cp:revision>14</cp:revision>
  <dcterms:modified xsi:type="dcterms:W3CDTF">2017-05-08T09:41:47Z</dcterms:modified>
</cp:coreProperties>
</file>