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8" r:id="rId6"/>
    <p:sldId id="257" r:id="rId7"/>
    <p:sldId id="259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2056" y="-5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F89871-C194-49A1-989E-8B7F0F8A0B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1615"/>
            <a:ext cx="5544616" cy="6815941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D129589-4E55-4D56-AA39-D5252BB04822}"/>
              </a:ext>
            </a:extLst>
          </p:cNvPr>
          <p:cNvCxnSpPr>
            <a:cxnSpLocks/>
          </p:cNvCxnSpPr>
          <p:nvPr/>
        </p:nvCxnSpPr>
        <p:spPr>
          <a:xfrm>
            <a:off x="2241151" y="1844824"/>
            <a:ext cx="0" cy="302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858BBC-39DE-4386-A580-853869674A6C}"/>
                  </a:ext>
                </a:extLst>
              </p:cNvPr>
              <p:cNvSpPr txBox="1"/>
              <p:nvPr/>
            </p:nvSpPr>
            <p:spPr>
              <a:xfrm>
                <a:off x="1172042" y="2911297"/>
                <a:ext cx="10708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=5,5 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fr-FR" sz="105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4858BBC-39DE-4386-A580-85386967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42" y="2911297"/>
                <a:ext cx="1070806" cy="161583"/>
              </a:xfrm>
              <a:prstGeom prst="rect">
                <a:avLst/>
              </a:prstGeom>
              <a:blipFill>
                <a:blip r:embed="rId3"/>
                <a:stretch>
                  <a:fillRect l="-1136" r="-1136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F63208B-525B-4FF2-9539-878209EB7AA8}"/>
              </a:ext>
            </a:extLst>
          </p:cNvPr>
          <p:cNvCxnSpPr>
            <a:cxnSpLocks/>
          </p:cNvCxnSpPr>
          <p:nvPr/>
        </p:nvCxnSpPr>
        <p:spPr>
          <a:xfrm flipV="1">
            <a:off x="1502950" y="2344331"/>
            <a:ext cx="0" cy="562417"/>
          </a:xfrm>
          <a:prstGeom prst="line">
            <a:avLst/>
          </a:prstGeom>
          <a:ln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2F8A974-0F65-477E-BE7E-3A44E4198091}"/>
              </a:ext>
            </a:extLst>
          </p:cNvPr>
          <p:cNvCxnSpPr>
            <a:cxnSpLocks/>
          </p:cNvCxnSpPr>
          <p:nvPr/>
        </p:nvCxnSpPr>
        <p:spPr>
          <a:xfrm flipH="1">
            <a:off x="467544" y="2303099"/>
            <a:ext cx="1035406" cy="0"/>
          </a:xfrm>
          <a:prstGeom prst="line">
            <a:avLst/>
          </a:prstGeom>
          <a:ln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067AC56-2902-4AC7-8C78-2DBD05BDAD7E}"/>
                  </a:ext>
                </a:extLst>
              </p:cNvPr>
              <p:cNvSpPr txBox="1"/>
              <p:nvPr/>
            </p:nvSpPr>
            <p:spPr>
              <a:xfrm>
                <a:off x="539552" y="2090980"/>
                <a:ext cx="89883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=−106 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067AC56-2902-4AC7-8C78-2DBD05BD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090980"/>
                <a:ext cx="898836" cy="161583"/>
              </a:xfrm>
              <a:prstGeom prst="rect">
                <a:avLst/>
              </a:prstGeom>
              <a:blipFill>
                <a:blip r:embed="rId4"/>
                <a:stretch>
                  <a:fillRect l="-1361" r="-2721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16FFC10-279A-4E88-80CC-66B1DDBD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48680"/>
            <a:ext cx="5760640" cy="606804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2BA6594-94EE-4F3C-B655-2E6DE70FFCC0}"/>
              </a:ext>
            </a:extLst>
          </p:cNvPr>
          <p:cNvCxnSpPr>
            <a:cxnSpLocks/>
          </p:cNvCxnSpPr>
          <p:nvPr/>
        </p:nvCxnSpPr>
        <p:spPr>
          <a:xfrm flipH="1">
            <a:off x="2051721" y="4549760"/>
            <a:ext cx="4608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D7E6C79-8F7C-4B99-AD3C-6B16DD10A4D2}"/>
              </a:ext>
            </a:extLst>
          </p:cNvPr>
          <p:cNvCxnSpPr>
            <a:cxnSpLocks/>
          </p:cNvCxnSpPr>
          <p:nvPr/>
        </p:nvCxnSpPr>
        <p:spPr>
          <a:xfrm flipH="1">
            <a:off x="2072929" y="897672"/>
            <a:ext cx="4608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54164A1-0311-4338-95ED-8A88B7364BD0}"/>
              </a:ext>
            </a:extLst>
          </p:cNvPr>
          <p:cNvCxnSpPr>
            <a:cxnSpLocks/>
          </p:cNvCxnSpPr>
          <p:nvPr/>
        </p:nvCxnSpPr>
        <p:spPr>
          <a:xfrm flipV="1">
            <a:off x="3059831" y="3717032"/>
            <a:ext cx="0" cy="864096"/>
          </a:xfrm>
          <a:prstGeom prst="line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24A4171-A7C9-4A2A-BE4B-02B1DC54DC91}"/>
              </a:ext>
            </a:extLst>
          </p:cNvPr>
          <p:cNvCxnSpPr>
            <a:cxnSpLocks/>
          </p:cNvCxnSpPr>
          <p:nvPr/>
        </p:nvCxnSpPr>
        <p:spPr>
          <a:xfrm rot="5400000" flipH="1">
            <a:off x="755576" y="2852935"/>
            <a:ext cx="460851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F068976-2902-477F-8F09-DCDD5DD63D7C}"/>
                  </a:ext>
                </a:extLst>
              </p:cNvPr>
              <p:cNvSpPr txBox="1"/>
              <p:nvPr/>
            </p:nvSpPr>
            <p:spPr>
              <a:xfrm>
                <a:off x="2464283" y="4061075"/>
                <a:ext cx="595548" cy="176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=95°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F068976-2902-477F-8F09-DCDD5DD63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3" y="4061075"/>
                <a:ext cx="595548" cy="176010"/>
              </a:xfrm>
              <a:prstGeom prst="rect">
                <a:avLst/>
              </a:prstGeom>
              <a:blipFill>
                <a:blip r:embed="rId3"/>
                <a:stretch>
                  <a:fillRect l="-5102" r="-5102" b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E9737F4-8622-4C39-86DF-95C035505DF3}"/>
              </a:ext>
            </a:extLst>
          </p:cNvPr>
          <p:cNvCxnSpPr>
            <a:cxnSpLocks/>
          </p:cNvCxnSpPr>
          <p:nvPr/>
        </p:nvCxnSpPr>
        <p:spPr>
          <a:xfrm flipV="1">
            <a:off x="4315718" y="860078"/>
            <a:ext cx="0" cy="348992"/>
          </a:xfrm>
          <a:prstGeom prst="line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DBDE62F-9F64-4112-903D-B0A1DE8525AE}"/>
              </a:ext>
            </a:extLst>
          </p:cNvPr>
          <p:cNvCxnSpPr>
            <a:cxnSpLocks/>
          </p:cNvCxnSpPr>
          <p:nvPr/>
        </p:nvCxnSpPr>
        <p:spPr>
          <a:xfrm rot="5400000" flipH="1">
            <a:off x="2011463" y="2881908"/>
            <a:ext cx="460851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E3963EE-58FA-44F3-81BD-C9F14B51679F}"/>
                  </a:ext>
                </a:extLst>
              </p:cNvPr>
              <p:cNvSpPr txBox="1"/>
              <p:nvPr/>
            </p:nvSpPr>
            <p:spPr>
              <a:xfrm>
                <a:off x="4383466" y="965366"/>
                <a:ext cx="7227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m:rPr>
                          <m:sty m:val="p"/>
                        </m:rPr>
                        <a:rPr lang="fr-FR" sz="1050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E3963EE-58FA-44F3-81BD-C9F14B51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6" y="965366"/>
                <a:ext cx="722762" cy="161583"/>
              </a:xfrm>
              <a:prstGeom prst="rect">
                <a:avLst/>
              </a:prstGeom>
              <a:blipFill>
                <a:blip r:embed="rId4"/>
                <a:stretch>
                  <a:fillRect l="-4202" r="-4202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797F3B9-E8E0-4A39-A4B7-5865ED3D74AE}"/>
              </a:ext>
            </a:extLst>
          </p:cNvPr>
          <p:cNvSpPr/>
          <p:nvPr/>
        </p:nvSpPr>
        <p:spPr>
          <a:xfrm>
            <a:off x="2076893" y="335440"/>
            <a:ext cx="4699591" cy="2445488"/>
          </a:xfrm>
          <a:custGeom>
            <a:avLst/>
            <a:gdLst>
              <a:gd name="connsiteX0" fmla="*/ 0 w 4699591"/>
              <a:gd name="connsiteY0" fmla="*/ 0 h 2445488"/>
              <a:gd name="connsiteX1" fmla="*/ 2225749 w 4699591"/>
              <a:gd name="connsiteY1" fmla="*/ 524539 h 2445488"/>
              <a:gd name="connsiteX2" fmla="*/ 4699591 w 4699591"/>
              <a:gd name="connsiteY2" fmla="*/ 2445488 h 2445488"/>
              <a:gd name="connsiteX0" fmla="*/ 0 w 4699591"/>
              <a:gd name="connsiteY0" fmla="*/ 0 h 2445488"/>
              <a:gd name="connsiteX1" fmla="*/ 2225749 w 4699591"/>
              <a:gd name="connsiteY1" fmla="*/ 524539 h 2445488"/>
              <a:gd name="connsiteX2" fmla="*/ 4699591 w 4699591"/>
              <a:gd name="connsiteY2" fmla="*/ 2445488 h 2445488"/>
              <a:gd name="connsiteX0" fmla="*/ 0 w 4699591"/>
              <a:gd name="connsiteY0" fmla="*/ 0 h 2445488"/>
              <a:gd name="connsiteX1" fmla="*/ 2225749 w 4699591"/>
              <a:gd name="connsiteY1" fmla="*/ 524539 h 2445488"/>
              <a:gd name="connsiteX2" fmla="*/ 4699591 w 4699591"/>
              <a:gd name="connsiteY2" fmla="*/ 2445488 h 2445488"/>
              <a:gd name="connsiteX0" fmla="*/ 0 w 4699591"/>
              <a:gd name="connsiteY0" fmla="*/ 0 h 2445488"/>
              <a:gd name="connsiteX1" fmla="*/ 2225749 w 4699591"/>
              <a:gd name="connsiteY1" fmla="*/ 524539 h 2445488"/>
              <a:gd name="connsiteX2" fmla="*/ 4699591 w 4699591"/>
              <a:gd name="connsiteY2" fmla="*/ 2445488 h 2445488"/>
              <a:gd name="connsiteX0" fmla="*/ 0 w 4699591"/>
              <a:gd name="connsiteY0" fmla="*/ 0 h 2445488"/>
              <a:gd name="connsiteX1" fmla="*/ 2225749 w 4699591"/>
              <a:gd name="connsiteY1" fmla="*/ 524539 h 2445488"/>
              <a:gd name="connsiteX2" fmla="*/ 4699591 w 4699591"/>
              <a:gd name="connsiteY2" fmla="*/ 2445488 h 2445488"/>
              <a:gd name="connsiteX0" fmla="*/ 0 w 4699591"/>
              <a:gd name="connsiteY0" fmla="*/ 0 h 2445488"/>
              <a:gd name="connsiteX1" fmla="*/ 2225749 w 4699591"/>
              <a:gd name="connsiteY1" fmla="*/ 524539 h 2445488"/>
              <a:gd name="connsiteX2" fmla="*/ 4699591 w 4699591"/>
              <a:gd name="connsiteY2" fmla="*/ 2445488 h 2445488"/>
              <a:gd name="connsiteX0" fmla="*/ 0 w 4699591"/>
              <a:gd name="connsiteY0" fmla="*/ 0 h 2445488"/>
              <a:gd name="connsiteX1" fmla="*/ 2225749 w 4699591"/>
              <a:gd name="connsiteY1" fmla="*/ 524539 h 2445488"/>
              <a:gd name="connsiteX2" fmla="*/ 4699591 w 4699591"/>
              <a:gd name="connsiteY2" fmla="*/ 2445488 h 24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591" h="2445488">
                <a:moveTo>
                  <a:pt x="0" y="0"/>
                </a:moveTo>
                <a:cubicBezTo>
                  <a:pt x="855921" y="228600"/>
                  <a:pt x="1371601" y="329609"/>
                  <a:pt x="2225749" y="524539"/>
                </a:cubicBezTo>
                <a:cubicBezTo>
                  <a:pt x="3058633" y="1052623"/>
                  <a:pt x="4269563" y="2144232"/>
                  <a:pt x="4699591" y="24454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5B4050E-1CBB-4BB1-BF77-F3A00F900361}"/>
              </a:ext>
            </a:extLst>
          </p:cNvPr>
          <p:cNvCxnSpPr>
            <a:cxnSpLocks/>
          </p:cNvCxnSpPr>
          <p:nvPr/>
        </p:nvCxnSpPr>
        <p:spPr>
          <a:xfrm>
            <a:off x="4383466" y="4509120"/>
            <a:ext cx="0" cy="175384"/>
          </a:xfrm>
          <a:prstGeom prst="line">
            <a:avLst/>
          </a:prstGeom>
          <a:ln w="28575">
            <a:solidFill>
              <a:srgbClr val="FF0000"/>
            </a:solidFill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DECDC1A6-A7FC-48AB-800A-3FC8EDABD285}"/>
                  </a:ext>
                </a:extLst>
              </p:cNvPr>
              <p:cNvSpPr txBox="1"/>
              <p:nvPr/>
            </p:nvSpPr>
            <p:spPr>
              <a:xfrm>
                <a:off x="4447073" y="4549760"/>
                <a:ext cx="696536" cy="176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5°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DECDC1A6-A7FC-48AB-800A-3FC8EDAB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73" y="4549760"/>
                <a:ext cx="696536" cy="176010"/>
              </a:xfrm>
              <a:prstGeom prst="rect">
                <a:avLst/>
              </a:prstGeom>
              <a:blipFill>
                <a:blip r:embed="rId5"/>
                <a:stretch>
                  <a:fillRect l="-4386" r="-3509" b="-17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CF569B6-2300-452B-B55E-2B06698FEF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958035"/>
                  </p:ext>
                </p:extLst>
              </p:nvPr>
            </p:nvGraphicFramePr>
            <p:xfrm>
              <a:off x="251520" y="1397000"/>
              <a:ext cx="8568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612641989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0717484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05469781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052297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64985565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32335727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411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5,5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025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7802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985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90594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𝐵𝑂𝑁𝐶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9940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-180°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021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FCF569B6-2300-452B-B55E-2B06698FEF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958035"/>
                  </p:ext>
                </p:extLst>
              </p:nvPr>
            </p:nvGraphicFramePr>
            <p:xfrm>
              <a:off x="251520" y="1397000"/>
              <a:ext cx="8568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612641989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0717484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05469781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052297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64985565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32335727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41131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98" t="-8197" r="-500995" b="-6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5,5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000" t="-8197" r="-149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108197" r="-600995" b="-5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6025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08197" r="-600995" b="-42295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7802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313333" r="-600995" b="-33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985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406557" r="-600995" b="-2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90594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53279" r="-600995" b="-1229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-20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1" dirty="0">
                              <a:solidFill>
                                <a:schemeClr val="tx1"/>
                              </a:solidFill>
                            </a:rPr>
                            <a:t>-40 dB/décade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99405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/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+90°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-180°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0215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35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8A412-F8A7-4DC9-AF17-7804AFF98FA5}"/>
              </a:ext>
            </a:extLst>
          </p:cNvPr>
          <p:cNvSpPr/>
          <p:nvPr/>
        </p:nvSpPr>
        <p:spPr>
          <a:xfrm>
            <a:off x="467544" y="3768687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A396F-38B4-40A3-AFF5-054E45215320}"/>
              </a:ext>
            </a:extLst>
          </p:cNvPr>
          <p:cNvSpPr/>
          <p:nvPr/>
        </p:nvSpPr>
        <p:spPr>
          <a:xfrm>
            <a:off x="467544" y="4151958"/>
            <a:ext cx="1440160" cy="201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DD29B-484A-4502-9F3E-C78CBAED9E4A}"/>
              </a:ext>
            </a:extLst>
          </p:cNvPr>
          <p:cNvSpPr/>
          <p:nvPr/>
        </p:nvSpPr>
        <p:spPr>
          <a:xfrm>
            <a:off x="2066840" y="4147446"/>
            <a:ext cx="1440160" cy="2013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initial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99DE3-F9CB-486F-8539-FBFD70AD36EB}"/>
              </a:ext>
            </a:extLst>
          </p:cNvPr>
          <p:cNvSpPr/>
          <p:nvPr/>
        </p:nvSpPr>
        <p:spPr>
          <a:xfrm>
            <a:off x="2208424" y="4437112"/>
            <a:ext cx="1156991" cy="597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Hypothèse de linéarisation du modèle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8962-618A-4E46-9E29-BD674564D4D8}"/>
              </a:ext>
            </a:extLst>
          </p:cNvPr>
          <p:cNvSpPr/>
          <p:nvPr/>
        </p:nvSpPr>
        <p:spPr>
          <a:xfrm>
            <a:off x="3689863" y="4147446"/>
            <a:ext cx="2160000" cy="20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proportionnel</a:t>
            </a:r>
          </a:p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7F1ED-5C27-4AC2-905C-0490B80F936A}"/>
              </a:ext>
            </a:extLst>
          </p:cNvPr>
          <p:cNvSpPr/>
          <p:nvPr/>
        </p:nvSpPr>
        <p:spPr>
          <a:xfrm>
            <a:off x="6012160" y="4151958"/>
            <a:ext cx="2160238" cy="2008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retard de phase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</a:t>
            </a:r>
          </a:p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3DB9DF-F9D3-4E5D-8B12-BE6FECD46A54}"/>
              </a:ext>
            </a:extLst>
          </p:cNvPr>
          <p:cNvSpPr/>
          <p:nvPr/>
        </p:nvSpPr>
        <p:spPr>
          <a:xfrm>
            <a:off x="2058529" y="3768687"/>
            <a:ext cx="6113869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80CD33-CFE6-42C3-B985-D5471081D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" y="4221088"/>
            <a:ext cx="1402834" cy="190384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4D3D81-CD48-43BF-88BA-E2E268F1523E}"/>
              </a:ext>
            </a:extLst>
          </p:cNvPr>
          <p:cNvSpPr/>
          <p:nvPr/>
        </p:nvSpPr>
        <p:spPr>
          <a:xfrm>
            <a:off x="2208424" y="5173010"/>
            <a:ext cx="1156991" cy="848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/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/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……………………………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1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8A412-F8A7-4DC9-AF17-7804AFF98FA5}"/>
              </a:ext>
            </a:extLst>
          </p:cNvPr>
          <p:cNvSpPr/>
          <p:nvPr/>
        </p:nvSpPr>
        <p:spPr>
          <a:xfrm>
            <a:off x="467544" y="3768687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A396F-38B4-40A3-AFF5-054E45215320}"/>
              </a:ext>
            </a:extLst>
          </p:cNvPr>
          <p:cNvSpPr/>
          <p:nvPr/>
        </p:nvSpPr>
        <p:spPr>
          <a:xfrm>
            <a:off x="467544" y="4151958"/>
            <a:ext cx="1440160" cy="201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DD29B-484A-4502-9F3E-C78CBAED9E4A}"/>
              </a:ext>
            </a:extLst>
          </p:cNvPr>
          <p:cNvSpPr/>
          <p:nvPr/>
        </p:nvSpPr>
        <p:spPr>
          <a:xfrm>
            <a:off x="2066840" y="4147446"/>
            <a:ext cx="1440160" cy="2013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initial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99DE3-F9CB-486F-8539-FBFD70AD36EB}"/>
              </a:ext>
            </a:extLst>
          </p:cNvPr>
          <p:cNvSpPr/>
          <p:nvPr/>
        </p:nvSpPr>
        <p:spPr>
          <a:xfrm>
            <a:off x="2208424" y="4437112"/>
            <a:ext cx="1156991" cy="597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Hypothèse de linéarisation du modèle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58962-618A-4E46-9E29-BD674564D4D8}"/>
              </a:ext>
            </a:extLst>
          </p:cNvPr>
          <p:cNvSpPr/>
          <p:nvPr/>
        </p:nvSpPr>
        <p:spPr>
          <a:xfrm>
            <a:off x="3689863" y="4147446"/>
            <a:ext cx="2160000" cy="20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Modèle linéaire 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Correcteur proportionnel</a:t>
            </a:r>
          </a:p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C(p) = 0,44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D7F1ED-5C27-4AC2-905C-0490B80F936A}"/>
                  </a:ext>
                </a:extLst>
              </p:cNvPr>
              <p:cNvSpPr/>
              <p:nvPr/>
            </p:nvSpPr>
            <p:spPr>
              <a:xfrm>
                <a:off x="6012160" y="4151958"/>
                <a:ext cx="2160238" cy="20088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Modèle linéaire </a:t>
                </a: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Correcteur retard de phase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0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𝑪𝑶𝑹</m:t>
                          </m:r>
                        </m:sub>
                      </m:sSub>
                      <m:f>
                        <m:fPr>
                          <m:ctrlP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𝟏𝟐𝟕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sz="10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𝟏𝟐𝟕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0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D7F1ED-5C27-4AC2-905C-0490B80F9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151958"/>
                <a:ext cx="2160238" cy="2008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F3DB9DF-F9D3-4E5D-8B12-BE6FECD46A54}"/>
              </a:ext>
            </a:extLst>
          </p:cNvPr>
          <p:cNvSpPr/>
          <p:nvPr/>
        </p:nvSpPr>
        <p:spPr>
          <a:xfrm>
            <a:off x="2058529" y="3768687"/>
            <a:ext cx="6113869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080CD33-CFE6-42C3-B985-D5471081D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" y="4221088"/>
            <a:ext cx="1402834" cy="190384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4D3D81-CD48-43BF-88BA-E2E268F1523E}"/>
              </a:ext>
            </a:extLst>
          </p:cNvPr>
          <p:cNvSpPr/>
          <p:nvPr/>
        </p:nvSpPr>
        <p:spPr>
          <a:xfrm>
            <a:off x="2208424" y="5125184"/>
            <a:ext cx="1156991" cy="999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Pour être dans des conditions où le modèle et linéaire, la consigne doit être inférieure à 5°.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/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𝒒𝒖𝒊𝒍𝒍𝒆</m:t>
                          </m:r>
                        </m:sub>
                      </m:sSub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lit/>
                        </m:rP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+12 °/s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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 - 1,5 s.    </a:t>
                </a:r>
                <a:r>
                  <a:rPr lang="fr-FR" sz="10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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22A829-A5CF-4A70-967C-11B6BA484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868869"/>
                <a:ext cx="1872208" cy="1152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/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sz="10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𝒒𝒖𝒊𝒍𝒍𝒆</m:t>
                        </m:r>
                      </m:sub>
                    </m:sSub>
                    <m:r>
                      <a:rPr lang="fr-FR" sz="1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000" b="1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0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°</m:t>
                    </m:r>
                    <m:r>
                      <m:rPr>
                        <m:lit/>
                      </m:rP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sz="1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4°/s 	OK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                 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fr-FR" sz="10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Ecart =   - 1,7 s 	OK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C5ABBD-298F-48B4-A06D-46189360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77" y="4868869"/>
                <a:ext cx="1872208" cy="1152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33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Affichage à l'écran (4:3)</PresentationFormat>
  <Paragraphs>138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30</cp:revision>
  <dcterms:created xsi:type="dcterms:W3CDTF">2018-04-17T08:48:04Z</dcterms:created>
  <dcterms:modified xsi:type="dcterms:W3CDTF">2019-03-20T21:16:13Z</dcterms:modified>
</cp:coreProperties>
</file>