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65" r:id="rId4"/>
    <p:sldId id="264" r:id="rId5"/>
    <p:sldId id="256" r:id="rId6"/>
    <p:sldId id="257" r:id="rId7"/>
    <p:sldId id="261" r:id="rId8"/>
    <p:sldId id="262" r:id="rId9"/>
    <p:sldId id="259" r:id="rId10"/>
    <p:sldId id="258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1320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10/04/2018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10/04/2018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10/04/2018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10/04/2018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10.png"/><Relationship Id="rId21" Type="http://schemas.openxmlformats.org/officeDocument/2006/relationships/image" Target="../media/image20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10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4" Type="http://schemas.openxmlformats.org/officeDocument/2006/relationships/image" Target="../media/image34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Enseignement\GitHub\Cy_03_PSI_ConceptionCommande\Chapitre_01_Correction\TD_PI\Cy_03_01_TD_PI_01_MC2E\images\b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343775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 flipV="1">
            <a:off x="6228184" y="5312329"/>
            <a:ext cx="0" cy="852975"/>
          </a:xfrm>
          <a:prstGeom prst="line">
            <a:avLst/>
          </a:prstGeom>
          <a:ln w="57150" cmpd="sng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/>
              <p:cNvSpPr txBox="1"/>
              <p:nvPr/>
            </p:nvSpPr>
            <p:spPr>
              <a:xfrm>
                <a:off x="4860032" y="5667723"/>
                <a:ext cx="12411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𝑀</m:t>
                      </m:r>
                      <m:r>
                        <a:rPr lang="fr-FR" b="0" i="1" smtClean="0">
                          <a:latin typeface="Cambria Math"/>
                        </a:rPr>
                        <m:t>𝜑</m:t>
                      </m:r>
                      <m:r>
                        <a:rPr lang="fr-FR" b="0" i="1" smtClean="0">
                          <a:latin typeface="Cambria Math"/>
                        </a:rPr>
                        <m:t>=70°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5667723"/>
                <a:ext cx="124117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/>
          <p:cNvCxnSpPr/>
          <p:nvPr/>
        </p:nvCxnSpPr>
        <p:spPr>
          <a:xfrm flipV="1">
            <a:off x="6228184" y="3140968"/>
            <a:ext cx="0" cy="2171361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1547664" y="3356992"/>
            <a:ext cx="4680521" cy="0"/>
          </a:xfrm>
          <a:prstGeom prst="line">
            <a:avLst/>
          </a:prstGeom>
          <a:ln w="38100" cmpd="sng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/>
              <p:cNvSpPr txBox="1"/>
              <p:nvPr/>
            </p:nvSpPr>
            <p:spPr>
              <a:xfrm>
                <a:off x="1595921" y="2916410"/>
                <a:ext cx="111472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𝐺</m:t>
                      </m:r>
                      <m:r>
                        <a:rPr lang="fr-FR" b="0" i="1" smtClean="0">
                          <a:latin typeface="Cambria Math"/>
                        </a:rPr>
                        <m:t>=4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/>
                        </a:rPr>
                        <m:t>dB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921" y="2916410"/>
                <a:ext cx="111472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149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3"/>
                </a:solidFill>
              </a:rPr>
              <a:t>3</a:t>
            </a:r>
            <a:endParaRPr lang="fr-FR" sz="1400" b="1" dirty="0">
              <a:solidFill>
                <a:schemeClr val="accent3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4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fr-F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539552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1286635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2033718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2780801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3548906" y="179685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971600" y="1348285"/>
            <a:ext cx="2736304" cy="10005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 rot="18900000">
            <a:off x="2189750" y="1038546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/>
                                    </a:rPr>
                                    <m:t>ext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→4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ext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→4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/>
          <p:cNvSpPr txBox="1"/>
          <p:nvPr/>
        </p:nvSpPr>
        <p:spPr>
          <a:xfrm>
            <a:off x="2780801" y="79484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Pesanteur</a:t>
            </a:r>
            <a:endParaRPr lang="fr-F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Enseignement\GitHub\Cy_03_PSI_ConceptionCommande\Chapitre_01_Correction\TD_PI\Cy_03_01_TD_PI_01_MC2E\images\b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295275"/>
            <a:ext cx="73914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/>
              <p:cNvSpPr txBox="1"/>
              <p:nvPr/>
            </p:nvSpPr>
            <p:spPr>
              <a:xfrm>
                <a:off x="5220072" y="692696"/>
                <a:ext cx="172431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≃15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/>
                        </a:rPr>
                        <m:t>rad</m:t>
                      </m:r>
                      <m:r>
                        <a:rPr lang="fr-FR" b="0" i="0" smtClean="0">
                          <a:latin typeface="Cambria Math"/>
                        </a:rPr>
                        <m:t>/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/>
                        </a:rPr>
                        <m:t>s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692696"/>
                <a:ext cx="172431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/>
          <p:cNvCxnSpPr/>
          <p:nvPr/>
        </p:nvCxnSpPr>
        <p:spPr>
          <a:xfrm>
            <a:off x="5148064" y="980729"/>
            <a:ext cx="2952328" cy="1080119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37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779463"/>
            <a:ext cx="4714875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necteur droit 4"/>
          <p:cNvCxnSpPr/>
          <p:nvPr/>
        </p:nvCxnSpPr>
        <p:spPr>
          <a:xfrm flipV="1">
            <a:off x="4667536" y="4221088"/>
            <a:ext cx="0" cy="720080"/>
          </a:xfrm>
          <a:prstGeom prst="line">
            <a:avLst/>
          </a:prstGeom>
          <a:ln w="57150" cmpd="sng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/>
              <p:cNvSpPr txBox="1"/>
              <p:nvPr/>
            </p:nvSpPr>
            <p:spPr>
              <a:xfrm>
                <a:off x="2411048" y="3851756"/>
                <a:ext cx="148861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5%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latin typeface="Cambria Math"/>
                        </a:rPr>
                        <m:t>=</m:t>
                      </m:r>
                      <m:r>
                        <a:rPr lang="fr-FR" b="0" i="0" smtClean="0">
                          <a:latin typeface="Cambria Math"/>
                        </a:rPr>
                        <m:t>3,5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048" y="3851756"/>
                <a:ext cx="148861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/>
          <p:cNvCxnSpPr/>
          <p:nvPr/>
        </p:nvCxnSpPr>
        <p:spPr>
          <a:xfrm flipH="1">
            <a:off x="2699792" y="4221088"/>
            <a:ext cx="1967744" cy="0"/>
          </a:xfrm>
          <a:prstGeom prst="line">
            <a:avLst/>
          </a:prstGeom>
          <a:ln w="57150" cmpd="sng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59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Enseignement\GitHub\Cy_03_PSI_ConceptionCommande\Chapitre_01_Correction\TD_PI\Cy_03_01_TD_PI_01_MC2E\images\abaq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2776"/>
            <a:ext cx="6975326" cy="445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1907704" y="4688761"/>
            <a:ext cx="3240360" cy="0"/>
          </a:xfrm>
          <a:prstGeom prst="line">
            <a:avLst/>
          </a:prstGeom>
          <a:ln w="57150" cmpd="sng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/>
              <p:cNvSpPr txBox="1"/>
              <p:nvPr/>
            </p:nvSpPr>
            <p:spPr>
              <a:xfrm>
                <a:off x="1965476" y="4277674"/>
                <a:ext cx="69923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15%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476" y="4277674"/>
                <a:ext cx="69923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11"/>
          <p:cNvCxnSpPr/>
          <p:nvPr/>
        </p:nvCxnSpPr>
        <p:spPr>
          <a:xfrm>
            <a:off x="5116507" y="4688761"/>
            <a:ext cx="0" cy="563487"/>
          </a:xfrm>
          <a:prstGeom prst="line">
            <a:avLst/>
          </a:prstGeom>
          <a:ln w="57150" cmpd="sng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 flipV="1">
            <a:off x="1907704" y="5192817"/>
            <a:ext cx="4968552" cy="0"/>
          </a:xfrm>
          <a:prstGeom prst="line">
            <a:avLst/>
          </a:prstGeom>
          <a:ln w="57150" cmpd="sng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381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95536" y="1187843"/>
            <a:ext cx="1296144" cy="1377062"/>
            <a:chOff x="395536" y="1187843"/>
            <a:chExt cx="1296144" cy="137706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475656" y="1187843"/>
            <a:ext cx="1296144" cy="1377062"/>
            <a:chOff x="395536" y="1187843"/>
            <a:chExt cx="1296144" cy="1377062"/>
          </a:xfrm>
        </p:grpSpPr>
        <p:grpSp>
          <p:nvGrpSpPr>
            <p:cNvPr id="23" name="Groupe 22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Arc 24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5" y="2671650"/>
            <a:ext cx="4498917" cy="11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555776" y="1412776"/>
            <a:ext cx="1152128" cy="1152128"/>
          </a:xfrm>
          <a:prstGeom prst="arc">
            <a:avLst>
              <a:gd name="adj1" fmla="val 19832481"/>
              <a:gd name="adj2" fmla="val 20531628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5936" y="2039568"/>
            <a:ext cx="1008112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Couple moteur calculé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7176" y="2143874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?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12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uble flèche horizontale 3"/>
              <p:cNvSpPr/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 smtClean="0">
                    <a:solidFill>
                      <a:sysClr val="windowText" lastClr="000000"/>
                    </a:solidFill>
                  </a:rPr>
                  <a:t>Détermination de la compensation en effort</a:t>
                </a: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Erreur due à la mesure du  poids lors de la compensation  : 0,4%</a:t>
                </a:r>
              </a:p>
              <a:p>
                <a:pPr algn="ctr"/>
                <a:endParaRPr lang="fr-FR" sz="105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Méthode de compensation du poids : </a:t>
                </a:r>
              </a:p>
              <a:p>
                <a:pPr algn="ctr"/>
                <a:r>
                  <a:rPr lang="fr-FR" sz="1000" dirty="0">
                    <a:solidFill>
                      <a:schemeClr val="tx1"/>
                    </a:solidFill>
                  </a:rPr>
                  <a:t>Pour compenser le pesanteur, il faudra donc retrancher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20</m:t>
                        </m:r>
                      </m:sub>
                    </m:sSub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000" dirty="0">
                    <a:solidFill>
                      <a:schemeClr val="tx1"/>
                    </a:solidFill>
                  </a:rPr>
                  <a:t>à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fr-FR" sz="10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mesurée </a:t>
                </a:r>
                <a:r>
                  <a:rPr lang="fr-FR" sz="1000" dirty="0">
                    <a:solidFill>
                      <a:schemeClr val="tx1"/>
                    </a:solidFill>
                  </a:rPr>
                  <a:t>sous  </a:t>
                </a:r>
                <a:r>
                  <a:rPr lang="fr-FR" sz="1000" dirty="0" smtClean="0">
                    <a:solidFill>
                      <a:schemeClr val="tx1"/>
                    </a:solidFill>
                  </a:rPr>
                  <a:t>« charge ». 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Double flèche horizonta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8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Double flèche horizontale 3"/>
          <p:cNvSpPr/>
          <p:nvPr/>
        </p:nvSpPr>
        <p:spPr>
          <a:xfrm>
            <a:off x="3923928" y="1472978"/>
            <a:ext cx="3096343" cy="2194730"/>
          </a:xfrm>
          <a:prstGeom prst="leftRightArrow">
            <a:avLst>
              <a:gd name="adj1" fmla="val 75253"/>
              <a:gd name="adj2" fmla="val 22762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Détermination de la compensation en effort</a:t>
            </a: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Erreur due à la mesure du  poids lors de la compensation  : </a:t>
            </a:r>
          </a:p>
          <a:p>
            <a:pPr algn="ctr"/>
            <a:endParaRPr lang="fr-FR" sz="105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Méthode de compensation du poids : </a:t>
            </a:r>
          </a:p>
          <a:p>
            <a:pPr algn="ctr"/>
            <a:r>
              <a:rPr lang="fr-FR" sz="1000" smtClean="0">
                <a:solidFill>
                  <a:schemeClr val="tx1"/>
                </a:solidFill>
              </a:rPr>
              <a:t> 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8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 smtClean="0">
                    <a:solidFill>
                      <a:sysClr val="windowText" lastClr="000000"/>
                    </a:solidFill>
                  </a:rPr>
                  <a:t>Couple moteur calculé</a:t>
                </a:r>
              </a:p>
              <a:p>
                <a:pPr algn="ctr"/>
                <a:endParaRPr lang="fr-FR" sz="10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𝟔𝟔</m:t>
                          </m:r>
                        </m:den>
                      </m:f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𝟔</m:t>
                      </m:r>
                      <m:r>
                        <a:rPr lang="fr-FR" sz="10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50037" y="2143874"/>
            <a:ext cx="11833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</a:t>
            </a:r>
          </a:p>
          <a:p>
            <a:pPr algn="ctr"/>
            <a:endParaRPr lang="fr-F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OUI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𝟏𝟎</m:t>
                      </m:r>
                      <m:r>
                        <a:rPr lang="fr-FR" sz="1200" b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2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200" b="1" dirty="0" smtClean="0">
                    <a:solidFill>
                      <a:sysClr val="windowText" lastClr="000000"/>
                    </a:solidFill>
                  </a:rPr>
                  <a:t>Le couple étant calculé dans une configuration particulière, un couple supérieur peut être nécessaire.</a:t>
                </a:r>
                <a:endParaRPr lang="fr-FR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  <a:blipFill rotWithShape="1">
                <a:blip r:embed="rId5"/>
                <a:stretch>
                  <a:fillRect r="-1078" b="-4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641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432</Words>
  <Application>Microsoft Office PowerPoint</Application>
  <PresentationFormat>Affichage à l'écran (4:3)</PresentationFormat>
  <Paragraphs>77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31</cp:revision>
  <dcterms:created xsi:type="dcterms:W3CDTF">2018-03-22T21:06:39Z</dcterms:created>
  <dcterms:modified xsi:type="dcterms:W3CDTF">2018-04-10T07:50:28Z</dcterms:modified>
</cp:coreProperties>
</file>