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92" r:id="rId3"/>
    <p:sldId id="293" r:id="rId4"/>
    <p:sldId id="294" r:id="rId5"/>
    <p:sldId id="295" r:id="rId6"/>
    <p:sldId id="29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63" d="100"/>
          <a:sy n="63" d="100"/>
        </p:scale>
        <p:origin x="13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02/11/2020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Concevoir la partie commande des systèmes asservis</a:t>
            </a:r>
            <a:br>
              <a:rPr lang="fr-FR" b="1" dirty="0"/>
            </a:br>
            <a:r>
              <a:rPr lang="fr-FR" b="1" dirty="0"/>
              <a:t>afin de valider leurs performances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Correction des </a:t>
            </a:r>
            <a:r>
              <a:rPr lang="fr-FR" b="1" dirty="0" err="1"/>
              <a:t>SLCI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2E52-2C49-449B-977D-AB269F7E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DS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EF2408-9089-4A1F-935C-04C1F25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78882B-BDB6-406C-BDD4-E75034605A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Bilan mitigé pour un DS plutôt difficile</a:t>
            </a:r>
          </a:p>
          <a:p>
            <a:pPr lvl="1"/>
            <a:r>
              <a:rPr lang="fr-FR" dirty="0"/>
              <a:t>Beaucoup d’erreur sur un calcul de barycentre (principale difficulté : faire un produit scalaire)</a:t>
            </a:r>
          </a:p>
          <a:p>
            <a:pPr lvl="1"/>
            <a:r>
              <a:rPr lang="fr-FR" dirty="0"/>
              <a:t>Des calculs laborieux qui font perdre beaucoup de temps </a:t>
            </a:r>
            <a:r>
              <a:rPr lang="fr-FR" dirty="0">
                <a:sym typeface="Wingdings" panose="05000000000000000000" pitchFamily="2" charset="2"/>
              </a:rPr>
              <a:t> il faut poursuivre les entrainements pour gagner en rapidité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Des erreurs de calculs en asservissement et notamment la mise sous forme canonique d’une expression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Le manque de rapidité dans les calculs ne permet pas toujours de permettre de s’attaquer à la dernière partie…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Des points non gagnés sur la dernière question : ce sont des points souvent (mais pas toujours) facile à gagner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8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1866A-C99F-4BCF-AD49-3539EA1E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sondage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50045A-F7FA-41FC-A300-61A7E473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A35011-A1DF-42BA-84DB-00EBCAA583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23 réponses</a:t>
            </a:r>
          </a:p>
          <a:p>
            <a:r>
              <a:rPr lang="fr-FR" dirty="0"/>
              <a:t>Cours </a:t>
            </a:r>
          </a:p>
          <a:p>
            <a:pPr lvl="1"/>
            <a:r>
              <a:rPr lang="fr-FR" dirty="0"/>
              <a:t>Faire moins de calculs</a:t>
            </a:r>
          </a:p>
          <a:p>
            <a:pPr lvl="1"/>
            <a:r>
              <a:rPr lang="fr-FR" dirty="0"/>
              <a:t>Manque d’approfondissement ou de structure</a:t>
            </a:r>
          </a:p>
          <a:p>
            <a:r>
              <a:rPr lang="fr-FR" dirty="0"/>
              <a:t>TD</a:t>
            </a:r>
          </a:p>
          <a:p>
            <a:pPr lvl="1"/>
            <a:r>
              <a:rPr lang="fr-FR" dirty="0"/>
              <a:t>Avis mitigés dans les réponses notamment </a:t>
            </a:r>
          </a:p>
          <a:p>
            <a:pPr lvl="2"/>
            <a:r>
              <a:rPr lang="fr-FR" dirty="0"/>
              <a:t>Sur le travail en groupe</a:t>
            </a:r>
          </a:p>
          <a:p>
            <a:pPr lvl="2"/>
            <a:r>
              <a:rPr lang="fr-FR" dirty="0"/>
              <a:t>Sur la correction des exercices</a:t>
            </a:r>
          </a:p>
          <a:p>
            <a:pPr lvl="2"/>
            <a:r>
              <a:rPr lang="fr-FR" dirty="0"/>
              <a:t>Mini corrections appréciables</a:t>
            </a:r>
          </a:p>
          <a:p>
            <a:r>
              <a:rPr lang="fr-FR" dirty="0"/>
              <a:t>TP </a:t>
            </a:r>
          </a:p>
          <a:p>
            <a:pPr lvl="1"/>
            <a:r>
              <a:rPr lang="fr-FR" dirty="0"/>
              <a:t>Peu de remarques</a:t>
            </a:r>
          </a:p>
          <a:p>
            <a:r>
              <a:rPr lang="fr-FR" dirty="0" err="1"/>
              <a:t>DDS</a:t>
            </a:r>
            <a:endParaRPr lang="fr-FR" dirty="0"/>
          </a:p>
          <a:p>
            <a:pPr lvl="1"/>
            <a:r>
              <a:rPr lang="fr-FR" dirty="0"/>
              <a:t>Je vais essayer de mettre au minimum les corrigés résumés</a:t>
            </a:r>
          </a:p>
          <a:p>
            <a:r>
              <a:rPr lang="fr-FR" dirty="0"/>
              <a:t>Autres points</a:t>
            </a:r>
          </a:p>
          <a:p>
            <a:pPr lvl="1"/>
            <a:r>
              <a:rPr lang="fr-FR" dirty="0"/>
              <a:t>Problème de différence de difficulté entre les </a:t>
            </a:r>
            <a:r>
              <a:rPr lang="fr-FR" dirty="0" err="1"/>
              <a:t>DDS</a:t>
            </a:r>
            <a:r>
              <a:rPr lang="fr-FR" dirty="0"/>
              <a:t>/TD/DS</a:t>
            </a:r>
          </a:p>
          <a:p>
            <a:pPr lvl="1"/>
            <a:r>
              <a:rPr lang="fr-FR" dirty="0"/>
              <a:t>Bilan de DS</a:t>
            </a:r>
          </a:p>
          <a:p>
            <a:pPr lvl="1"/>
            <a:r>
              <a:rPr lang="fr-FR" dirty="0"/>
              <a:t>Révisions cinématique/statique/train épi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9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5015F-D75C-43D3-95A5-E47B835F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exemples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2FBB3-2358-4A77-8554-21CFD58D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F41AC0CA-05D6-4A44-9124-E6FB7954176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3970784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F41AC0CA-05D6-4A44-9124-E6FB79541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3970784" cy="49377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AF35E95-0135-4B9E-93D6-6BD598832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4" y="1991524"/>
            <a:ext cx="3960000" cy="27356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79692-87EE-4F2F-B426-7122457C0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4" y="4706809"/>
            <a:ext cx="3960000" cy="1650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3">
                <a:extLst>
                  <a:ext uri="{FF2B5EF4-FFF2-40B4-BE49-F238E27FC236}">
                    <a16:creationId xmlns:a16="http://schemas.microsoft.com/office/drawing/2014/main" id="{A41D5536-3FA9-480E-9711-EF1E69310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000" y="1219200"/>
                <a:ext cx="4137799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𝐹𝑇𝐵𝑂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num>
                          <m:den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9" name="Espace réservé du contenu 3">
                <a:extLst>
                  <a:ext uri="{FF2B5EF4-FFF2-40B4-BE49-F238E27FC236}">
                    <a16:creationId xmlns:a16="http://schemas.microsoft.com/office/drawing/2014/main" id="{A41D5536-3FA9-480E-9711-EF1E69310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00" y="1219200"/>
                <a:ext cx="4137799" cy="4937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15BFF76A-DE2C-4345-887C-8FD89FA27B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99" y="2364652"/>
            <a:ext cx="3960000" cy="21286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566EE4-14F4-43E9-90BB-4D5D02CC7F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14" y="4700553"/>
            <a:ext cx="3960000" cy="14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5015F-D75C-43D3-95A5-E47B835F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Correcteur Proportionnel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2FBB3-2358-4A77-8554-21CFD58D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F41AC0CA-05D6-4A44-9124-E6FB7954176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3970784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F41AC0CA-05D6-4A44-9124-E6FB79541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3970784" cy="49377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AF35E95-0135-4B9E-93D6-6BD598832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4" y="1991524"/>
            <a:ext cx="3960000" cy="27356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79692-87EE-4F2F-B426-7122457C0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4" y="4706809"/>
            <a:ext cx="3960000" cy="1650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3">
                <a:extLst>
                  <a:ext uri="{FF2B5EF4-FFF2-40B4-BE49-F238E27FC236}">
                    <a16:creationId xmlns:a16="http://schemas.microsoft.com/office/drawing/2014/main" id="{A41D5536-3FA9-480E-9711-EF1E69310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000" y="1219200"/>
                <a:ext cx="4137799" cy="336192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Critères de stabilité</a:t>
                </a:r>
              </a:p>
              <a:p>
                <a:pPr lvl="1"/>
                <a:r>
                  <a:rPr lang="fr-FR" sz="1600" dirty="0"/>
                  <a:t>Marge de phase 45°</a:t>
                </a:r>
              </a:p>
              <a:p>
                <a:r>
                  <a:rPr lang="fr-FR" sz="1800" dirty="0"/>
                  <a:t>Marge de phase</a:t>
                </a:r>
              </a:p>
              <a:p>
                <a:pPr lvl="1"/>
                <a:r>
                  <a:rPr lang="fr-FR" sz="1600" dirty="0"/>
                  <a:t>Recherche de la pulsation pour laquelle la phase vaut -135°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=1,348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m:rPr>
                        <m:lit/>
                      </m:rPr>
                      <a:rPr lang="fr-F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=22,3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fr-FR" sz="1400" dirty="0"/>
              </a:p>
              <a:p>
                <a:pPr lvl="1"/>
                <a:r>
                  <a:rPr lang="fr-FR" sz="1600" dirty="0"/>
                  <a:t>Baisser le gain de 22,3 dB 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22,3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=0,077</m:t>
                    </m:r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fr-FR" sz="1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5%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=9,3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9" name="Espace réservé du contenu 3">
                <a:extLst>
                  <a:ext uri="{FF2B5EF4-FFF2-40B4-BE49-F238E27FC236}">
                    <a16:creationId xmlns:a16="http://schemas.microsoft.com/office/drawing/2014/main" id="{A41D5536-3FA9-480E-9711-EF1E69310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00" y="1219200"/>
                <a:ext cx="4137799" cy="3361928"/>
              </a:xfrm>
              <a:prstGeom prst="rect">
                <a:avLst/>
              </a:prstGeom>
              <a:blipFill>
                <a:blip r:embed="rId5"/>
                <a:stretch>
                  <a:fillRect l="-147" t="-9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F3D98AAA-30A4-40F2-9F7F-8F362AF544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00" y="4706809"/>
            <a:ext cx="4418246" cy="165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13197EC-918D-42CD-9758-4396D74A2D8C}"/>
                  </a:ext>
                </a:extLst>
              </p:cNvPr>
              <p:cNvSpPr txBox="1"/>
              <p:nvPr/>
            </p:nvSpPr>
            <p:spPr>
              <a:xfrm>
                <a:off x="2801512" y="5638800"/>
                <a:ext cx="154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=9,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13197EC-918D-42CD-9758-4396D74A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12" y="5638800"/>
                <a:ext cx="1542144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8164467-03F6-45F9-80E7-CE1061ED07F4}"/>
                  </a:ext>
                </a:extLst>
              </p:cNvPr>
              <p:cNvSpPr txBox="1"/>
              <p:nvPr/>
            </p:nvSpPr>
            <p:spPr>
              <a:xfrm>
                <a:off x="7308304" y="5638800"/>
                <a:ext cx="154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=9,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8164467-03F6-45F9-80E7-CE1061ED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5638800"/>
                <a:ext cx="154214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5015F-D75C-43D3-95A5-E47B835F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Correcteur Proportionnel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2FBB3-2358-4A77-8554-21CFD58D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F41AC0CA-05D6-4A44-9124-E6FB7954176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3970784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F41AC0CA-05D6-4A44-9124-E6FB79541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3970784" cy="49377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AF35E95-0135-4B9E-93D6-6BD598832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4" y="1991524"/>
            <a:ext cx="3960000" cy="27356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879692-87EE-4F2F-B426-7122457C0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4" y="4706809"/>
            <a:ext cx="3960000" cy="1650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3">
                <a:extLst>
                  <a:ext uri="{FF2B5EF4-FFF2-40B4-BE49-F238E27FC236}">
                    <a16:creationId xmlns:a16="http://schemas.microsoft.com/office/drawing/2014/main" id="{A41D5536-3FA9-480E-9711-EF1E69310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9000" y="1219200"/>
                <a:ext cx="4137799" cy="3361928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Critères d’amortissement</a:t>
                </a:r>
              </a:p>
              <a:p>
                <a:pPr lvl="1"/>
                <a:r>
                  <a:rPr lang="fr-FR" sz="1600" dirty="0"/>
                  <a:t>Pas </a:t>
                </a:r>
                <a:r>
                  <a:rPr lang="fr-FR" sz="1600"/>
                  <a:t>de dépassement</a:t>
                </a:r>
              </a:p>
              <a:p>
                <a:endParaRPr lang="fr-FR" sz="2000" dirty="0"/>
              </a:p>
              <a:p>
                <a:r>
                  <a:rPr lang="fr-FR" sz="1800" dirty="0"/>
                  <a:t>Marge de phase</a:t>
                </a:r>
              </a:p>
              <a:p>
                <a:pPr lvl="1"/>
                <a:r>
                  <a:rPr lang="fr-FR" sz="1600" dirty="0"/>
                  <a:t>Recherche de la pulsation pour laquelle la phase vaut -135°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=1,348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m:rPr>
                        <m:lit/>
                      </m:rPr>
                      <a:rPr lang="fr-F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=22,3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fr-FR" sz="1400" dirty="0"/>
              </a:p>
              <a:p>
                <a:pPr lvl="1"/>
                <a:r>
                  <a:rPr lang="fr-FR" sz="1600" dirty="0"/>
                  <a:t>Baisser le gain de 22,3 dB 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den>
                        </m:f>
                      </m:sup>
                    </m:sSup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𝟎𝟕𝟕</m:t>
                    </m:r>
                  </m:oMath>
                </a14:m>
                <a:endParaRPr lang="fr-FR" sz="16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fr-FR" sz="1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5%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=9,3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9" name="Espace réservé du contenu 3">
                <a:extLst>
                  <a:ext uri="{FF2B5EF4-FFF2-40B4-BE49-F238E27FC236}">
                    <a16:creationId xmlns:a16="http://schemas.microsoft.com/office/drawing/2014/main" id="{A41D5536-3FA9-480E-9711-EF1E69310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00" y="1219200"/>
                <a:ext cx="4137799" cy="3361928"/>
              </a:xfrm>
              <a:prstGeom prst="rect">
                <a:avLst/>
              </a:prstGeom>
              <a:blipFill>
                <a:blip r:embed="rId5"/>
                <a:stretch>
                  <a:fillRect l="-147" t="-1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F3D98AAA-30A4-40F2-9F7F-8F362AF544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00" y="4706809"/>
            <a:ext cx="4418246" cy="165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13197EC-918D-42CD-9758-4396D74A2D8C}"/>
                  </a:ext>
                </a:extLst>
              </p:cNvPr>
              <p:cNvSpPr txBox="1"/>
              <p:nvPr/>
            </p:nvSpPr>
            <p:spPr>
              <a:xfrm>
                <a:off x="2801512" y="5638800"/>
                <a:ext cx="154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=9,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13197EC-918D-42CD-9758-4396D74A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12" y="5638800"/>
                <a:ext cx="1542144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8164467-03F6-45F9-80E7-CE1061ED07F4}"/>
                  </a:ext>
                </a:extLst>
              </p:cNvPr>
              <p:cNvSpPr txBox="1"/>
              <p:nvPr/>
            </p:nvSpPr>
            <p:spPr>
              <a:xfrm>
                <a:off x="7308304" y="5638800"/>
                <a:ext cx="154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=9,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8164467-03F6-45F9-80E7-CE1061ED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5638800"/>
                <a:ext cx="154214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68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</TotalTime>
  <Words>341</Words>
  <Application>Microsoft Office PowerPoint</Application>
  <PresentationFormat>Affichage à l'écran (4:3)</PresentationFormat>
  <Paragraphs>61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Concevoir la partie commande des systèmes asservis afin de valider leurs performances</vt:lpstr>
      <vt:lpstr>Bilan du DS</vt:lpstr>
      <vt:lpstr>Bilan du sondage</vt:lpstr>
      <vt:lpstr>2 exemples</vt:lpstr>
      <vt:lpstr>Correcteur Proportionnel</vt:lpstr>
      <vt:lpstr>Correcteur Proportionnel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138</cp:revision>
  <dcterms:created xsi:type="dcterms:W3CDTF">2014-09-30T07:33:25Z</dcterms:created>
  <dcterms:modified xsi:type="dcterms:W3CDTF">2020-11-02T16:03:58Z</dcterms:modified>
</cp:coreProperties>
</file>