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94" r:id="rId3"/>
    <p:sldId id="295" r:id="rId4"/>
    <p:sldId id="296" r:id="rId5"/>
    <p:sldId id="298" r:id="rId6"/>
    <p:sldId id="299" r:id="rId7"/>
    <p:sldId id="300" r:id="rId8"/>
    <p:sldId id="301" r:id="rId9"/>
    <p:sldId id="29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60"/>
  </p:normalViewPr>
  <p:slideViewPr>
    <p:cSldViewPr>
      <p:cViewPr varScale="1">
        <p:scale>
          <a:sx n="62" d="100"/>
          <a:sy n="62" d="100"/>
        </p:scale>
        <p:origin x="139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08/11/2019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t_ptsi\Desktop\Github\Informatique\P_01_Architecture\01_ArchitectureMaterielle\Cours\png\Fond_AR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9512"/>
            <a:ext cx="9144000" cy="43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t_ptsi\Desktop\Github\Informatique\P_02_AlgorithmiqueProgrammation\02_IntroductionAlgorithmique\Cours\png\Fond_AL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76"/>
            <a:ext cx="6948264" cy="33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t_ptsi\Desktop\Github\Informatique\P_03_SimulationNumerique\01_IntegrationNumerique\Cours\png\Fond_SIMU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3853958"/>
            <a:ext cx="557314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1179512"/>
            <a:ext cx="9144000" cy="8037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08/11/2019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08/11/2019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08/11/2019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08/11/2019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08/11/2019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08/11/2019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08/11/2019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08/11/2019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08/11/2019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08/11/2019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08/11/2019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08/11/2019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35696" y="1166460"/>
            <a:ext cx="6858000" cy="1590676"/>
          </a:xfrm>
        </p:spPr>
        <p:txBody>
          <a:bodyPr>
            <a:noAutofit/>
          </a:bodyPr>
          <a:lstStyle/>
          <a:p>
            <a:r>
              <a:rPr lang="fr-FR" b="1" dirty="0"/>
              <a:t>Cycle 3</a:t>
            </a:r>
            <a:br>
              <a:rPr lang="fr-FR" b="1" dirty="0"/>
            </a:br>
            <a:r>
              <a:rPr lang="fr-FR" b="1" dirty="0"/>
              <a:t>Concevoir la partie commande des systèmes asservis</a:t>
            </a:r>
            <a:br>
              <a:rPr lang="fr-FR" b="1" dirty="0"/>
            </a:br>
            <a:r>
              <a:rPr lang="fr-FR" b="1" dirty="0"/>
              <a:t>afin de valider leurs performances</a:t>
            </a:r>
            <a:br>
              <a:rPr lang="fr-FR" b="1" dirty="0"/>
            </a:br>
            <a:br>
              <a:rPr lang="fr-FR" b="1" dirty="0"/>
            </a:br>
            <a:r>
              <a:rPr lang="fr-FR" b="1" dirty="0" err="1"/>
              <a:t>xs,s</a:t>
            </a:r>
            <a:r>
              <a:rPr lang="fr-FR" b="1" dirty="0"/>
              <a:t> </a:t>
            </a:r>
            <a:br>
              <a:rPr lang="fr-FR" b="1" dirty="0"/>
            </a:br>
            <a:r>
              <a:rPr lang="fr-FR" b="1" dirty="0"/>
              <a:t>s</a:t>
            </a:r>
            <a:br>
              <a:rPr lang="fr-FR" b="1" dirty="0"/>
            </a:br>
            <a:r>
              <a:rPr lang="fr-FR" b="1" dirty="0" err="1"/>
              <a:t>s</a:t>
            </a:r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s</a:t>
            </a:r>
            <a:r>
              <a:rPr lang="fr-FR" b="1" dirty="0"/>
              <a:t> </a:t>
            </a:r>
            <a:r>
              <a:rPr lang="fr-FR" b="1" dirty="0" err="1"/>
              <a:t>s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PSI </a:t>
            </a:r>
            <a:r>
              <a:rPr lang="fr-FR" b="1" dirty="0">
                <a:sym typeface="Wingdings"/>
              </a:rPr>
              <a:t></a:t>
            </a:r>
            <a:endParaRPr lang="fr-FR" b="1" dirty="0"/>
          </a:p>
        </p:txBody>
      </p:sp>
      <p:pic>
        <p:nvPicPr>
          <p:cNvPr id="11" name="Picture 2" descr="C:\Users\pt_ptsi\Desktop\Github\Informatique\P_01_Architecture\01_ArchitectureMaterielle\Cours\png\logo_lyc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68988"/>
            <a:ext cx="1224136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7A9A24E-E1BF-458F-BCC0-9AA859798AF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6773" y="100966"/>
            <a:ext cx="10041931" cy="63387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Activité 1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1FD61A26-E794-4F80-903F-FDA9D6BF6A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99EDA0-6F2A-45E7-AA98-C1E787D01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3316"/>
            <a:ext cx="9144000" cy="305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3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Activité 1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1FD61A26-E794-4F80-903F-FDA9D6BF6A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fr-FR" dirty="0"/>
              <a:t>2 branches</a:t>
            </a:r>
          </a:p>
          <a:p>
            <a:r>
              <a:rPr lang="fr-FR" dirty="0"/>
              <a:t>Fonction de transfert du moteur et de l’hélice</a:t>
            </a:r>
          </a:p>
          <a:p>
            <a:r>
              <a:rPr lang="fr-FR" dirty="0"/>
              <a:t>2 intégrateurs</a:t>
            </a:r>
          </a:p>
          <a:p>
            <a:r>
              <a:rPr lang="fr-FR" dirty="0"/>
              <a:t>Anticipation de la stabilité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99EDA0-6F2A-45E7-AA98-C1E787D01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68" y="3304982"/>
            <a:ext cx="9144000" cy="30513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4E23220-C638-4681-B651-46653909EA3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96" r="67858"/>
          <a:stretch/>
        </p:blipFill>
        <p:spPr bwMode="auto">
          <a:xfrm>
            <a:off x="6732240" y="1943641"/>
            <a:ext cx="2520280" cy="1485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295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Activité 2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1FD61A26-E794-4F80-903F-FDA9D6BF6A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fr-FR" dirty="0"/>
              <a:t>2 branches</a:t>
            </a:r>
          </a:p>
          <a:p>
            <a:r>
              <a:rPr lang="fr-FR" dirty="0"/>
              <a:t>Fonction de transfert du moteur et de l’hélice</a:t>
            </a:r>
          </a:p>
          <a:p>
            <a:r>
              <a:rPr lang="fr-FR" dirty="0"/>
              <a:t>2 intégrateurs</a:t>
            </a:r>
          </a:p>
          <a:p>
            <a:r>
              <a:rPr lang="fr-FR" dirty="0"/>
              <a:t>Anticipation de la stabilité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99EDA0-6F2A-45E7-AA98-C1E787D01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68" y="3304982"/>
            <a:ext cx="9144000" cy="30513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4E23220-C638-4681-B651-46653909EA3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96" r="67858"/>
          <a:stretch/>
        </p:blipFill>
        <p:spPr bwMode="auto">
          <a:xfrm>
            <a:off x="6732240" y="1943641"/>
            <a:ext cx="2520280" cy="1485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712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Activité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3">
                <a:extLst>
                  <a:ext uri="{FF2B5EF4-FFF2-40B4-BE49-F238E27FC236}">
                    <a16:creationId xmlns:a16="http://schemas.microsoft.com/office/drawing/2014/main" id="{1FD61A26-E794-4F80-903F-FDA9D6BF6A6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/>
              <a:lstStyle/>
              <a:p>
                <a:r>
                  <a:rPr lang="fr-FR" dirty="0"/>
                  <a:t>Réglage de la bande passante à 1 rad/s</a:t>
                </a:r>
              </a:p>
              <a:p>
                <a:pPr lvl="1"/>
                <a:r>
                  <a:rPr lang="fr-FR" dirty="0" err="1"/>
                  <a:t>GdB</a:t>
                </a:r>
                <a:r>
                  <a:rPr lang="fr-FR" dirty="0"/>
                  <a:t> non corrigé : 60 dB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20</m:t>
                    </m:r>
                    <m:func>
                      <m:func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func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=−60⇒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num>
                          <m:den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=0,001</m:t>
                    </m:r>
                  </m:oMath>
                </a14:m>
                <a:endParaRPr lang="fr-FR" dirty="0"/>
              </a:p>
              <a:p>
                <a:r>
                  <a:rPr lang="fr-FR" dirty="0"/>
                  <a:t>Réglage de la marge de phase</a:t>
                </a:r>
              </a:p>
              <a:p>
                <a:pPr lvl="1"/>
                <a:r>
                  <a:rPr lang="fr-FR" dirty="0"/>
                  <a:t>Phase pour 1 rad/s avec le gain précédent : -200°</a:t>
                </a:r>
              </a:p>
              <a:p>
                <a:pPr lvl="1"/>
                <a:r>
                  <a:rPr lang="fr-FR" dirty="0"/>
                  <a:t>Pour une marge de phase de 45°, il faut ajouter 65°.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func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=10,6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ad>
                              <m:radPr>
                                <m:degHide m:val="on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rad>
                          </m:den>
                        </m:f>
                      </m:e>
                      <m:sup/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=0,3</m:t>
                    </m:r>
                  </m:oMath>
                </a14:m>
                <a:r>
                  <a:rPr lang="fr-F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=0,3</m:t>
                    </m:r>
                  </m:oMath>
                </a14:m>
                <a:endParaRPr lang="fr-FR" dirty="0"/>
              </a:p>
              <a:p>
                <a:r>
                  <a:rPr lang="fr-FR" dirty="0"/>
                  <a:t>Temps de réponse </a:t>
                </a:r>
                <a:r>
                  <a:rPr lang="fr-FR"/>
                  <a:t>trop élevé...</a:t>
                </a:r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5" name="Espace réservé du contenu 3">
                <a:extLst>
                  <a:ext uri="{FF2B5EF4-FFF2-40B4-BE49-F238E27FC236}">
                    <a16:creationId xmlns:a16="http://schemas.microsoft.com/office/drawing/2014/main" id="{1FD61A26-E794-4F80-903F-FDA9D6BF6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61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Activité 4 &amp;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3">
                <a:extLst>
                  <a:ext uri="{FF2B5EF4-FFF2-40B4-BE49-F238E27FC236}">
                    <a16:creationId xmlns:a16="http://schemas.microsoft.com/office/drawing/2014/main" id="{1FD61A26-E794-4F80-903F-FDA9D6BF6A6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/>
              <a:lstStyle/>
              <a:p>
                <a:pPr lvl="1"/>
                <a:r>
                  <a:rPr lang="fr-FR" dirty="0"/>
                  <a:t>Différence : bouclage en vitesse utilisant le gyromètre</a:t>
                </a:r>
              </a:p>
              <a:p>
                <a:pPr lvl="1"/>
                <a:r>
                  <a:rPr lang="fr-FR" dirty="0"/>
                  <a:t>Ecart statique nul, T5% = 0,9s</a:t>
                </a:r>
              </a:p>
              <a:p>
                <a:pPr lvl="1"/>
                <a:r>
                  <a:rPr lang="fr-FR" dirty="0"/>
                  <a:t>Marge de phase 30°</a:t>
                </a:r>
              </a:p>
              <a:p>
                <a:pPr lvl="1"/>
                <a:r>
                  <a:rPr lang="fr-FR" dirty="0"/>
                  <a:t>Marge de gain infinie</a:t>
                </a:r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Pour régler la marge de phase, il faut diminuer le gain de 6,8 dB soit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6,8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=0,457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Ecart statique nul T5% 1,2 s</a:t>
                </a:r>
              </a:p>
              <a:p>
                <a:pPr lvl="1"/>
                <a:r>
                  <a:rPr lang="fr-FR" dirty="0"/>
                  <a:t>Un gain proportionnel ne suffit pas</a:t>
                </a:r>
              </a:p>
            </p:txBody>
          </p:sp>
        </mc:Choice>
        <mc:Fallback>
          <p:sp>
            <p:nvSpPr>
              <p:cNvPr id="5" name="Espace réservé du contenu 3">
                <a:extLst>
                  <a:ext uri="{FF2B5EF4-FFF2-40B4-BE49-F238E27FC236}">
                    <a16:creationId xmlns:a16="http://schemas.microsoft.com/office/drawing/2014/main" id="{1FD61A26-E794-4F80-903F-FDA9D6BF6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6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7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Activité 6 &amp;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3">
                <a:extLst>
                  <a:ext uri="{FF2B5EF4-FFF2-40B4-BE49-F238E27FC236}">
                    <a16:creationId xmlns:a16="http://schemas.microsoft.com/office/drawing/2014/main" id="{1FD61A26-E794-4F80-903F-FDA9D6BF6A6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𝑃𝑝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5" name="Espace réservé du contenu 3">
                <a:extLst>
                  <a:ext uri="{FF2B5EF4-FFF2-40B4-BE49-F238E27FC236}">
                    <a16:creationId xmlns:a16="http://schemas.microsoft.com/office/drawing/2014/main" id="{1FD61A26-E794-4F80-903F-FDA9D6BF6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00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Activité 4 &amp;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3">
                <a:extLst>
                  <a:ext uri="{FF2B5EF4-FFF2-40B4-BE49-F238E27FC236}">
                    <a16:creationId xmlns:a16="http://schemas.microsoft.com/office/drawing/2014/main" id="{1FD61A26-E794-4F80-903F-FDA9D6BF6A6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/>
              <a:lstStyle/>
              <a:p>
                <a:pPr lvl="1"/>
                <a:r>
                  <a:rPr lang="fr-FR" dirty="0"/>
                  <a:t>Différence : bouclage en vitesse utilisant le gyromètre</a:t>
                </a:r>
              </a:p>
              <a:p>
                <a:pPr lvl="1"/>
                <a:r>
                  <a:rPr lang="fr-FR" dirty="0"/>
                  <a:t>Ecart statique nul, T5% = 0,9s</a:t>
                </a:r>
              </a:p>
              <a:p>
                <a:pPr lvl="1"/>
                <a:r>
                  <a:rPr lang="fr-FR" dirty="0"/>
                  <a:t>Marge de phase 30°</a:t>
                </a:r>
              </a:p>
              <a:p>
                <a:pPr lvl="1"/>
                <a:r>
                  <a:rPr lang="fr-FR" dirty="0"/>
                  <a:t>Marge de gain infinie</a:t>
                </a:r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Pour régler la marge de phase, il faut diminuer le gain de 6,8 dB soit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6,8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=0,457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Ecart statique nul T5% 1,2 s</a:t>
                </a:r>
              </a:p>
              <a:p>
                <a:pPr lvl="1"/>
                <a:r>
                  <a:rPr lang="fr-FR" dirty="0"/>
                  <a:t>Un gain proportionnel ne suffit pas</a:t>
                </a:r>
              </a:p>
            </p:txBody>
          </p:sp>
        </mc:Choice>
        <mc:Fallback>
          <p:sp>
            <p:nvSpPr>
              <p:cNvPr id="5" name="Espace réservé du contenu 3">
                <a:extLst>
                  <a:ext uri="{FF2B5EF4-FFF2-40B4-BE49-F238E27FC236}">
                    <a16:creationId xmlns:a16="http://schemas.microsoft.com/office/drawing/2014/main" id="{1FD61A26-E794-4F80-903F-FDA9D6BF6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6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10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18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310</Words>
  <Application>Microsoft Office PowerPoint</Application>
  <PresentationFormat>Affichage à l'écran 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Bookman Old Style</vt:lpstr>
      <vt:lpstr>Calibri</vt:lpstr>
      <vt:lpstr>Cambria Math</vt:lpstr>
      <vt:lpstr>Gill Sans MT</vt:lpstr>
      <vt:lpstr>Wingdings</vt:lpstr>
      <vt:lpstr>Wingdings 3</vt:lpstr>
      <vt:lpstr>Origine</vt:lpstr>
      <vt:lpstr>Cycle 3 Concevoir la partie commande des systèmes asservis afin de valider leurs performances  xs,s  s s  s s</vt:lpstr>
      <vt:lpstr>Activité 1</vt:lpstr>
      <vt:lpstr>Activité 1</vt:lpstr>
      <vt:lpstr>Activité 2</vt:lpstr>
      <vt:lpstr>Activité 3</vt:lpstr>
      <vt:lpstr>Activité 4 &amp; 5</vt:lpstr>
      <vt:lpstr>Activité 6 &amp; 7</vt:lpstr>
      <vt:lpstr>Activité 4 &amp; 5</vt:lpstr>
      <vt:lpstr>Présentation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SII en PSI</dc:title>
  <dc:creator>Xavier Pessoles</dc:creator>
  <cp:lastModifiedBy>Xavier Pessoles</cp:lastModifiedBy>
  <cp:revision>134</cp:revision>
  <dcterms:created xsi:type="dcterms:W3CDTF">2014-09-30T07:33:25Z</dcterms:created>
  <dcterms:modified xsi:type="dcterms:W3CDTF">2019-11-08T11:53:48Z</dcterms:modified>
</cp:coreProperties>
</file>