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8" r:id="rId4"/>
    <p:sldId id="269" r:id="rId5"/>
    <p:sldId id="267" r:id="rId6"/>
    <p:sldId id="266" r:id="rId7"/>
    <p:sldId id="264" r:id="rId8"/>
    <p:sldId id="256" r:id="rId9"/>
    <p:sldId id="265" r:id="rId10"/>
    <p:sldId id="261" r:id="rId11"/>
    <p:sldId id="262" r:id="rId12"/>
    <p:sldId id="259" r:id="rId13"/>
    <p:sldId id="258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90" d="100"/>
          <a:sy n="90" d="100"/>
        </p:scale>
        <p:origin x="-8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microsoft.com/office/2007/relationships/hdphoto" Target="../media/hdphoto1.wdp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51216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582936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973273"/>
                  </p:ext>
                </p:extLst>
              </p:nvPr>
            </p:nvGraphicFramePr>
            <p:xfrm>
              <a:off x="392392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089367"/>
                  </p:ext>
                </p:extLst>
              </p:nvPr>
            </p:nvGraphicFramePr>
            <p:xfrm>
              <a:off x="392392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6" idx="3"/>
            <a:endCxn id="17" idx="1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3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2"/>
                </a:solidFill>
              </a:rPr>
              <a:t>1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2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3527" y="1813199"/>
            <a:ext cx="513057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9" idx="6"/>
            <a:endCxn id="5" idx="2"/>
          </p:cNvCxnSpPr>
          <p:nvPr/>
        </p:nvCxnSpPr>
        <p:spPr>
          <a:xfrm>
            <a:off x="836584" y="1957215"/>
            <a:ext cx="225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6" idx="2"/>
            <a:endCxn id="5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7" idx="2"/>
            <a:endCxn id="6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8" idx="2"/>
            <a:endCxn id="7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 rot="2700000">
                <a:off x="586407" y="2273821"/>
                <a:ext cx="89639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/>
                      </a:rPr>
                      <m:t>ph</m:t>
                    </m:r>
                    <m:r>
                      <a:rPr lang="fr-FR" sz="1100" b="0" i="0" smtClean="0">
                        <a:latin typeface="Cambria Math"/>
                      </a:rPr>
                      <m:t>è</m:t>
                    </m:r>
                    <m:r>
                      <m:rPr>
                        <m:sty m:val="p"/>
                      </m:rPr>
                      <a:rPr lang="fr-FR" sz="1100" b="0" i="0" smtClean="0">
                        <a:latin typeface="Cambria Math"/>
                      </a:rPr>
                      <m:t>re</m:t>
                    </m:r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1100" b="0" i="0" smtClean="0">
                        <a:latin typeface="Cambria Math"/>
                      </a:rPr>
                      <m:t>plan</m:t>
                    </m:r>
                  </m:oMath>
                </a14:m>
                <a:endParaRPr lang="fr-FR" sz="1100" b="0" i="0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6407" y="2273821"/>
                <a:ext cx="896399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 rot="2700000">
                <a:off x="1333328" y="2358459"/>
                <a:ext cx="8967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?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33328" y="2358459"/>
                <a:ext cx="896720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 rot="2700000">
                <a:off x="2045915" y="2358459"/>
                <a:ext cx="9657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45915" y="2358459"/>
                <a:ext cx="965714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 rot="2700000">
                <a:off x="2815316" y="2382851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15316" y="2382851"/>
                <a:ext cx="968983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rme libre 27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 rot="18900000">
            <a:off x="3283091" y="1457833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874142" y="121413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987179" y="1289495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Moteur </a:t>
            </a:r>
          </a:p>
          <a:p>
            <a:pPr algn="ctr"/>
            <a:r>
              <a:rPr lang="fr-FR" sz="1100" dirty="0" smtClean="0"/>
              <a:t>genou</a:t>
            </a:r>
            <a:endParaRPr lang="fr-FR" sz="1100" dirty="0"/>
          </a:p>
        </p:txBody>
      </p:sp>
      <p:sp>
        <p:nvSpPr>
          <p:cNvPr id="32" name="Forme libre 31"/>
          <p:cNvSpPr/>
          <p:nvPr/>
        </p:nvSpPr>
        <p:spPr>
          <a:xfrm>
            <a:off x="2762799" y="1726119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699792" y="1268760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 smtClean="0"/>
              <a:t>Moteur </a:t>
            </a:r>
          </a:p>
          <a:p>
            <a:pPr algn="ctr"/>
            <a:r>
              <a:rPr lang="fr-FR" sz="1100" dirty="0" smtClean="0"/>
              <a:t>hanche</a:t>
            </a:r>
            <a:endParaRPr lang="fr-FR" sz="11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2321750" y="1268760"/>
            <a:ext cx="141313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12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691276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Problématique </a:t>
            </a:r>
          </a:p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 moteur pré-choisi permet d’assurer le fonctionnement de l’exosquelette ?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778308"/>
            <a:ext cx="252028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008" y="1124743"/>
            <a:ext cx="2520280" cy="17614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Moteur choisi</a:t>
            </a:r>
          </a:p>
          <a:p>
            <a:pPr algn="ctr"/>
            <a:endParaRPr lang="fr-FR" sz="1000" b="1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ysClr val="windowText" lastClr="000000"/>
                </a:solidFill>
              </a:rPr>
              <a:t>Vitesse à vide : 3120 tr.min</a:t>
            </a:r>
            <a:r>
              <a:rPr lang="fr-FR" sz="1000" baseline="30000" dirty="0" smtClean="0">
                <a:solidFill>
                  <a:sysClr val="windowText" lastClr="000000"/>
                </a:solidFill>
              </a:rPr>
              <a:t>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baseline="3000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ysClr val="windowText" lastClr="000000"/>
                </a:solidFill>
              </a:rPr>
              <a:t>Couple permanent admissible : 0,56 Nm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778308"/>
            <a:ext cx="331236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Domaine </a:t>
            </a:r>
            <a:r>
              <a:rPr lang="fr-FR" sz="1000" b="1" dirty="0" smtClean="0">
                <a:solidFill>
                  <a:sysClr val="windowText" lastClr="000000"/>
                </a:solidFill>
              </a:rPr>
              <a:t>de la modélisation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1124744"/>
            <a:ext cx="3312368" cy="1761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0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03"/>
          <a:stretch/>
        </p:blipFill>
        <p:spPr bwMode="auto">
          <a:xfrm>
            <a:off x="574689" y="1401427"/>
            <a:ext cx="737897" cy="1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16" y="1952030"/>
            <a:ext cx="1657264" cy="90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 rot="16200000">
            <a:off x="-444512" y="1866946"/>
            <a:ext cx="176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Modèle cinématique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936" y="1959223"/>
            <a:ext cx="1664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Résolution Dynamique (PFD)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06013" y="1133104"/>
            <a:ext cx="1957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Résolution Cinématique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2105" y="1484784"/>
            <a:ext cx="1585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ysClr val="windowText" lastClr="000000"/>
                </a:solidFill>
              </a:rPr>
              <a:t>N</a:t>
            </a:r>
            <a:r>
              <a:rPr lang="fr-FR" sz="1200" baseline="-25000" dirty="0" err="1" smtClean="0">
                <a:solidFill>
                  <a:sysClr val="windowText" lastClr="000000"/>
                </a:solidFill>
              </a:rPr>
              <a:t>mot</a:t>
            </a:r>
            <a:r>
              <a:rPr lang="fr-FR" sz="1200" dirty="0" smtClean="0">
                <a:solidFill>
                  <a:sysClr val="windowText" lastClr="000000"/>
                </a:solidFill>
              </a:rPr>
              <a:t> = 2200 tr min</a:t>
            </a:r>
            <a:r>
              <a:rPr lang="fr-FR" sz="1200" baseline="30000" dirty="0" smtClean="0">
                <a:solidFill>
                  <a:sysClr val="windowText" lastClr="000000"/>
                </a:solidFill>
              </a:rPr>
              <a:t>-1</a:t>
            </a:r>
            <a:endParaRPr lang="fr-FR" sz="1200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92106" y="2492896"/>
            <a:ext cx="15856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ysClr val="windowText" lastClr="000000"/>
                </a:solidFill>
              </a:rPr>
              <a:t>C</a:t>
            </a:r>
            <a:r>
              <a:rPr lang="fr-FR" sz="1200" baseline="-25000" dirty="0" err="1" smtClean="0">
                <a:solidFill>
                  <a:sysClr val="windowText" lastClr="000000"/>
                </a:solidFill>
              </a:rPr>
              <a:t>eff</a:t>
            </a:r>
            <a:r>
              <a:rPr lang="fr-FR" sz="1200" dirty="0" smtClean="0">
                <a:solidFill>
                  <a:sysClr val="windowText" lastClr="000000"/>
                </a:solidFill>
              </a:rPr>
              <a:t> = 0,55 Nm</a:t>
            </a:r>
            <a:endParaRPr lang="fr-FR" sz="1200" baseline="300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416965" y="1623283"/>
            <a:ext cx="1227043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6" idx="3"/>
            <a:endCxn id="7" idx="1"/>
          </p:cNvCxnSpPr>
          <p:nvPr/>
        </p:nvCxnSpPr>
        <p:spPr>
          <a:xfrm flipV="1">
            <a:off x="3377795" y="2005445"/>
            <a:ext cx="1266213" cy="62595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542849" y="191683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ym typeface="Wingdings"/>
              </a:rPr>
              <a:t></a:t>
            </a:r>
            <a:endParaRPr lang="fr-FR" sz="3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42849" y="114961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ym typeface="Wingdings"/>
              </a:rPr>
              <a:t>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1801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60648"/>
            <a:ext cx="691276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Problématique </a:t>
            </a:r>
          </a:p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Le moteur pré-choisi permet d’assurer le fonctionnement de l’exosquelette ?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778308"/>
            <a:ext cx="252028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008" y="1124743"/>
            <a:ext cx="2520280" cy="17614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Moteur choisi</a:t>
            </a:r>
          </a:p>
          <a:p>
            <a:pPr algn="ctr"/>
            <a:endParaRPr lang="fr-FR" sz="1000" b="1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ysClr val="windowText" lastClr="000000"/>
                </a:solidFill>
              </a:rPr>
              <a:t>Vitesse à vide : 3120 tr.min</a:t>
            </a:r>
            <a:r>
              <a:rPr lang="fr-FR" sz="1000" baseline="30000" dirty="0" smtClean="0">
                <a:solidFill>
                  <a:sysClr val="windowText" lastClr="000000"/>
                </a:solidFill>
              </a:rPr>
              <a:t>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000" baseline="3000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>
                <a:solidFill>
                  <a:sysClr val="windowText" lastClr="000000"/>
                </a:solidFill>
              </a:rPr>
              <a:t>Couple permanent admissible : 0,56 Nm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520" y="778308"/>
            <a:ext cx="3312368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Domaine </a:t>
            </a:r>
            <a:r>
              <a:rPr lang="fr-FR" sz="1000" b="1" dirty="0" smtClean="0">
                <a:solidFill>
                  <a:sysClr val="windowText" lastClr="000000"/>
                </a:solidFill>
              </a:rPr>
              <a:t>de la modélisation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1124744"/>
            <a:ext cx="3312368" cy="1761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000" b="1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03"/>
          <a:stretch/>
        </p:blipFill>
        <p:spPr bwMode="auto">
          <a:xfrm>
            <a:off x="574689" y="1401427"/>
            <a:ext cx="737897" cy="134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16" y="1952030"/>
            <a:ext cx="1657264" cy="90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 rot="16200000">
            <a:off x="-444512" y="1866946"/>
            <a:ext cx="176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Modèle cinématique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6013" y="1133104"/>
            <a:ext cx="1957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 smtClean="0">
                <a:solidFill>
                  <a:sysClr val="windowText" lastClr="000000"/>
                </a:solidFill>
              </a:rPr>
              <a:t>Résolution Cinématique</a:t>
            </a:r>
            <a:endParaRPr lang="fr-F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2105" y="1484784"/>
            <a:ext cx="15856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 smtClean="0">
                <a:solidFill>
                  <a:sysClr val="windowText" lastClr="000000"/>
                </a:solidFill>
              </a:rPr>
              <a:t>N</a:t>
            </a:r>
            <a:r>
              <a:rPr lang="fr-FR" sz="1200" baseline="-25000" dirty="0" err="1" smtClean="0">
                <a:solidFill>
                  <a:sysClr val="windowText" lastClr="000000"/>
                </a:solidFill>
              </a:rPr>
              <a:t>mot</a:t>
            </a:r>
            <a:r>
              <a:rPr lang="fr-FR" sz="1200" dirty="0" smtClean="0">
                <a:solidFill>
                  <a:sysClr val="windowText" lastClr="000000"/>
                </a:solidFill>
              </a:rPr>
              <a:t> = 2200 tr min</a:t>
            </a:r>
            <a:r>
              <a:rPr lang="fr-FR" sz="1200" baseline="30000" dirty="0" smtClean="0">
                <a:solidFill>
                  <a:sysClr val="windowText" lastClr="000000"/>
                </a:solidFill>
              </a:rPr>
              <a:t>-1</a:t>
            </a:r>
            <a:endParaRPr lang="fr-FR" sz="1200" baseline="30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5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800320"/>
            <a:ext cx="1152128" cy="642133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52460" y="2713741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858520"/>
                  </p:ext>
                </p:extLst>
              </p:nvPr>
            </p:nvGraphicFramePr>
            <p:xfrm>
              <a:off x="3563888" y="2058640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au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7224577"/>
                  </p:ext>
                </p:extLst>
              </p:nvPr>
            </p:nvGraphicFramePr>
            <p:xfrm>
              <a:off x="3563888" y="3613047"/>
              <a:ext cx="187220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069"/>
                    <a:gridCol w="624069"/>
                    <a:gridCol w="62406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101639" r="-20098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205000" r="-20098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80" t="-300000" r="-20098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452460" y="407464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endCxn id="17" idx="1"/>
          </p:cNvCxnSpPr>
          <p:nvPr/>
        </p:nvCxnSpPr>
        <p:spPr>
          <a:xfrm>
            <a:off x="2439332" y="3442453"/>
            <a:ext cx="1124556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1128" y="1698385"/>
            <a:ext cx="6499239" cy="35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2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29072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1628800"/>
            <a:ext cx="216024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2160240" cy="3247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eur droit avec flèche 10"/>
          <p:cNvCxnSpPr>
            <a:stCxn id="6" idx="3"/>
            <a:endCxn id="3" idx="1"/>
          </p:cNvCxnSpPr>
          <p:nvPr/>
        </p:nvCxnSpPr>
        <p:spPr>
          <a:xfrm flipV="1">
            <a:off x="2411760" y="2710785"/>
            <a:ext cx="1512168" cy="731668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78928" y="2016798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1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752" b="95912" l="69677" r="987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06" t="60128" r="2132" b="4819"/>
          <a:stretch/>
        </p:blipFill>
        <p:spPr bwMode="auto">
          <a:xfrm>
            <a:off x="993304" y="3855859"/>
            <a:ext cx="1446028" cy="9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504" b="93723" l="37258" r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43" t="62720" r="35420" b="5354"/>
          <a:stretch/>
        </p:blipFill>
        <p:spPr bwMode="auto">
          <a:xfrm>
            <a:off x="989930" y="2947126"/>
            <a:ext cx="1403497" cy="9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Enseignement\GitHub\Cy_01_PSI_ModelisationLinNonLin\Revisions\01_02_03_Modelisation_Activation\images\Exigence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621" b="93663" l="4748" r="32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79" t="61961" r="67678" b="5355"/>
          <a:stretch/>
        </p:blipFill>
        <p:spPr bwMode="auto">
          <a:xfrm>
            <a:off x="984614" y="2016798"/>
            <a:ext cx="1414131" cy="9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2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 smtClean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74482"/>
                  </p:ext>
                </p:extLst>
              </p:nvPr>
            </p:nvGraphicFramePr>
            <p:xfrm>
              <a:off x="3923928" y="2058640"/>
              <a:ext cx="1872207" cy="1304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95833" r="-269880" b="-26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6488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123684" r="-269880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123684" r="-215493" b="-6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01307" t="-123684" b="-69737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205" t="-377778" r="-26988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6"/>
                          <a:stretch>
                            <a:fillRect l="-118310" t="-377778" r="-215493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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Rectangle 19"/>
          <p:cNvSpPr/>
          <p:nvPr/>
        </p:nvSpPr>
        <p:spPr>
          <a:xfrm>
            <a:off x="2667636" y="4093117"/>
            <a:ext cx="914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2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6" idx="3"/>
          </p:cNvCxnSpPr>
          <p:nvPr/>
        </p:nvCxnSpPr>
        <p:spPr>
          <a:xfrm>
            <a:off x="2411760" y="3442453"/>
            <a:ext cx="1512168" cy="912274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𝐂</m:t>
                          </m:r>
                        </m:e>
                        <m:sub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𝛀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100" b="1" i="0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d>
                      <m:r>
                        <a:rPr lang="fr-FR" sz="11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fr-FR" sz="11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fr-FR" sz="1100" b="1" i="1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num>
                            <m:den>
                              <m:r>
                                <a:rPr lang="fr-FR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</a:rPr>
                                <m:t>𝑱𝒑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FR" sz="11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497" y="2245615"/>
                <a:ext cx="1526315" cy="4726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439332" y="4344013"/>
            <a:ext cx="12685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Correcteur par anticipation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172283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201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r>
                            <a:rPr lang="fr-FR" sz="1200" baseline="0" dirty="0" smtClean="0">
                              <a:sym typeface="Wingding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b="0" i="1" baseline="0" smtClean="0">
                                      <a:latin typeface="Cambria Math"/>
                                      <a:sym typeface="Wingding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baseline="0" smtClean="0">
                                  <a:latin typeface="Cambria Math"/>
                                  <a:sym typeface="Wingdings"/>
                                </a:rPr>
                                <m:t>=100</m:t>
                              </m:r>
                            </m:oMath>
                          </a14:m>
                          <a:endParaRPr lang="fr-FR" sz="1200" b="0" baseline="0" dirty="0" smtClean="0">
                            <a:sym typeface="Wingdings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200" b="0" i="1" baseline="0" smtClean="0">
                                        <a:latin typeface="Cambria Math"/>
                                        <a:sym typeface="Wingdings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baseline="0" smtClean="0">
                                    <a:latin typeface="Cambria Math"/>
                                    <a:sym typeface="Wingding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au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8133185"/>
                  </p:ext>
                </p:extLst>
              </p:nvPr>
            </p:nvGraphicFramePr>
            <p:xfrm>
              <a:off x="3923928" y="3513953"/>
              <a:ext cx="1872207" cy="1481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4056"/>
                    <a:gridCol w="432048"/>
                    <a:gridCol w="936103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0" dirty="0" smtClean="0">
                              <a:solidFill>
                                <a:schemeClr val="tx1"/>
                              </a:solidFill>
                            </a:rPr>
                            <a:t>Validé</a:t>
                          </a:r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9076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93750" r="-269880" b="-3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0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27595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206667" r="-269880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206667" r="-215493" b="-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>
                              <a:sym typeface="Wingdings"/>
                            </a:rPr>
                            <a:t></a:t>
                          </a:r>
                          <a:endParaRPr lang="fr-FR" sz="1200" dirty="0" smtClean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205" t="-131429" r="-26988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18310" t="-131429" r="-215493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8"/>
                          <a:stretch>
                            <a:fillRect l="-101307" t="-131429" b="-9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137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1_PSI_ModelisationLinNonLin\Revisions\01_02_03_Modelisation_Activation\images\fig_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260648"/>
            <a:ext cx="8896351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2843808" y="1772816"/>
            <a:ext cx="188059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843808" y="1772816"/>
            <a:ext cx="0" cy="1368152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1475656" y="3140968"/>
            <a:ext cx="1368152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75656" y="3140968"/>
            <a:ext cx="0" cy="684076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4724400" y="1772816"/>
            <a:ext cx="0" cy="205222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1475656" y="3825044"/>
            <a:ext cx="3248744" cy="0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2339752" y="3825044"/>
            <a:ext cx="238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Asservissement en position du genou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9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42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771</Words>
  <Application>Microsoft Office PowerPoint</Application>
  <PresentationFormat>Affichage à l'écran (4:3)</PresentationFormat>
  <Paragraphs>177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48</cp:revision>
  <dcterms:created xsi:type="dcterms:W3CDTF">2018-03-22T21:06:39Z</dcterms:created>
  <dcterms:modified xsi:type="dcterms:W3CDTF">2018-06-25T08:21:10Z</dcterms:modified>
</cp:coreProperties>
</file>