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906000" cy="6858000" type="A4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810" y="6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15/02/2019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15/02/2019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15/02/2019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15/02/2019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15/02/2019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15/02/2019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15/02/2019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15/02/2019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15/02/2019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15/02/2019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15/02/2019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15/02/2019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"/>
          <p:cNvCxnSpPr/>
          <p:nvPr/>
        </p:nvCxnSpPr>
        <p:spPr>
          <a:xfrm>
            <a:off x="0" y="116632"/>
            <a:ext cx="990600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0" y="378242"/>
            <a:ext cx="990600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/>
        </p:nvSpPr>
        <p:spPr>
          <a:xfrm>
            <a:off x="0" y="116632"/>
            <a:ext cx="9906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b="1" dirty="0">
                <a:latin typeface="Tw Cen MT" pitchFamily="34" charset="0"/>
              </a:rPr>
              <a:t>Cycle 7 - </a:t>
            </a:r>
            <a:r>
              <a:rPr lang="fr-FR" sz="1050" b="1" cap="small" dirty="0">
                <a:latin typeface="Tw Cen MT" pitchFamily="34" charset="0"/>
              </a:rPr>
              <a:t>MODELISATION DES CHAINES DE SOLIDES DANS LE BUT DE DETERMINER LES CONTRAINTES GEOMETRIQUES DANS LES MECANISMES</a:t>
            </a:r>
            <a:endParaRPr lang="fr-FR" sz="1050" b="1" dirty="0">
              <a:latin typeface="Tw Cen MT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 rot="16200000">
            <a:off x="-860236" y="1465372"/>
            <a:ext cx="2160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Analyse du système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3220" y="548679"/>
            <a:ext cx="3517532" cy="2160243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416496" y="2308810"/>
            <a:ext cx="362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Chaine fonctionnelle </a:t>
            </a:r>
            <a:r>
              <a:rPr lang="fr-FR" sz="1000" i="1" dirty="0" smtClean="0"/>
              <a:t>de l’EVOLAP</a:t>
            </a:r>
            <a:endParaRPr lang="fr-FR" sz="1000" i="1" dirty="0"/>
          </a:p>
          <a:p>
            <a:pPr algn="ctr"/>
            <a:r>
              <a:rPr lang="fr-FR" sz="1000" i="1" dirty="0"/>
              <a:t>Nombre de mobilités du </a:t>
            </a:r>
            <a:r>
              <a:rPr lang="fr-FR" sz="1000" i="1" dirty="0" smtClean="0"/>
              <a:t>système : </a:t>
            </a:r>
            <a:endParaRPr lang="fr-FR" sz="1000" i="1" dirty="0"/>
          </a:p>
        </p:txBody>
      </p:sp>
      <p:sp>
        <p:nvSpPr>
          <p:cNvPr id="13" name="Rectangle 12"/>
          <p:cNvSpPr/>
          <p:nvPr/>
        </p:nvSpPr>
        <p:spPr>
          <a:xfrm>
            <a:off x="4232920" y="548679"/>
            <a:ext cx="5400600" cy="2160243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4232920" y="2462699"/>
            <a:ext cx="5400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 smtClean="0"/>
              <a:t>Graphe de structure</a:t>
            </a:r>
            <a:endParaRPr lang="fr-FR" sz="1000" i="1" dirty="0"/>
          </a:p>
        </p:txBody>
      </p:sp>
      <p:sp>
        <p:nvSpPr>
          <p:cNvPr id="25" name="ZoneTexte 24"/>
          <p:cNvSpPr txBox="1"/>
          <p:nvPr/>
        </p:nvSpPr>
        <p:spPr>
          <a:xfrm rot="16200000">
            <a:off x="-706305" y="3567629"/>
            <a:ext cx="1935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Modélisation du système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23220" y="2861323"/>
            <a:ext cx="6590020" cy="1935832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7329264" y="2861322"/>
            <a:ext cx="2304256" cy="1935832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/>
          <p:cNvSpPr txBox="1"/>
          <p:nvPr/>
        </p:nvSpPr>
        <p:spPr>
          <a:xfrm rot="16200000">
            <a:off x="-540898" y="5579656"/>
            <a:ext cx="1656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Influence du réglage</a:t>
            </a:r>
            <a:endParaRPr lang="fr-FR" sz="1400" b="1" dirty="0"/>
          </a:p>
        </p:txBody>
      </p:sp>
      <p:sp>
        <p:nvSpPr>
          <p:cNvPr id="39" name="Rectangle 38"/>
          <p:cNvSpPr/>
          <p:nvPr/>
        </p:nvSpPr>
        <p:spPr>
          <a:xfrm>
            <a:off x="523220" y="5013174"/>
            <a:ext cx="4429780" cy="1656186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6E087905-CE08-44BD-9FE1-E1E87738265D}"/>
              </a:ext>
            </a:extLst>
          </p:cNvPr>
          <p:cNvSpPr txBox="1"/>
          <p:nvPr/>
        </p:nvSpPr>
        <p:spPr>
          <a:xfrm>
            <a:off x="523220" y="4509120"/>
            <a:ext cx="26295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/>
              <a:t>Commenter les écarts éventuels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089BECA1-2E63-4709-9E6C-E57668493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728946"/>
              </p:ext>
            </p:extLst>
          </p:nvPr>
        </p:nvGraphicFramePr>
        <p:xfrm>
          <a:off x="632518" y="2961694"/>
          <a:ext cx="2520282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094">
                  <a:extLst>
                    <a:ext uri="{9D8B030D-6E8A-4147-A177-3AD203B41FA5}">
                      <a16:colId xmlns:a16="http://schemas.microsoft.com/office/drawing/2014/main" val="3688196020"/>
                    </a:ext>
                  </a:extLst>
                </a:gridCol>
                <a:gridCol w="840094">
                  <a:extLst>
                    <a:ext uri="{9D8B030D-6E8A-4147-A177-3AD203B41FA5}">
                      <a16:colId xmlns:a16="http://schemas.microsoft.com/office/drawing/2014/main" val="3877248837"/>
                    </a:ext>
                  </a:extLst>
                </a:gridCol>
                <a:gridCol w="840094">
                  <a:extLst>
                    <a:ext uri="{9D8B030D-6E8A-4147-A177-3AD203B41FA5}">
                      <a16:colId xmlns:a16="http://schemas.microsoft.com/office/drawing/2014/main" val="1557070970"/>
                    </a:ext>
                  </a:extLst>
                </a:gridCol>
              </a:tblGrid>
              <a:tr h="266084">
                <a:tc>
                  <a:txBody>
                    <a:bodyPr/>
                    <a:lstStyle/>
                    <a:p>
                      <a:pPr algn="ctr"/>
                      <a:endParaRPr lang="fr-FR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solidFill>
                            <a:schemeClr val="tx1"/>
                          </a:solidFill>
                        </a:rPr>
                        <a:t>Modélisation du système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solidFill>
                            <a:schemeClr val="tx1"/>
                          </a:solidFill>
                        </a:rPr>
                        <a:t>Modélisation </a:t>
                      </a:r>
                      <a:r>
                        <a:rPr lang="fr-FR" sz="900" dirty="0" err="1">
                          <a:solidFill>
                            <a:schemeClr val="tx1"/>
                          </a:solidFill>
                        </a:rPr>
                        <a:t>méca</a:t>
                      </a:r>
                      <a:r>
                        <a:rPr lang="fr-FR" sz="900" dirty="0">
                          <a:solidFill>
                            <a:schemeClr val="tx1"/>
                          </a:solidFill>
                        </a:rPr>
                        <a:t> 3D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7495299"/>
                  </a:ext>
                </a:extLst>
              </a:tr>
              <a:tr h="166303">
                <a:tc>
                  <a:txBody>
                    <a:bodyPr/>
                    <a:lstStyle/>
                    <a:p>
                      <a:r>
                        <a:rPr lang="fr-FR" sz="900" dirty="0">
                          <a:solidFill>
                            <a:schemeClr val="tx1"/>
                          </a:solidFill>
                        </a:rPr>
                        <a:t>Mobilités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0504306"/>
                  </a:ext>
                </a:extLst>
              </a:tr>
              <a:tr h="166303">
                <a:tc>
                  <a:txBody>
                    <a:bodyPr/>
                    <a:lstStyle/>
                    <a:p>
                      <a:r>
                        <a:rPr lang="fr-FR" sz="900" dirty="0">
                          <a:solidFill>
                            <a:schemeClr val="tx1"/>
                          </a:solidFill>
                        </a:rPr>
                        <a:t>Cycles  et </a:t>
                      </a:r>
                      <a:r>
                        <a:rPr lang="fr-FR" sz="900" dirty="0" err="1">
                          <a:solidFill>
                            <a:schemeClr val="tx1"/>
                          </a:solidFill>
                        </a:rPr>
                        <a:t>Ec</a:t>
                      </a:r>
                      <a:r>
                        <a:rPr lang="fr-FR" sz="9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9637274"/>
                  </a:ext>
                </a:extLst>
              </a:tr>
              <a:tr h="166303">
                <a:tc>
                  <a:txBody>
                    <a:bodyPr/>
                    <a:lstStyle/>
                    <a:p>
                      <a:r>
                        <a:rPr lang="fr-FR" sz="900" dirty="0" err="1">
                          <a:solidFill>
                            <a:schemeClr val="tx1"/>
                          </a:solidFill>
                        </a:rPr>
                        <a:t>Ic</a:t>
                      </a:r>
                      <a:endParaRPr lang="fr-FR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1387899"/>
                  </a:ext>
                </a:extLst>
              </a:tr>
              <a:tr h="166303">
                <a:tc>
                  <a:txBody>
                    <a:bodyPr/>
                    <a:lstStyle/>
                    <a:p>
                      <a:r>
                        <a:rPr lang="fr-FR" sz="900" dirty="0" err="1">
                          <a:solidFill>
                            <a:schemeClr val="tx1"/>
                          </a:solidFill>
                        </a:rPr>
                        <a:t>hs</a:t>
                      </a:r>
                      <a:endParaRPr lang="fr-FR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0473849"/>
                  </a:ext>
                </a:extLst>
              </a:tr>
            </a:tbl>
          </a:graphicData>
        </a:graphic>
      </p:graphicFrame>
      <p:sp>
        <p:nvSpPr>
          <p:cNvPr id="61" name="Rectangle 60">
            <a:extLst>
              <a:ext uri="{FF2B5EF4-FFF2-40B4-BE49-F238E27FC236}">
                <a16:creationId xmlns:a16="http://schemas.microsoft.com/office/drawing/2014/main" id="{99E5EFE0-DF28-4B03-9706-8C5A13CB54C1}"/>
              </a:ext>
            </a:extLst>
          </p:cNvPr>
          <p:cNvSpPr/>
          <p:nvPr/>
        </p:nvSpPr>
        <p:spPr>
          <a:xfrm>
            <a:off x="5169024" y="5013173"/>
            <a:ext cx="4464496" cy="1656186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DB20F237-F901-4F6A-9D3D-4F54988F9D3C}"/>
              </a:ext>
            </a:extLst>
          </p:cNvPr>
          <p:cNvSpPr txBox="1"/>
          <p:nvPr/>
        </p:nvSpPr>
        <p:spPr>
          <a:xfrm>
            <a:off x="5169024" y="5017519"/>
            <a:ext cx="44544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 smtClean="0"/>
              <a:t>Conditions sur les longueurs</a:t>
            </a:r>
            <a:endParaRPr lang="fr-FR" sz="1000" i="1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098" y="2885621"/>
            <a:ext cx="2065712" cy="1654227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6E087905-CE08-44BD-9FE1-E1E87738265D}"/>
              </a:ext>
            </a:extLst>
          </p:cNvPr>
          <p:cNvSpPr txBox="1"/>
          <p:nvPr/>
        </p:nvSpPr>
        <p:spPr>
          <a:xfrm>
            <a:off x="3177298" y="2914932"/>
            <a:ext cx="14156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 smtClean="0"/>
              <a:t>Schéma cinématique</a:t>
            </a:r>
            <a:endParaRPr lang="fr-FR" sz="1000" i="1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6E087905-CE08-44BD-9FE1-E1E87738265D}"/>
              </a:ext>
            </a:extLst>
          </p:cNvPr>
          <p:cNvSpPr txBox="1"/>
          <p:nvPr/>
        </p:nvSpPr>
        <p:spPr>
          <a:xfrm>
            <a:off x="5169024" y="2889018"/>
            <a:ext cx="19442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 smtClean="0"/>
              <a:t>Schéma cinématique isostatique</a:t>
            </a:r>
            <a:endParaRPr lang="fr-FR" sz="1000" i="1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6E087905-CE08-44BD-9FE1-E1E87738265D}"/>
              </a:ext>
            </a:extLst>
          </p:cNvPr>
          <p:cNvSpPr txBox="1"/>
          <p:nvPr/>
        </p:nvSpPr>
        <p:spPr>
          <a:xfrm>
            <a:off x="7329263" y="2861320"/>
            <a:ext cx="18898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 smtClean="0"/>
              <a:t>Intérêt de l’hyperstatisme</a:t>
            </a:r>
            <a:endParaRPr lang="fr-FR" sz="1000" i="1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6E087905-CE08-44BD-9FE1-E1E87738265D}"/>
              </a:ext>
            </a:extLst>
          </p:cNvPr>
          <p:cNvSpPr txBox="1"/>
          <p:nvPr/>
        </p:nvSpPr>
        <p:spPr>
          <a:xfrm>
            <a:off x="7317904" y="3769878"/>
            <a:ext cx="23056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 smtClean="0"/>
              <a:t>Intérêt du second parallélogramme </a:t>
            </a:r>
            <a:endParaRPr lang="fr-FR" sz="1000" i="1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6E087905-CE08-44BD-9FE1-E1E87738265D}"/>
              </a:ext>
            </a:extLst>
          </p:cNvPr>
          <p:cNvSpPr txBox="1"/>
          <p:nvPr/>
        </p:nvSpPr>
        <p:spPr>
          <a:xfrm>
            <a:off x="513878" y="5017235"/>
            <a:ext cx="37190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 smtClean="0"/>
              <a:t>Conséquences d’un mauvais réglage (expérimentateurs)</a:t>
            </a:r>
            <a:endParaRPr lang="fr-FR" sz="1000" i="1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6E087905-CE08-44BD-9FE1-E1E87738265D}"/>
              </a:ext>
            </a:extLst>
          </p:cNvPr>
          <p:cNvSpPr txBox="1"/>
          <p:nvPr/>
        </p:nvSpPr>
        <p:spPr>
          <a:xfrm>
            <a:off x="499001" y="5805261"/>
            <a:ext cx="37190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 smtClean="0"/>
              <a:t>Conséquences d’un mauvais réglage (modélisateurs)</a:t>
            </a:r>
            <a:endParaRPr lang="fr-FR" sz="1000" i="1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DB20F237-F901-4F6A-9D3D-4F54988F9D3C}"/>
              </a:ext>
            </a:extLst>
          </p:cNvPr>
          <p:cNvSpPr txBox="1"/>
          <p:nvPr/>
        </p:nvSpPr>
        <p:spPr>
          <a:xfrm>
            <a:off x="5169024" y="5404891"/>
            <a:ext cx="44544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 smtClean="0"/>
              <a:t>Relations angulaires</a:t>
            </a:r>
            <a:endParaRPr lang="fr-FR" sz="1000" i="1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DB20F237-F901-4F6A-9D3D-4F54988F9D3C}"/>
              </a:ext>
            </a:extLst>
          </p:cNvPr>
          <p:cNvSpPr txBox="1"/>
          <p:nvPr/>
        </p:nvSpPr>
        <p:spPr>
          <a:xfrm>
            <a:off x="5169024" y="5806003"/>
            <a:ext cx="44544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 smtClean="0"/>
              <a:t>Relation géométrique</a:t>
            </a:r>
            <a:endParaRPr lang="fr-FR" sz="1000" i="1" dirty="0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DB20F237-F901-4F6A-9D3D-4F54988F9D3C}"/>
              </a:ext>
            </a:extLst>
          </p:cNvPr>
          <p:cNvSpPr txBox="1"/>
          <p:nvPr/>
        </p:nvSpPr>
        <p:spPr>
          <a:xfrm>
            <a:off x="5169024" y="6207115"/>
            <a:ext cx="44544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 smtClean="0"/>
              <a:t>Conclusion</a:t>
            </a:r>
            <a:endParaRPr lang="fr-FR" sz="1000" i="1" dirty="0"/>
          </a:p>
        </p:txBody>
      </p:sp>
    </p:spTree>
    <p:extLst>
      <p:ext uri="{BB962C8B-B14F-4D97-AF65-F5344CB8AC3E}">
        <p14:creationId xmlns:p14="http://schemas.microsoft.com/office/powerpoint/2010/main" val="38408177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92</Words>
  <Application>Microsoft Office PowerPoint</Application>
  <PresentationFormat>Format A4 (210 x 297 mm)</PresentationFormat>
  <Paragraphs>24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Tw Cen MT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Synthese Eleve TP Cinétique</dc:title>
  <dc:creator>Xavier Pessoles</dc:creator>
  <cp:lastModifiedBy>pt_ptsi</cp:lastModifiedBy>
  <cp:revision>22</cp:revision>
  <dcterms:created xsi:type="dcterms:W3CDTF">2017-11-16T09:18:53Z</dcterms:created>
  <dcterms:modified xsi:type="dcterms:W3CDTF">2019-02-15T05:58:49Z</dcterms:modified>
</cp:coreProperties>
</file>