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7"/>
  </p:notesMasterIdLst>
  <p:handoutMasterIdLst>
    <p:handoutMasterId r:id="rId48"/>
  </p:handoutMasterIdLst>
  <p:sldIdLst>
    <p:sldId id="325" r:id="rId4"/>
    <p:sldId id="343" r:id="rId5"/>
    <p:sldId id="346" r:id="rId6"/>
    <p:sldId id="344" r:id="rId7"/>
    <p:sldId id="345" r:id="rId8"/>
    <p:sldId id="342" r:id="rId9"/>
    <p:sldId id="341" r:id="rId10"/>
    <p:sldId id="340" r:id="rId11"/>
    <p:sldId id="331" r:id="rId12"/>
    <p:sldId id="339" r:id="rId13"/>
    <p:sldId id="338" r:id="rId14"/>
    <p:sldId id="336" r:id="rId15"/>
    <p:sldId id="337" r:id="rId16"/>
    <p:sldId id="332" r:id="rId17"/>
    <p:sldId id="333" r:id="rId18"/>
    <p:sldId id="334" r:id="rId19"/>
    <p:sldId id="335" r:id="rId20"/>
    <p:sldId id="330" r:id="rId21"/>
    <p:sldId id="329" r:id="rId22"/>
    <p:sldId id="328" r:id="rId23"/>
    <p:sldId id="326" r:id="rId24"/>
    <p:sldId id="319" r:id="rId25"/>
    <p:sldId id="320" r:id="rId26"/>
    <p:sldId id="322" r:id="rId27"/>
    <p:sldId id="323" r:id="rId28"/>
    <p:sldId id="304" r:id="rId29"/>
    <p:sldId id="321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27" r:id="rId45"/>
    <p:sldId id="324" r:id="rId46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00" d="100"/>
          <a:sy n="100" d="100"/>
        </p:scale>
        <p:origin x="408" y="-1736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fr-FR" smtClean="0"/>
              <a:pPr/>
              <a:t>12/03/2020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fr-FR"/>
              <a:pPr/>
              <a:t>12/03/2020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/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12/03/2020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&amp;</a:t>
              </a: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5A4E9241-D499-4193-9B34-896D1B7BF2E6}"/>
              </a:ext>
            </a:extLst>
          </p:cNvPr>
          <p:cNvGrpSpPr/>
          <p:nvPr/>
        </p:nvGrpSpPr>
        <p:grpSpPr>
          <a:xfrm>
            <a:off x="3614397" y="4935784"/>
            <a:ext cx="1358116" cy="640561"/>
            <a:chOff x="5000628" y="2003415"/>
            <a:chExt cx="1358116" cy="640561"/>
          </a:xfrm>
        </p:grpSpPr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32F0F73-C5E0-418B-813F-D99428BD1CAB}"/>
                </a:ext>
              </a:extLst>
            </p:cNvPr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8818FFB-7437-4950-AC05-229853645A14}"/>
                </a:ext>
              </a:extLst>
            </p:cNvPr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4F686CE0-4A2C-47C6-86D2-7E1FB939FD3B}"/>
                </a:ext>
              </a:extLst>
            </p:cNvPr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39339C3E-C268-4E3B-A028-318DFB72D3AF}"/>
                </a:ext>
              </a:extLst>
            </p:cNvPr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EF2A01B8-28B7-4110-9D47-B9048D2B680D}"/>
                </a:ext>
              </a:extLst>
            </p:cNvPr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8B3E6DCF-65C5-4574-9A5E-58FDCCB986C3}"/>
                </a:ext>
              </a:extLst>
            </p:cNvPr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7F105C3-293C-4B88-9B68-EE393443D08D}"/>
                </a:ext>
              </a:extLst>
            </p:cNvPr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1C274E8E-D26F-45A3-B132-0AB6BAEFE9D6}"/>
                </a:ext>
              </a:extLst>
            </p:cNvPr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Jonction de sommaire 184">
              <a:extLst>
                <a:ext uri="{FF2B5EF4-FFF2-40B4-BE49-F238E27FC236}">
                  <a16:creationId xmlns:a16="http://schemas.microsoft.com/office/drawing/2014/main" id="{C66B6923-EC91-4DAF-9F75-A1772E0097D8}"/>
                </a:ext>
              </a:extLst>
            </p:cNvPr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AD2CC342-37D9-454A-84C3-EB4C366522D4}"/>
                </a:ext>
              </a:extLst>
            </p:cNvPr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0993E170-1A0D-42C7-A455-DD7D011AF84F}"/>
                </a:ext>
              </a:extLst>
            </p:cNvPr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2EADE2A-764A-4A3A-8BD0-8DA05CA031AD}"/>
                </a:ext>
              </a:extLst>
            </p:cNvPr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1A4DFAA-4B6C-485B-B2C2-B68429A2F2BF}"/>
                </a:ext>
              </a:extLst>
            </p:cNvPr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4385D7EF-71EC-47CA-9F9C-B4BFCE0CD186}"/>
              </a:ext>
            </a:extLst>
          </p:cNvPr>
          <p:cNvCxnSpPr>
            <a:cxnSpLocks/>
          </p:cNvCxnSpPr>
          <p:nvPr/>
        </p:nvCxnSpPr>
        <p:spPr>
          <a:xfrm>
            <a:off x="3949591" y="5282009"/>
            <a:ext cx="90517" cy="1506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&amp;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00206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≥1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002060"/>
                </a:solidFill>
              </a:rPr>
              <a:t>b</a:t>
            </a: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>
                      <a:solidFill>
                        <a:srgbClr val="002060"/>
                      </a:solidFill>
                    </a:rPr>
                    <a:t>b</a:t>
                  </a: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1</a:t>
              </a: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rgbClr val="002060"/>
                      </a:solidFill>
                    </a:rPr>
                    <a:t>1</a:t>
                  </a: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i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+6 V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-6 V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/>
              <a:t>M</a:t>
            </a:r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</a:t>
            </a:r>
            <a:r>
              <a:rPr lang="fr-FR" sz="1100" baseline="-25000" dirty="0"/>
              <a:t>S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</a:t>
            </a:r>
            <a:r>
              <a:rPr lang="fr-FR" sz="1100" baseline="-25000" dirty="0"/>
              <a:t>1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</a:t>
            </a:r>
            <a:r>
              <a:rPr lang="fr-FR" sz="1100" baseline="-25000" dirty="0"/>
              <a:t>2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  <a:r>
              <a:rPr lang="fr-FR" sz="1100" baseline="-25000" dirty="0"/>
              <a:t>1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  <a:r>
              <a:rPr lang="fr-FR" sz="1100" baseline="-25000" dirty="0"/>
              <a:t>2</a:t>
            </a:r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M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</a:t>
            </a:r>
            <a:r>
              <a:rPr lang="fr-FR" sz="1100" baseline="-25000" dirty="0"/>
              <a:t>S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E</a:t>
              </a:r>
              <a:r>
                <a:rPr lang="fr-FR" sz="1100" baseline="-25000" dirty="0" err="1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R</a:t>
              </a:r>
              <a:r>
                <a:rPr lang="fr-FR" sz="1100" baseline="-25000" dirty="0" err="1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M</a:t>
              </a: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V</a:t>
              </a:r>
              <a:r>
                <a:rPr lang="fr-FR" sz="1100" baseline="-25000" dirty="0"/>
                <a:t>S</a:t>
              </a:r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Modélisation de </a:t>
            </a:r>
            <a:r>
              <a:rPr lang="fr-FR" sz="1100" dirty="0" err="1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+6 V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-6 V</a:t>
              </a: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R</a:t>
              </a:r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V</a:t>
              </a:r>
              <a:r>
                <a:rPr lang="fr-FR" sz="1100" baseline="-25000" dirty="0"/>
                <a:t>S</a:t>
              </a:r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6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0101001101010</a:t>
            </a:r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</a:t>
            </a:r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Codage</a:t>
            </a:r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Capter une information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Capteur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Effort, température, position, vitesse, 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 physique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logique, numérique ou analogique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électrique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Energie</a:t>
            </a:r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Dérive</a:t>
              </a: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Courbe non linéaire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Hystérésis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en escalier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Mesure</a:t>
                </a: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Grandeur</a:t>
                </a:r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Courbe exacte</a:t>
                </a: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Dérive</a:t>
                </a: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quantifiée</a:t>
              </a: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Courbe exacte</a:t>
              </a: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Hystérésis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TRAITER MEMORISER</a:t>
                </a:r>
                <a:endParaRPr sz="8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Informations destinées  l’utilisateur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Informations issues et venant de l’extérieur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Consignes de l’utilisateur</a:t>
            </a: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Capteur / IHM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Capteur / CAN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Unité de commande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IHM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Interface de communication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>
                <a:solidFill>
                  <a:srgbClr val="1F497D"/>
                </a:solidFill>
              </a:rPr>
              <a:t>Ordres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>
                <a:solidFill>
                  <a:srgbClr val="1F497D"/>
                </a:solidFill>
              </a:rPr>
              <a:t>Grandeurs physiques à acquérir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>
                <a:solidFill>
                  <a:srgbClr val="C0504D"/>
                </a:solidFill>
              </a:rPr>
              <a:t>Energie d’entrée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>
                <a:solidFill>
                  <a:srgbClr val="C0504D"/>
                </a:solidFill>
              </a:rPr>
              <a:t>Energies de sortie</a:t>
            </a: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Unité de stockage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Unité d’alimentation</a:t>
            </a: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Pré actionneur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Actionneur</a:t>
            </a: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Transmetteur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Effecteur</a:t>
            </a: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Lien d’information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>
                <a:solidFill>
                  <a:srgbClr val="C0504D"/>
                </a:solidFill>
              </a:rPr>
              <a:t>Lien d’énergie</a:t>
            </a: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« Convertir »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Capter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Amplifier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Filtrer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26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Trimaran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Permettre à l’équipage de gagner des régates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Equipage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trimaran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trimaran agit sur </a:t>
            </a:r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Pilote automatique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Permettre au skipper de maintenir un cap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Skipper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voilier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pilote automatique rend service au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pilote agit sur </a:t>
            </a:r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707571" y="692374"/>
            <a:ext cx="2328867" cy="1298597"/>
            <a:chOff x="707571" y="692374"/>
            <a:chExt cx="2328867" cy="1298597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967720" y="692374"/>
              <a:ext cx="1" cy="57671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967722" y="1269084"/>
              <a:ext cx="2064836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07571" y="848069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/>
                <a:t>A</a:t>
              </a: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970785" y="980724"/>
              <a:ext cx="576879" cy="294199"/>
              <a:chOff x="970785" y="980724"/>
              <a:chExt cx="576879" cy="294199"/>
            </a:xfrm>
          </p:grpSpPr>
          <p:cxnSp>
            <p:nvCxnSpPr>
              <p:cNvPr id="20" name="Connecteur droit 19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30"/>
            <p:cNvGrpSpPr/>
            <p:nvPr/>
          </p:nvGrpSpPr>
          <p:grpSpPr>
            <a:xfrm>
              <a:off x="1547664" y="983102"/>
              <a:ext cx="576879" cy="294199"/>
              <a:chOff x="970785" y="980724"/>
              <a:chExt cx="576879" cy="294199"/>
            </a:xfrm>
          </p:grpSpPr>
          <p:cxnSp>
            <p:nvCxnSpPr>
              <p:cNvPr id="32" name="Connecteur droit 31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2124543" y="985480"/>
              <a:ext cx="576879" cy="294199"/>
              <a:chOff x="970785" y="980724"/>
              <a:chExt cx="576879" cy="294199"/>
            </a:xfrm>
          </p:grpSpPr>
          <p:cxnSp>
            <p:nvCxnSpPr>
              <p:cNvPr id="38" name="Connecteur droit 37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971600" y="1410878"/>
              <a:ext cx="1" cy="57671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971602" y="1987588"/>
              <a:ext cx="2064836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10882" y="1566573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/>
                <a:t>B</a:t>
              </a:r>
            </a:p>
          </p:txBody>
        </p:sp>
        <p:grpSp>
          <p:nvGrpSpPr>
            <p:cNvPr id="45" name="Groupe 44"/>
            <p:cNvGrpSpPr/>
            <p:nvPr/>
          </p:nvGrpSpPr>
          <p:grpSpPr>
            <a:xfrm>
              <a:off x="1115208" y="1692016"/>
              <a:ext cx="576879" cy="294199"/>
              <a:chOff x="970785" y="980724"/>
              <a:chExt cx="576879" cy="294199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971602" y="1694394"/>
              <a:ext cx="1297364" cy="294199"/>
              <a:chOff x="250300" y="980724"/>
              <a:chExt cx="1297364" cy="294199"/>
            </a:xfrm>
          </p:grpSpPr>
          <p:cxnSp>
            <p:nvCxnSpPr>
              <p:cNvPr id="51" name="Connecteur droit 50"/>
              <p:cNvCxnSpPr/>
              <p:nvPr/>
            </p:nvCxnSpPr>
            <p:spPr>
              <a:xfrm>
                <a:off x="250300" y="1266701"/>
                <a:ext cx="144423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/>
            <p:cNvGrpSpPr/>
            <p:nvPr/>
          </p:nvGrpSpPr>
          <p:grpSpPr>
            <a:xfrm>
              <a:off x="2268966" y="1696772"/>
              <a:ext cx="576879" cy="294199"/>
              <a:chOff x="970785" y="980724"/>
              <a:chExt cx="576879" cy="294199"/>
            </a:xfrm>
          </p:grpSpPr>
          <p:cxnSp>
            <p:nvCxnSpPr>
              <p:cNvPr id="56" name="Connecteur droit 55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necteur droit 60"/>
            <p:cNvCxnSpPr/>
            <p:nvPr/>
          </p:nvCxnSpPr>
          <p:spPr>
            <a:xfrm flipV="1">
              <a:off x="1119088" y="1697860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1692087" y="1702612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>
            <a:off x="3875314" y="696787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875316" y="1273497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15165" y="852482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A</a:t>
            </a:r>
          </a:p>
        </p:txBody>
      </p:sp>
      <p:grpSp>
        <p:nvGrpSpPr>
          <p:cNvPr id="67" name="Groupe 66"/>
          <p:cNvGrpSpPr/>
          <p:nvPr/>
        </p:nvGrpSpPr>
        <p:grpSpPr>
          <a:xfrm>
            <a:off x="3878379" y="985137"/>
            <a:ext cx="576879" cy="294199"/>
            <a:chOff x="970785" y="980724"/>
            <a:chExt cx="576879" cy="294199"/>
          </a:xfrm>
        </p:grpSpPr>
        <p:cxnSp>
          <p:nvCxnSpPr>
            <p:cNvPr id="98" name="Connecteur droit 97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/>
          <p:cNvGrpSpPr/>
          <p:nvPr/>
        </p:nvGrpSpPr>
        <p:grpSpPr>
          <a:xfrm>
            <a:off x="4455258" y="987515"/>
            <a:ext cx="576879" cy="294199"/>
            <a:chOff x="970785" y="980724"/>
            <a:chExt cx="576879" cy="294199"/>
          </a:xfrm>
        </p:grpSpPr>
        <p:cxnSp>
          <p:nvCxnSpPr>
            <p:cNvPr id="94" name="Connecteur droit 93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/>
          <p:cNvGrpSpPr/>
          <p:nvPr/>
        </p:nvGrpSpPr>
        <p:grpSpPr>
          <a:xfrm>
            <a:off x="5032137" y="989893"/>
            <a:ext cx="576879" cy="294199"/>
            <a:chOff x="970785" y="980724"/>
            <a:chExt cx="576879" cy="294199"/>
          </a:xfrm>
        </p:grpSpPr>
        <p:cxnSp>
          <p:nvCxnSpPr>
            <p:cNvPr id="90" name="Connecteur droit 89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>
            <a:off x="3861825" y="1415291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3861827" y="1992001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601107" y="1570986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B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4287873" y="1696429"/>
            <a:ext cx="576879" cy="294199"/>
            <a:chOff x="970785" y="980724"/>
            <a:chExt cx="576879" cy="294199"/>
          </a:xfrm>
        </p:grpSpPr>
        <p:cxnSp>
          <p:nvCxnSpPr>
            <p:cNvPr id="86" name="Connecteur droit 85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153599" y="1698807"/>
            <a:ext cx="288032" cy="294199"/>
            <a:chOff x="1259632" y="980724"/>
            <a:chExt cx="288032" cy="294199"/>
          </a:xfrm>
        </p:grpSpPr>
        <p:cxnSp>
          <p:nvCxnSpPr>
            <p:cNvPr id="83" name="Connecteur droit 82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>
          <a:xfrm>
            <a:off x="5441631" y="1701185"/>
            <a:ext cx="288847" cy="288355"/>
            <a:chOff x="970785" y="980724"/>
            <a:chExt cx="288847" cy="288355"/>
          </a:xfrm>
        </p:grpSpPr>
        <p:cxnSp>
          <p:nvCxnSpPr>
            <p:cNvPr id="78" name="Connecteur droit 77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necteur droit 75"/>
          <p:cNvCxnSpPr/>
          <p:nvPr/>
        </p:nvCxnSpPr>
        <p:spPr>
          <a:xfrm flipV="1">
            <a:off x="4291753" y="1702273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4864752" y="1707025"/>
            <a:ext cx="288847" cy="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003721" y="1984791"/>
            <a:ext cx="28803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003721" y="16993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3858890" y="1706023"/>
            <a:ext cx="14483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96884" y="324306"/>
            <a:ext cx="614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SENS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00598" y="363248"/>
            <a:ext cx="614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SENS 2</a:t>
            </a:r>
          </a:p>
        </p:txBody>
      </p:sp>
    </p:spTree>
    <p:extLst>
      <p:ext uri="{BB962C8B-B14F-4D97-AF65-F5344CB8AC3E}">
        <p14:creationId xmlns:p14="http://schemas.microsoft.com/office/powerpoint/2010/main" val="188031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Ligne de conditionnement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Conditionner les médicaments sous vide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Médicaments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ligne de conditionnement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ligne agit sur </a:t>
            </a:r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Capsuleuse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Capsuler automatiquement des bocaux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Bocaux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agit sur</a:t>
            </a:r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Capsuleuse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Capsuler automatiquement des bocaux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Bocaux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agit sur</a:t>
            </a:r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Véhicule auto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Transporter le conducteur 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Conducteur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Position utilisateur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véhicule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véhicule agit sur</a:t>
            </a:r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Direction Assistée Electrique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Assister le conducteur pour manœuvrer le volant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Conducteur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Orientation des roues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DAE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DAE agit sur</a:t>
            </a:r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Centre d’Usinage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Enlever du copeau au matériau pour approcher une forme finale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Matériau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CU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CU agit sur</a:t>
            </a:r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Energie d’entrée - Unité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Ordres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MOE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MOS = MOE + VA</a:t>
            </a: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Ordres, messages</a:t>
            </a: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>
                <a:solidFill>
                  <a:prstClr val="black"/>
                </a:solidFill>
              </a:rPr>
              <a:t>d'acquisition 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>
                <a:solidFill>
                  <a:prstClr val="black"/>
                </a:solidFill>
              </a:rPr>
              <a:t>Ordinateurs</a:t>
            </a:r>
          </a:p>
          <a:p>
            <a:r>
              <a:rPr sz="1200" dirty="0">
                <a:solidFill>
                  <a:prstClr val="black"/>
                </a:solidFill>
              </a:rPr>
              <a:t>Microcontrôleurs</a:t>
            </a: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développement</a:t>
            </a: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transmission 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Ethernet</a:t>
            </a: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Wi-Fi</a:t>
            </a: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électrique, hydraulique, pneumatique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mécanique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Source d’énergie</a:t>
            </a: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accumulateur</a:t>
            </a: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08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08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1 (LSB)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3 (MSB)</a:t>
            </a: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47" name="Ellipse 46"/>
          <p:cNvSpPr/>
          <p:nvPr/>
        </p:nvSpPr>
        <p:spPr>
          <a:xfrm>
            <a:off x="3243541" y="19076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403942" y="17517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64343" y="159587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1927282" y="1316236"/>
            <a:ext cx="2572710" cy="2572710"/>
          </a:xfrm>
          <a:prstGeom prst="arc">
            <a:avLst>
              <a:gd name="adj1" fmla="val 18278636"/>
              <a:gd name="adj2" fmla="val 20574632"/>
            </a:avLst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326428" y="1590432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 de rotation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3</a:t>
            </a:r>
          </a:p>
        </p:txBody>
      </p:sp>
      <p:cxnSp>
        <p:nvCxnSpPr>
          <p:cNvPr id="72" name="Connecteur droit 7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413107" y="386137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413107" y="4149727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418300" y="44899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416029" y="4776341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2416568" y="4149730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100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98" name="Rectangle 97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010</a:t>
            </a:r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871741" y="3867208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3328125" y="3861368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110</a:t>
            </a:r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16" name="Rectangle 115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36191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Ordinateur de bord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Ordinateur de bord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Durites (« tuyaux »)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Injecteurs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Moteur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Boîte de vitesse, transmission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Déplacer la voiture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mécanique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prstClr val="black"/>
                </a:solidFill>
              </a:rPr>
              <a:t>Voiture arrêtée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prstClr val="black"/>
                </a:solidFill>
              </a:rPr>
              <a:t>Voiture en déplacement</a:t>
            </a: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Dérive</a:t>
              </a: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linéaire</a:t>
            </a:r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Courbe non linéaire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Hystérésis</a:t>
            </a: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en escalier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2700000"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35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62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1 (LSB)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3</a:t>
            </a: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1" name="Ellipse 30"/>
          <p:cNvSpPr/>
          <p:nvPr/>
        </p:nvSpPr>
        <p:spPr>
          <a:xfrm>
            <a:off x="3267230" y="191472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427631" y="175882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588032" y="160292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3</a:t>
            </a:r>
          </a:p>
        </p:txBody>
      </p:sp>
      <p:cxnSp>
        <p:nvCxnSpPr>
          <p:cNvPr id="52" name="Connecteur droit 5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413107" y="386721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416568" y="3867212"/>
            <a:ext cx="0" cy="186604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100</a:t>
            </a:r>
          </a:p>
        </p:txBody>
      </p:sp>
      <p:sp>
        <p:nvSpPr>
          <p:cNvPr id="68" name="Rectangle 67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69" name="Rectangle 68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110</a:t>
            </a:r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879767" y="414973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010</a:t>
            </a: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83" name="Rectangle 82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011</a:t>
            </a:r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3401891" y="4489992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E</a:t>
              </a:r>
              <a:r>
                <a:rPr lang="fr-FR" sz="1200" b="1" baseline="-25000" dirty="0"/>
                <a:t>1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E</a:t>
              </a:r>
              <a:r>
                <a:rPr lang="fr-FR" sz="1200" b="1" baseline="-25000" dirty="0"/>
                <a:t>2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B</a:t>
              </a:r>
              <a:r>
                <a:rPr lang="fr-FR" sz="1200" b="1" baseline="-25000" dirty="0"/>
                <a:t>1</a:t>
              </a: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B</a:t>
              </a:r>
              <a:r>
                <a:rPr lang="fr-FR" sz="1200" b="1" baseline="-25000" dirty="0"/>
                <a:t>2</a:t>
              </a: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Entrées et sorties numériques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Microcontrôleur AMTEL</a:t>
            </a:r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Entrées analogiques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Connexion USB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Alimentation externe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Reset</a:t>
            </a:r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Masse</a:t>
            </a: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Alimentations régulées</a:t>
            </a:r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1</a:t>
            </a:r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a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t</a:t>
              </a:r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1</a:t>
              </a: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1</a:t>
            </a:r>
            <a:r>
              <a:rPr lang="fr-FR" sz="1200" i="1" dirty="0"/>
              <a:t>&lt;t&lt;t</a:t>
            </a:r>
            <a:r>
              <a:rPr lang="fr-FR" sz="1200" i="1" baseline="-25000" dirty="0"/>
              <a:t>2</a:t>
            </a:r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1169</Words>
  <Application>Microsoft Office PowerPoint</Application>
  <PresentationFormat>Affichage à l'écran (4:3)</PresentationFormat>
  <Paragraphs>659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2020-03-12T21:38:49Z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