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7" r:id="rId4"/>
    <p:sldId id="266" r:id="rId5"/>
    <p:sldId id="277" r:id="rId6"/>
    <p:sldId id="268" r:id="rId7"/>
    <p:sldId id="269" r:id="rId8"/>
    <p:sldId id="270" r:id="rId9"/>
    <p:sldId id="272" r:id="rId10"/>
    <p:sldId id="275" r:id="rId11"/>
    <p:sldId id="273" r:id="rId12"/>
    <p:sldId id="274" r:id="rId13"/>
    <p:sldId id="271" r:id="rId14"/>
    <p:sldId id="276" r:id="rId1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>
      <p:cViewPr varScale="1">
        <p:scale>
          <a:sx n="26" d="100"/>
          <a:sy n="26" d="100"/>
        </p:scale>
        <p:origin x="154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A34F1-3598-4EE9-A0EF-920C43EA53F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B08643-AA5E-4733-BEB4-514AEA29724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10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B08643-AA5E-4733-BEB4-514AEA29724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5020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20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31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42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35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93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8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973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6560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7613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121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96DED-B5BF-4902-B2E7-74B27208FF2D}" type="datetimeFigureOut">
              <a:rPr lang="fr-FR" smtClean="0"/>
              <a:t>08/06/2022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88A77-9485-415E-986E-BE8632877E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3917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1835696" y="1340768"/>
            <a:ext cx="5256584" cy="3096344"/>
          </a:xfrm>
          <a:prstGeom prst="roundRect">
            <a:avLst>
              <a:gd name="adj" fmla="val 7900"/>
            </a:avLst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C:\Users\Xavier\Desktop\Perso\Concours\CCP_PSI\2015_Sujets\185_XP_NAO\SysML\uc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489" y="1467845"/>
            <a:ext cx="4800998" cy="2842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8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47" t="9007" r="16700" b="26104"/>
          <a:stretch/>
        </p:blipFill>
        <p:spPr bwMode="auto">
          <a:xfrm>
            <a:off x="2699792" y="1556792"/>
            <a:ext cx="5029201" cy="4746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flipV="1">
            <a:off x="4067944" y="4653134"/>
            <a:ext cx="504056" cy="7200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 flipV="1">
            <a:off x="4571999" y="2276872"/>
            <a:ext cx="3156993" cy="360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254386" y="4813119"/>
            <a:ext cx="181355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1. Clic droit sur le bloc de frottement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06414" y="2226059"/>
            <a:ext cx="181355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rgbClr val="FF0000"/>
                </a:solidFill>
              </a:rPr>
              <a:t>2. </a:t>
            </a:r>
            <a:r>
              <a:rPr lang="fr-FR" sz="1200" b="1" dirty="0" err="1">
                <a:solidFill>
                  <a:srgbClr val="FF0000"/>
                </a:solidFill>
              </a:rPr>
              <a:t>Uncomment</a:t>
            </a:r>
            <a:r>
              <a:rPr lang="fr-FR" sz="1200" b="1" dirty="0">
                <a:solidFill>
                  <a:srgbClr val="FF0000"/>
                </a:solidFill>
              </a:rPr>
              <a:t> pour activer les valeurs du coefficient de frottement</a:t>
            </a:r>
          </a:p>
        </p:txBody>
      </p:sp>
    </p:spTree>
    <p:extLst>
      <p:ext uri="{BB962C8B-B14F-4D97-AF65-F5344CB8AC3E}">
        <p14:creationId xmlns:p14="http://schemas.microsoft.com/office/powerpoint/2010/main" val="2740942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32856"/>
            <a:ext cx="7934325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043608" y="3140968"/>
            <a:ext cx="280831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endCxn id="4" idx="2"/>
          </p:cNvCxnSpPr>
          <p:nvPr/>
        </p:nvCxnSpPr>
        <p:spPr>
          <a:xfrm flipV="1">
            <a:off x="2447764" y="3429000"/>
            <a:ext cx="0" cy="288032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ZoneTexte 6"/>
          <p:cNvSpPr txBox="1"/>
          <p:nvPr/>
        </p:nvSpPr>
        <p:spPr>
          <a:xfrm>
            <a:off x="1540985" y="3717032"/>
            <a:ext cx="181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Navigation dans le modèle et les sous modèles</a:t>
            </a:r>
          </a:p>
        </p:txBody>
      </p:sp>
      <p:sp>
        <p:nvSpPr>
          <p:cNvPr id="14" name="Rectangle 13"/>
          <p:cNvSpPr/>
          <p:nvPr/>
        </p:nvSpPr>
        <p:spPr>
          <a:xfrm flipV="1">
            <a:off x="2428713" y="2597079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/>
          <p:cNvSpPr/>
          <p:nvPr/>
        </p:nvSpPr>
        <p:spPr>
          <a:xfrm flipV="1">
            <a:off x="2724684" y="2598812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/>
          <p:cNvSpPr/>
          <p:nvPr/>
        </p:nvSpPr>
        <p:spPr>
          <a:xfrm flipV="1">
            <a:off x="4168527" y="2598812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/>
          <p:cNvSpPr/>
          <p:nvPr/>
        </p:nvSpPr>
        <p:spPr>
          <a:xfrm flipV="1">
            <a:off x="5572237" y="2598812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4316480" y="2871987"/>
            <a:ext cx="0" cy="845045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ZoneTexte 19"/>
          <p:cNvSpPr txBox="1"/>
          <p:nvPr/>
        </p:nvSpPr>
        <p:spPr>
          <a:xfrm>
            <a:off x="3409701" y="3771156"/>
            <a:ext cx="181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Lancement de la simulation</a:t>
            </a:r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5720190" y="2871987"/>
            <a:ext cx="0" cy="845045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ZoneTexte 23"/>
          <p:cNvSpPr txBox="1"/>
          <p:nvPr/>
        </p:nvSpPr>
        <p:spPr>
          <a:xfrm>
            <a:off x="5422738" y="3771156"/>
            <a:ext cx="2101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Réglage du temps de simulation</a:t>
            </a:r>
          </a:p>
        </p:txBody>
      </p:sp>
      <p:cxnSp>
        <p:nvCxnSpPr>
          <p:cNvPr id="27" name="Connecteur droit 26"/>
          <p:cNvCxnSpPr/>
          <p:nvPr/>
        </p:nvCxnSpPr>
        <p:spPr>
          <a:xfrm>
            <a:off x="2872637" y="1651998"/>
            <a:ext cx="0" cy="961716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ZoneTexte 27"/>
          <p:cNvSpPr txBox="1"/>
          <p:nvPr/>
        </p:nvSpPr>
        <p:spPr>
          <a:xfrm>
            <a:off x="2863881" y="1405777"/>
            <a:ext cx="1813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Réglage des paramètres de simulation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04664"/>
            <a:ext cx="1656682" cy="150556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Connecteur droit 29"/>
          <p:cNvCxnSpPr/>
          <p:nvPr/>
        </p:nvCxnSpPr>
        <p:spPr>
          <a:xfrm flipH="1" flipV="1">
            <a:off x="755576" y="1910230"/>
            <a:ext cx="1692188" cy="963489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/>
          <p:cNvCxnSpPr/>
          <p:nvPr/>
        </p:nvCxnSpPr>
        <p:spPr>
          <a:xfrm flipH="1" flipV="1">
            <a:off x="1895894" y="1910231"/>
            <a:ext cx="532820" cy="703484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/>
          <p:cNvCxnSpPr/>
          <p:nvPr/>
        </p:nvCxnSpPr>
        <p:spPr>
          <a:xfrm flipH="1" flipV="1">
            <a:off x="2412258" y="404664"/>
            <a:ext cx="312426" cy="2209052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412258" y="1910231"/>
            <a:ext cx="228069" cy="703483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ZoneTexte 46"/>
          <p:cNvSpPr txBox="1"/>
          <p:nvPr/>
        </p:nvSpPr>
        <p:spPr>
          <a:xfrm>
            <a:off x="2412258" y="391276"/>
            <a:ext cx="26637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Navigateur des blocs de modélisation</a:t>
            </a:r>
          </a:p>
        </p:txBody>
      </p:sp>
    </p:spTree>
    <p:extLst>
      <p:ext uri="{BB962C8B-B14F-4D97-AF65-F5344CB8AC3E}">
        <p14:creationId xmlns:p14="http://schemas.microsoft.com/office/powerpoint/2010/main" val="284776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24744"/>
            <a:ext cx="5461992" cy="3692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 flipV="1">
            <a:off x="6228184" y="2461357"/>
            <a:ext cx="295907" cy="2749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/>
          <p:nvPr/>
        </p:nvCxnSpPr>
        <p:spPr>
          <a:xfrm flipH="1">
            <a:off x="6524092" y="2598810"/>
            <a:ext cx="352164" cy="0"/>
          </a:xfrm>
          <a:prstGeom prst="line">
            <a:avLst/>
          </a:prstGeom>
          <a:noFill/>
          <a:ln>
            <a:solidFill>
              <a:srgbClr val="FF0000"/>
            </a:solidFill>
            <a:headEnd type="none" w="med" len="med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/>
          <p:cNvSpPr/>
          <p:nvPr/>
        </p:nvSpPr>
        <p:spPr>
          <a:xfrm flipV="1">
            <a:off x="1622631" y="1370422"/>
            <a:ext cx="717121" cy="1863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>
          <a:xfrm flipH="1" flipV="1">
            <a:off x="1187624" y="1002100"/>
            <a:ext cx="435007" cy="554691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1187624" y="426036"/>
            <a:ext cx="435007" cy="9443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2339752" y="426037"/>
            <a:ext cx="680803" cy="94438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/>
          <p:cNvCxnSpPr/>
          <p:nvPr/>
        </p:nvCxnSpPr>
        <p:spPr>
          <a:xfrm flipH="1">
            <a:off x="2339752" y="991414"/>
            <a:ext cx="680803" cy="56537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26036"/>
            <a:ext cx="1832931" cy="57606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ZoneTexte 24"/>
          <p:cNvSpPr txBox="1"/>
          <p:nvPr/>
        </p:nvSpPr>
        <p:spPr>
          <a:xfrm>
            <a:off x="1187624" y="798820"/>
            <a:ext cx="1832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</a:rPr>
              <a:t>    1          2          3             4</a:t>
            </a:r>
          </a:p>
        </p:txBody>
      </p:sp>
      <p:sp>
        <p:nvSpPr>
          <p:cNvPr id="27" name="ZoneTexte 26"/>
          <p:cNvSpPr txBox="1"/>
          <p:nvPr/>
        </p:nvSpPr>
        <p:spPr>
          <a:xfrm>
            <a:off x="6876256" y="2398754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Double cliquer pour visualiser la courbe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3794684" y="253999"/>
            <a:ext cx="4161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fr-FR" sz="1200" dirty="0"/>
              <a:t>Zoom</a:t>
            </a:r>
          </a:p>
          <a:p>
            <a:pPr marL="228600" indent="-228600">
              <a:buAutoNum type="arabicPeriod"/>
            </a:pPr>
            <a:r>
              <a:rPr lang="fr-FR" sz="1200" dirty="0"/>
              <a:t>Zoom horizontal</a:t>
            </a:r>
          </a:p>
          <a:p>
            <a:pPr marL="228600" indent="-228600">
              <a:buAutoNum type="arabicPeriod"/>
            </a:pPr>
            <a:r>
              <a:rPr lang="fr-FR" sz="1200" dirty="0"/>
              <a:t>Zoom vertical</a:t>
            </a:r>
          </a:p>
          <a:p>
            <a:pPr marL="228600" indent="-228600">
              <a:buAutoNum type="arabicPeriod"/>
            </a:pPr>
            <a:r>
              <a:rPr lang="fr-FR" sz="1200" b="1" dirty="0">
                <a:solidFill>
                  <a:srgbClr val="FF0000"/>
                </a:solidFill>
              </a:rPr>
              <a:t>Affichage de la courbe en pleine échelle (INDISPENSABLE)</a:t>
            </a:r>
          </a:p>
        </p:txBody>
      </p:sp>
    </p:spTree>
    <p:extLst>
      <p:ext uri="{BB962C8B-B14F-4D97-AF65-F5344CB8AC3E}">
        <p14:creationId xmlns:p14="http://schemas.microsoft.com/office/powerpoint/2010/main" val="388785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078" y="1052736"/>
            <a:ext cx="7437844" cy="4752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982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8" t="46875" r="83043" b="26563"/>
          <a:stretch/>
        </p:blipFill>
        <p:spPr bwMode="auto">
          <a:xfrm>
            <a:off x="-252536" y="1875620"/>
            <a:ext cx="1816333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344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87015" y="2119947"/>
            <a:ext cx="3569970" cy="261810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5813516" y="3990945"/>
            <a:ext cx="102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Tangage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4275568" y="2916544"/>
            <a:ext cx="1023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Roulis</a:t>
            </a:r>
          </a:p>
        </p:txBody>
      </p:sp>
    </p:spTree>
    <p:extLst>
      <p:ext uri="{BB962C8B-B14F-4D97-AF65-F5344CB8AC3E}">
        <p14:creationId xmlns:p14="http://schemas.microsoft.com/office/powerpoint/2010/main" val="107105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560" y="2204864"/>
            <a:ext cx="3569970" cy="2618105"/>
          </a:xfrm>
          <a:prstGeom prst="rect">
            <a:avLst/>
          </a:prstGeom>
          <a:noFill/>
        </p:spPr>
      </p:pic>
      <p:sp>
        <p:nvSpPr>
          <p:cNvPr id="3" name="ZoneTexte 2"/>
          <p:cNvSpPr txBox="1"/>
          <p:nvPr/>
        </p:nvSpPr>
        <p:spPr>
          <a:xfrm>
            <a:off x="3707904" y="3190250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Tangage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83" y="1592109"/>
            <a:ext cx="2776428" cy="1984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rc 4"/>
          <p:cNvSpPr/>
          <p:nvPr/>
        </p:nvSpPr>
        <p:spPr>
          <a:xfrm>
            <a:off x="6276155" y="2584126"/>
            <a:ext cx="1060003" cy="576064"/>
          </a:xfrm>
          <a:prstGeom prst="arc">
            <a:avLst>
              <a:gd name="adj1" fmla="val 18819038"/>
              <a:gd name="adj2" fmla="val 14398347"/>
            </a:avLst>
          </a:prstGeom>
          <a:ln w="41275" cmpd="sng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rgbClr val="FF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6294492" y="3206139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Roulis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672" y="3576143"/>
            <a:ext cx="2296649" cy="285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ZoneTexte 7"/>
          <p:cNvSpPr txBox="1"/>
          <p:nvPr/>
        </p:nvSpPr>
        <p:spPr>
          <a:xfrm>
            <a:off x="2051720" y="3140023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Roulis</a:t>
            </a:r>
          </a:p>
        </p:txBody>
      </p:sp>
      <p:sp>
        <p:nvSpPr>
          <p:cNvPr id="9" name="Arc 8"/>
          <p:cNvSpPr/>
          <p:nvPr/>
        </p:nvSpPr>
        <p:spPr>
          <a:xfrm>
            <a:off x="5214121" y="4737619"/>
            <a:ext cx="1374104" cy="746764"/>
          </a:xfrm>
          <a:prstGeom prst="arc">
            <a:avLst>
              <a:gd name="adj1" fmla="val 18819038"/>
              <a:gd name="adj2" fmla="val 14398347"/>
            </a:avLst>
          </a:prstGeom>
          <a:ln w="41275" cmpd="sng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b="1">
              <a:ln w="18000">
                <a:solidFill>
                  <a:srgbClr val="FF0000"/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4219567" y="5002084"/>
            <a:ext cx="1023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Tangage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11560" y="5008766"/>
            <a:ext cx="1784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Système réel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967672" y="6383914"/>
            <a:ext cx="229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Cheville </a:t>
            </a:r>
            <a:r>
              <a:rPr lang="fr-FR" b="1" dirty="0" err="1"/>
              <a:t>didactisée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8297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11" y="884337"/>
            <a:ext cx="3438382" cy="45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10328" y="1341488"/>
            <a:ext cx="215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Lancer une mesure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91580" y="177308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Supprimer une mesure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7524" y="2157065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Supprimer toutes les mesures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9832" y="1341488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2" idx="1"/>
            <a:endCxn id="3" idx="3"/>
          </p:cNvCxnSpPr>
          <p:nvPr/>
        </p:nvCxnSpPr>
        <p:spPr>
          <a:xfrm flipH="1">
            <a:off x="2663788" y="1495377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059832" y="1773088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9" idx="1"/>
          </p:cNvCxnSpPr>
          <p:nvPr/>
        </p:nvCxnSpPr>
        <p:spPr>
          <a:xfrm flipH="1">
            <a:off x="2663788" y="1926977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059832" y="2157066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1"/>
          </p:cNvCxnSpPr>
          <p:nvPr/>
        </p:nvCxnSpPr>
        <p:spPr>
          <a:xfrm flipH="1">
            <a:off x="2663788" y="2310955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/>
          <p:cNvSpPr/>
          <p:nvPr/>
        </p:nvSpPr>
        <p:spPr>
          <a:xfrm>
            <a:off x="4788023" y="1619197"/>
            <a:ext cx="1559269" cy="1538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6732249" y="1492476"/>
            <a:ext cx="21534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Réglage du correcteur pour atteindre la position de départ de la mesure</a:t>
            </a:r>
          </a:p>
        </p:txBody>
      </p:sp>
      <p:cxnSp>
        <p:nvCxnSpPr>
          <p:cNvPr id="16" name="Connecteur droit 15"/>
          <p:cNvCxnSpPr/>
          <p:nvPr/>
        </p:nvCxnSpPr>
        <p:spPr>
          <a:xfrm flipH="1">
            <a:off x="6347293" y="1699069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616" y="2262188"/>
            <a:ext cx="1228725" cy="48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638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911" y="884337"/>
            <a:ext cx="3438382" cy="45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10328" y="1341488"/>
            <a:ext cx="2153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Lancer une mesure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91580" y="1773086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Supprimer une mesure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87524" y="2157065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400" dirty="0"/>
              <a:t>Supprimer toutes les mesures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059832" y="1341488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2" idx="1"/>
            <a:endCxn id="3" idx="3"/>
          </p:cNvCxnSpPr>
          <p:nvPr/>
        </p:nvCxnSpPr>
        <p:spPr>
          <a:xfrm flipH="1">
            <a:off x="2663788" y="1495377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Rectangle 8"/>
          <p:cNvSpPr/>
          <p:nvPr/>
        </p:nvSpPr>
        <p:spPr>
          <a:xfrm>
            <a:off x="3059832" y="1773088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9"/>
          <p:cNvCxnSpPr>
            <a:stCxn id="9" idx="1"/>
          </p:cNvCxnSpPr>
          <p:nvPr/>
        </p:nvCxnSpPr>
        <p:spPr>
          <a:xfrm flipH="1">
            <a:off x="2663788" y="1926977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3059832" y="2157066"/>
            <a:ext cx="288032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1"/>
          </p:cNvCxnSpPr>
          <p:nvPr/>
        </p:nvCxnSpPr>
        <p:spPr>
          <a:xfrm flipH="1">
            <a:off x="2663788" y="2310955"/>
            <a:ext cx="396044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36004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3"/>
          <a:stretch>
            <a:fillRect/>
          </a:stretch>
        </p:blipFill>
        <p:spPr>
          <a:xfrm>
            <a:off x="1691640" y="1906905"/>
            <a:ext cx="5760720" cy="304419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59924" y="1628800"/>
            <a:ext cx="2376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1. </a:t>
            </a:r>
            <a:r>
              <a:rPr lang="fr-FR" sz="1200" dirty="0"/>
              <a:t>Onglet commande et mesures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871700" y="2142728"/>
            <a:ext cx="1116124" cy="1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>
            <a:stCxn id="6" idx="0"/>
          </p:cNvCxnSpPr>
          <p:nvPr/>
        </p:nvCxnSpPr>
        <p:spPr>
          <a:xfrm flipV="1">
            <a:off x="2429762" y="1844824"/>
            <a:ext cx="0" cy="29790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1979712" y="3717032"/>
            <a:ext cx="504056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/>
          <p:cNvCxnSpPr>
            <a:stCxn id="11" idx="1"/>
          </p:cNvCxnSpPr>
          <p:nvPr/>
        </p:nvCxnSpPr>
        <p:spPr>
          <a:xfrm flipH="1">
            <a:off x="1691640" y="3789040"/>
            <a:ext cx="28807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ZoneTexte 14"/>
          <p:cNvSpPr txBox="1"/>
          <p:nvPr/>
        </p:nvSpPr>
        <p:spPr>
          <a:xfrm>
            <a:off x="281960" y="355820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/>
              <a:t>2. </a:t>
            </a:r>
            <a:r>
              <a:rPr lang="fr-FR" sz="1200" dirty="0"/>
              <a:t>Sélection de l’axe de tangage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79712" y="2636912"/>
            <a:ext cx="648072" cy="108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 flipH="1">
            <a:off x="1691640" y="3171252"/>
            <a:ext cx="28807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ZoneTexte 17"/>
          <p:cNvSpPr txBox="1"/>
          <p:nvPr/>
        </p:nvSpPr>
        <p:spPr>
          <a:xfrm>
            <a:off x="251480" y="294041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/>
              <a:t>2. </a:t>
            </a:r>
            <a:r>
              <a:rPr lang="fr-FR" sz="1200" dirty="0"/>
              <a:t>Sélection du type de signal d’entrée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663788" y="2636911"/>
            <a:ext cx="1116124" cy="10743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19"/>
          <p:cNvCxnSpPr>
            <a:stCxn id="19" idx="0"/>
          </p:cNvCxnSpPr>
          <p:nvPr/>
        </p:nvCxnSpPr>
        <p:spPr>
          <a:xfrm flipV="1">
            <a:off x="3221850" y="1767299"/>
            <a:ext cx="0" cy="869612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ZoneTexte 22"/>
          <p:cNvSpPr txBox="1"/>
          <p:nvPr/>
        </p:nvSpPr>
        <p:spPr>
          <a:xfrm>
            <a:off x="3202850" y="1532111"/>
            <a:ext cx="1776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2. </a:t>
            </a:r>
            <a:r>
              <a:rPr lang="fr-FR" sz="1200" dirty="0"/>
              <a:t>Choix des paramètres du signal d’entrée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79712" y="3939148"/>
            <a:ext cx="180020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24"/>
          <p:cNvCxnSpPr/>
          <p:nvPr/>
        </p:nvCxnSpPr>
        <p:spPr>
          <a:xfrm flipH="1">
            <a:off x="1700004" y="4037012"/>
            <a:ext cx="288072" cy="0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ZoneTexte 25"/>
          <p:cNvSpPr txBox="1"/>
          <p:nvPr/>
        </p:nvSpPr>
        <p:spPr>
          <a:xfrm>
            <a:off x="110264" y="3939147"/>
            <a:ext cx="1589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/>
              <a:t>4. </a:t>
            </a:r>
            <a:r>
              <a:rPr lang="fr-FR" sz="1200" dirty="0"/>
              <a:t>Caractéristiques d’acquisition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644008" y="3429001"/>
            <a:ext cx="504056" cy="3600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/>
          <p:cNvSpPr/>
          <p:nvPr/>
        </p:nvSpPr>
        <p:spPr>
          <a:xfrm>
            <a:off x="3893448" y="2356832"/>
            <a:ext cx="1116124" cy="1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/>
          <p:cNvCxnSpPr>
            <a:stCxn id="28" idx="3"/>
          </p:cNvCxnSpPr>
          <p:nvPr/>
        </p:nvCxnSpPr>
        <p:spPr>
          <a:xfrm flipV="1">
            <a:off x="5009572" y="2433776"/>
            <a:ext cx="210500" cy="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220072" y="1905799"/>
            <a:ext cx="0" cy="52797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ZoneTexte 34"/>
          <p:cNvSpPr txBox="1"/>
          <p:nvPr/>
        </p:nvSpPr>
        <p:spPr>
          <a:xfrm>
            <a:off x="5220072" y="1478046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3. </a:t>
            </a:r>
            <a:r>
              <a:rPr lang="fr-FR" sz="1200" dirty="0"/>
              <a:t>Choix du type d’asservissement</a:t>
            </a:r>
          </a:p>
          <a:p>
            <a:r>
              <a:rPr lang="fr-FR" sz="1200" b="1" dirty="0"/>
              <a:t>Asservissement réducteur</a:t>
            </a:r>
          </a:p>
        </p:txBody>
      </p:sp>
      <p:cxnSp>
        <p:nvCxnSpPr>
          <p:cNvPr id="36" name="Connecteur droit 35"/>
          <p:cNvCxnSpPr/>
          <p:nvPr/>
        </p:nvCxnSpPr>
        <p:spPr>
          <a:xfrm flipV="1">
            <a:off x="4896036" y="3789038"/>
            <a:ext cx="0" cy="116205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ZoneTexte 38"/>
          <p:cNvSpPr txBox="1"/>
          <p:nvPr/>
        </p:nvSpPr>
        <p:spPr>
          <a:xfrm>
            <a:off x="4916976" y="4869160"/>
            <a:ext cx="223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3. </a:t>
            </a:r>
            <a:r>
              <a:rPr lang="fr-FR" sz="1200" dirty="0"/>
              <a:t>Modification des gains du correcteur PI</a:t>
            </a:r>
            <a:endParaRPr lang="fr-FR" sz="1200" b="1" dirty="0"/>
          </a:p>
        </p:txBody>
      </p:sp>
      <p:sp>
        <p:nvSpPr>
          <p:cNvPr id="40" name="Rectangle 39"/>
          <p:cNvSpPr/>
          <p:nvPr/>
        </p:nvSpPr>
        <p:spPr>
          <a:xfrm>
            <a:off x="2584160" y="4509120"/>
            <a:ext cx="504056" cy="251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/>
          <p:cNvCxnSpPr>
            <a:stCxn id="42" idx="1"/>
          </p:cNvCxnSpPr>
          <p:nvPr/>
        </p:nvCxnSpPr>
        <p:spPr>
          <a:xfrm flipV="1">
            <a:off x="2857128" y="4749797"/>
            <a:ext cx="0" cy="625259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ZoneTexte 41"/>
          <p:cNvSpPr txBox="1"/>
          <p:nvPr/>
        </p:nvSpPr>
        <p:spPr>
          <a:xfrm>
            <a:off x="2857128" y="5236556"/>
            <a:ext cx="223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5. </a:t>
            </a:r>
            <a:r>
              <a:rPr lang="fr-FR" sz="1200" dirty="0"/>
              <a:t>Lancement de la mesure</a:t>
            </a:r>
            <a:endParaRPr lang="fr-FR" sz="1200" b="1" dirty="0"/>
          </a:p>
        </p:txBody>
      </p:sp>
      <p:sp>
        <p:nvSpPr>
          <p:cNvPr id="44" name="ZoneTexte 43"/>
          <p:cNvSpPr txBox="1"/>
          <p:nvPr/>
        </p:nvSpPr>
        <p:spPr>
          <a:xfrm>
            <a:off x="3133881" y="4961492"/>
            <a:ext cx="17830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6. </a:t>
            </a:r>
            <a:r>
              <a:rPr lang="fr-FR" sz="1200" dirty="0"/>
              <a:t>Importer les résultats</a:t>
            </a:r>
            <a:endParaRPr lang="fr-FR" sz="1200" b="1" dirty="0"/>
          </a:p>
        </p:txBody>
      </p:sp>
      <p:sp>
        <p:nvSpPr>
          <p:cNvPr id="45" name="Rectangle 44"/>
          <p:cNvSpPr/>
          <p:nvPr/>
        </p:nvSpPr>
        <p:spPr>
          <a:xfrm>
            <a:off x="3102853" y="4509120"/>
            <a:ext cx="504056" cy="2517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6" name="Connecteur droit 45"/>
          <p:cNvCxnSpPr/>
          <p:nvPr/>
        </p:nvCxnSpPr>
        <p:spPr>
          <a:xfrm flipV="1">
            <a:off x="3375821" y="4749797"/>
            <a:ext cx="0" cy="20129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6560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916832"/>
            <a:ext cx="5760000" cy="3050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550716" y="1639833"/>
            <a:ext cx="1661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1. </a:t>
            </a:r>
            <a:r>
              <a:rPr lang="fr-FR" sz="1200" dirty="0"/>
              <a:t>Courbes de résultats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5776" y="2168229"/>
            <a:ext cx="1152128" cy="1538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V="1">
            <a:off x="2622724" y="1870325"/>
            <a:ext cx="0" cy="297904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Rectangle 10"/>
          <p:cNvSpPr/>
          <p:nvPr/>
        </p:nvSpPr>
        <p:spPr>
          <a:xfrm>
            <a:off x="4474592" y="2389240"/>
            <a:ext cx="576064" cy="228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427984" y="1670270"/>
            <a:ext cx="2448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2. </a:t>
            </a:r>
            <a:r>
              <a:rPr lang="fr-FR" sz="1200" dirty="0"/>
              <a:t>Ajouter les mesures nécessaires</a:t>
            </a:r>
          </a:p>
        </p:txBody>
      </p:sp>
      <p:cxnSp>
        <p:nvCxnSpPr>
          <p:cNvPr id="16" name="Connecteur droit 15"/>
          <p:cNvCxnSpPr/>
          <p:nvPr/>
        </p:nvCxnSpPr>
        <p:spPr>
          <a:xfrm flipV="1">
            <a:off x="4499992" y="1947269"/>
            <a:ext cx="0" cy="441971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angle 17"/>
          <p:cNvSpPr/>
          <p:nvPr/>
        </p:nvSpPr>
        <p:spPr>
          <a:xfrm>
            <a:off x="3635896" y="2503550"/>
            <a:ext cx="648072" cy="17175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984836" y="4221089"/>
            <a:ext cx="0" cy="745896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20"/>
          <p:cNvSpPr txBox="1"/>
          <p:nvPr/>
        </p:nvSpPr>
        <p:spPr>
          <a:xfrm>
            <a:off x="1535150" y="4869160"/>
            <a:ext cx="2448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1" dirty="0"/>
              <a:t>3. </a:t>
            </a:r>
            <a:r>
              <a:rPr lang="fr-FR" sz="1200" dirty="0"/>
              <a:t>Sélectionner les grandeurs à afficher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516760" y="4149080"/>
            <a:ext cx="2215480" cy="277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22"/>
          <p:cNvCxnSpPr/>
          <p:nvPr/>
        </p:nvCxnSpPr>
        <p:spPr>
          <a:xfrm flipV="1">
            <a:off x="5508104" y="4426458"/>
            <a:ext cx="0" cy="540527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ZoneTexte 23"/>
          <p:cNvSpPr txBox="1"/>
          <p:nvPr/>
        </p:nvSpPr>
        <p:spPr>
          <a:xfrm>
            <a:off x="5508104" y="4895355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4. </a:t>
            </a:r>
            <a:r>
              <a:rPr lang="fr-FR" sz="1200" dirty="0"/>
              <a:t>Sélectionner les séries de mesures à afficher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38774" y="4461698"/>
            <a:ext cx="552574" cy="2773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/>
          <p:cNvCxnSpPr/>
          <p:nvPr/>
        </p:nvCxnSpPr>
        <p:spPr>
          <a:xfrm flipV="1">
            <a:off x="4715061" y="4739077"/>
            <a:ext cx="0" cy="227908"/>
          </a:xfrm>
          <a:prstGeom prst="lin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ZoneTexte 28"/>
          <p:cNvSpPr txBox="1"/>
          <p:nvPr/>
        </p:nvSpPr>
        <p:spPr>
          <a:xfrm>
            <a:off x="4067944" y="4970807"/>
            <a:ext cx="1294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/>
              <a:t>5. </a:t>
            </a:r>
            <a:r>
              <a:rPr lang="fr-FR" sz="1200" dirty="0"/>
              <a:t>Tracer</a:t>
            </a:r>
          </a:p>
        </p:txBody>
      </p:sp>
    </p:spTree>
    <p:extLst>
      <p:ext uri="{BB962C8B-B14F-4D97-AF65-F5344CB8AC3E}">
        <p14:creationId xmlns:p14="http://schemas.microsoft.com/office/powerpoint/2010/main" val="19446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626" y="2446745"/>
            <a:ext cx="6069726" cy="190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241" y="548680"/>
            <a:ext cx="4464496" cy="130592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383" y="4376421"/>
            <a:ext cx="2782212" cy="1777738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98012" y="2852936"/>
            <a:ext cx="609892" cy="504056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5652120" y="2894756"/>
            <a:ext cx="936104" cy="678259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/>
          <p:cNvCxnSpPr/>
          <p:nvPr/>
        </p:nvCxnSpPr>
        <p:spPr>
          <a:xfrm flipH="1">
            <a:off x="3314383" y="2894756"/>
            <a:ext cx="2337738" cy="1456125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 flipH="1">
            <a:off x="6096595" y="2894756"/>
            <a:ext cx="491629" cy="1481665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 flipH="1">
            <a:off x="6096595" y="3573015"/>
            <a:ext cx="491629" cy="258114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924477" y="3573015"/>
            <a:ext cx="727644" cy="803406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827325" y="1854602"/>
            <a:ext cx="270687" cy="99833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>
            <a:off x="3707906" y="1876858"/>
            <a:ext cx="1368150" cy="976078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>
            <a:off x="3707904" y="1854602"/>
            <a:ext cx="3229834" cy="1502390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473241" y="1876858"/>
            <a:ext cx="624771" cy="1480134"/>
          </a:xfrm>
          <a:prstGeom prst="line">
            <a:avLst/>
          </a:prstGeom>
          <a:noFill/>
          <a:ln w="9525">
            <a:solidFill>
              <a:schemeClr val="accent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3334023" y="6154159"/>
            <a:ext cx="2762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Modélisation de la partie mécanique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2473241" y="271680"/>
            <a:ext cx="19542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Commande du moteur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4748836" y="300970"/>
            <a:ext cx="29195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Résistance, Inductance et FCEM du moteur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573198" y="2857128"/>
            <a:ext cx="351279" cy="376757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/>
          <p:cNvCxnSpPr/>
          <p:nvPr/>
        </p:nvCxnSpPr>
        <p:spPr>
          <a:xfrm flipH="1" flipV="1">
            <a:off x="4924477" y="3233886"/>
            <a:ext cx="2311819" cy="1142535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6381428" y="4376421"/>
            <a:ext cx="2762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Modélisation du rapport de réduction</a:t>
            </a:r>
          </a:p>
        </p:txBody>
      </p:sp>
      <p:cxnSp>
        <p:nvCxnSpPr>
          <p:cNvPr id="51" name="Connecteur droit 50"/>
          <p:cNvCxnSpPr/>
          <p:nvPr/>
        </p:nvCxnSpPr>
        <p:spPr>
          <a:xfrm flipV="1">
            <a:off x="2339752" y="3233885"/>
            <a:ext cx="487574" cy="1629702"/>
          </a:xfrm>
          <a:prstGeom prst="line">
            <a:avLst/>
          </a:prstGeom>
          <a:noFill/>
          <a:ln w="9525">
            <a:solidFill>
              <a:srgbClr val="00B050"/>
            </a:solidFill>
            <a:prstDash val="solid"/>
            <a:miter lim="800000"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470651" y="4863056"/>
            <a:ext cx="18135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Correcteur proportionnel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827325" y="2996952"/>
            <a:ext cx="260939" cy="236934"/>
          </a:xfrm>
          <a:prstGeom prst="rect">
            <a:avLst/>
          </a:prstGeom>
          <a:noFill/>
          <a:ln w="19050">
            <a:solidFill>
              <a:srgbClr val="00B05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81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33712"/>
            <a:ext cx="7488832" cy="2190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9821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1114</TotalTime>
  <Words>228</Words>
  <Application>Microsoft Office PowerPoint</Application>
  <PresentationFormat>Affichage à l'écran (4:3)</PresentationFormat>
  <Paragraphs>49</Paragraphs>
  <Slides>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7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51</cp:revision>
  <dcterms:created xsi:type="dcterms:W3CDTF">2015-03-13T18:22:32Z</dcterms:created>
  <dcterms:modified xsi:type="dcterms:W3CDTF">2022-06-08T19:48:47Z</dcterms:modified>
</cp:coreProperties>
</file>