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310" r:id="rId3"/>
    <p:sldId id="287" r:id="rId4"/>
    <p:sldId id="288" r:id="rId5"/>
    <p:sldId id="308" r:id="rId6"/>
    <p:sldId id="293" r:id="rId7"/>
    <p:sldId id="294" r:id="rId8"/>
    <p:sldId id="295" r:id="rId9"/>
    <p:sldId id="296" r:id="rId10"/>
    <p:sldId id="302" r:id="rId11"/>
    <p:sldId id="309" r:id="rId12"/>
    <p:sldId id="297" r:id="rId13"/>
    <p:sldId id="290" r:id="rId14"/>
    <p:sldId id="291" r:id="rId15"/>
    <p:sldId id="311" r:id="rId16"/>
    <p:sldId id="292" r:id="rId17"/>
    <p:sldId id="298" r:id="rId18"/>
    <p:sldId id="303" r:id="rId19"/>
    <p:sldId id="304" r:id="rId20"/>
    <p:sldId id="305" r:id="rId21"/>
    <p:sldId id="299" r:id="rId22"/>
    <p:sldId id="306"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459" autoAdjust="0"/>
  </p:normalViewPr>
  <p:slideViewPr>
    <p:cSldViewPr>
      <p:cViewPr varScale="1">
        <p:scale>
          <a:sx n="54" d="100"/>
          <a:sy n="54" d="100"/>
        </p:scale>
        <p:origin x="157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24/04/2025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9</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10</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12</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24/04/2025</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24/04/2025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24/04/2025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24/04/2025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24/04/2025</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24/04/2025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24/04/2025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24/04/2025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24/04/2025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24/04/2025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24/04/2025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24/04/2025</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Préparation aux oraux</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a:xfrm>
            <a:off x="457200" y="1124744"/>
            <a:ext cx="8229600" cy="5733256"/>
          </a:xfrm>
        </p:spPr>
        <p:txBody>
          <a:bodyPr>
            <a:normAutofit fontScale="55000" lnSpcReduction="20000"/>
          </a:bodyPr>
          <a:lstStyle/>
          <a:p>
            <a:r>
              <a:rPr lang="fr-FR" dirty="0"/>
              <a:t>Conseils 2018</a:t>
            </a:r>
          </a:p>
          <a:p>
            <a:pPr lvl="1"/>
            <a:r>
              <a:rPr lang="fr-FR" dirty="0"/>
              <a:t>Concernant la découverte du système :</a:t>
            </a:r>
          </a:p>
          <a:p>
            <a:pPr lvl="2"/>
            <a:r>
              <a:rPr lang="fr-FR" dirty="0"/>
              <a:t>Il est essentiel de s’intéresser aux frontières du système considéré, d’identifier sa 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a:t>Les diagrammes SysML constituent l’essentiel des outils de représentation globale des systèmes. </a:t>
            </a:r>
          </a:p>
          <a:p>
            <a:pPr lvl="2"/>
            <a:r>
              <a:rPr lang="fr-FR" dirty="0"/>
              <a:t>Une 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a:t>la typologie des capteurs élémentaires et leurs principes de fonctionnement : potentiomètre, codeur, capteur de force, etc. </a:t>
            </a:r>
          </a:p>
          <a:p>
            <a:pPr lvl="3"/>
            <a:r>
              <a:rPr lang="fr-FR" dirty="0"/>
              <a:t>les associations actionneur-</a:t>
            </a:r>
            <a:r>
              <a:rPr lang="fr-FR" dirty="0" err="1"/>
              <a:t>préactionneur</a:t>
            </a:r>
            <a:r>
              <a:rPr lang="fr-FR" dirty="0"/>
              <a:t> les plus classiques : machine à courant continu et hacheur, vérin et </a:t>
            </a:r>
            <a:r>
              <a:rPr lang="fr-FR" dirty="0" err="1"/>
              <a:t>distributeurConcernant</a:t>
            </a:r>
            <a:r>
              <a:rPr lang="fr-FR" dirty="0"/>
              <a:t> l’approche expérimentale : </a:t>
            </a:r>
          </a:p>
          <a:p>
            <a:pPr lvl="2"/>
            <a:r>
              <a:rPr lang="fr-FR" dirty="0"/>
              <a:t>On ne saurait trop insister sur la nécessité de manipuler pendant les deux années. </a:t>
            </a:r>
          </a:p>
          <a:p>
            <a:pPr lvl="2"/>
            <a:r>
              <a:rPr lang="fr-FR" dirty="0"/>
              <a:t>La mise en œuvre des logiciels fondamentaux est essentielle pour une expression scientifique de qualité. (Réaliser des courbes à partir d’un tableau)</a:t>
            </a:r>
          </a:p>
          <a:p>
            <a:pPr lvl="2"/>
            <a:r>
              <a:rPr lang="fr-FR" dirty="0"/>
              <a:t>Une 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extraites.</a:t>
            </a:r>
          </a:p>
          <a:p>
            <a:pPr lvl="2"/>
            <a:r>
              <a:rPr lang="fr-FR" dirty="0"/>
              <a:t>L'interprétation des résultats permet de discuter de la pertinence des modèles et de proposer des modifications. Ces dernières sont à valider dans un processus itératif.</a:t>
            </a:r>
          </a:p>
          <a:p>
            <a:pPr lvl="1"/>
            <a:r>
              <a:rPr lang="fr-FR" dirty="0"/>
              <a:t>Concernant l’approche disciplinaire :</a:t>
            </a:r>
          </a:p>
          <a:p>
            <a:pPr lvl="2"/>
            <a:r>
              <a:rPr lang="fr-FR" dirty="0"/>
              <a:t>Élaborer des schémas avec le plus grand soin (qualité graphique et paramétrage)</a:t>
            </a:r>
          </a:p>
          <a:p>
            <a:pPr lvl="2"/>
            <a:r>
              <a:rPr lang="fr-FR" dirty="0"/>
              <a:t> Les vecteurs et les torseurs sont des entités à utiliser de la façon la plus simple possible en évitant de projeter systématiquement. </a:t>
            </a:r>
          </a:p>
          <a:p>
            <a:pPr lvl="2"/>
            <a:r>
              <a:rPr lang="fr-FR" dirty="0"/>
              <a:t>Les équations des systèmes linéaires continus et les résultats classiques ne peuvent être associés qu’à des systèmes identifiés par leurs entrées et leurs sorties.</a:t>
            </a:r>
          </a:p>
          <a:p>
            <a:pPr lvl="2"/>
            <a:r>
              <a:rPr lang="fr-FR" dirty="0"/>
              <a:t>Les notations des objets mathématiques manipulés sont à choisir de préférence en conformité avec les standards scientifiques usuels.</a:t>
            </a:r>
          </a:p>
          <a:p>
            <a:pPr lvl="2"/>
            <a:r>
              <a:rPr lang="fr-FR" dirty="0"/>
              <a:t>Être capable de rapprocher les disciplines, aptitude propre au travail de l’ingénieur, est apprécié dans cette épreuve</a:t>
            </a:r>
          </a:p>
          <a:p>
            <a:r>
              <a:rPr lang="fr-FR" dirty="0"/>
              <a:t>Conclusion</a:t>
            </a:r>
          </a:p>
          <a:p>
            <a:pPr lvl="1"/>
            <a:r>
              <a:rPr lang="fr-FR" dirty="0"/>
              <a:t>La réussite à cette épreuve requiert des candidats une maîtrise dans l’analyse, un sens développé de l’observation, de l’honnêteté intellectuelle voire de l’humilité, une capacité à manipuler, une rigueur dans l’interprétation et dans la communication, en utilisant, tant à l’oral qu’à l’écrit, une expression claire et illustrée</a:t>
            </a:r>
          </a:p>
        </p:txBody>
      </p:sp>
    </p:spTree>
    <p:extLst>
      <p:ext uri="{BB962C8B-B14F-4D97-AF65-F5344CB8AC3E}">
        <p14:creationId xmlns:p14="http://schemas.microsoft.com/office/powerpoint/2010/main" val="191699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B43FE-952D-4F5A-8918-D187FE1715A2}"/>
              </a:ext>
            </a:extLst>
          </p:cNvPr>
          <p:cNvSpPr>
            <a:spLocks noGrp="1"/>
          </p:cNvSpPr>
          <p:nvPr>
            <p:ph type="title"/>
          </p:nvPr>
        </p:nvSpPr>
        <p:spPr/>
        <p:txBody>
          <a:bodyPr/>
          <a:lstStyle/>
          <a:p>
            <a:r>
              <a:rPr lang="fr-FR" dirty="0"/>
              <a:t>Le concours Mines – Ponts : épreuve « Mixte »</a:t>
            </a:r>
          </a:p>
        </p:txBody>
      </p:sp>
      <p:sp>
        <p:nvSpPr>
          <p:cNvPr id="3" name="Espace réservé du numéro de diapositive 2">
            <a:extLst>
              <a:ext uri="{FF2B5EF4-FFF2-40B4-BE49-F238E27FC236}">
                <a16:creationId xmlns:a16="http://schemas.microsoft.com/office/drawing/2014/main" id="{1E2CA510-245E-41D5-ADE3-E16241C1D84A}"/>
              </a:ext>
            </a:extLst>
          </p:cNvPr>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a:extLst>
              <a:ext uri="{FF2B5EF4-FFF2-40B4-BE49-F238E27FC236}">
                <a16:creationId xmlns:a16="http://schemas.microsoft.com/office/drawing/2014/main" id="{2EECB1DC-78E0-41A4-A580-BCB1A8327C60}"/>
              </a:ext>
            </a:extLst>
          </p:cNvPr>
          <p:cNvSpPr>
            <a:spLocks noGrp="1"/>
          </p:cNvSpPr>
          <p:nvPr>
            <p:ph sz="quarter" idx="1"/>
          </p:nvPr>
        </p:nvSpPr>
        <p:spPr/>
        <p:txBody>
          <a:bodyPr/>
          <a:lstStyle/>
          <a:p>
            <a:r>
              <a:rPr lang="fr-FR" dirty="0"/>
              <a:t>Constats</a:t>
            </a:r>
          </a:p>
          <a:p>
            <a:pPr lvl="1"/>
            <a:r>
              <a:rPr lang="fr-FR" dirty="0"/>
              <a:t>Le diagramme d’état n’est pas suffisamment maitrisé.</a:t>
            </a:r>
          </a:p>
          <a:p>
            <a:pPr lvl="1"/>
            <a:r>
              <a:rPr lang="fr-FR" dirty="0"/>
              <a:t>Pas assez de sens critique lors de la comparaison modèle – réel</a:t>
            </a:r>
          </a:p>
          <a:p>
            <a:pPr lvl="1"/>
            <a:r>
              <a:rPr lang="fr-FR" dirty="0"/>
              <a:t>Manque de TP pendant la formation ?</a:t>
            </a:r>
          </a:p>
          <a:p>
            <a:pPr lvl="1"/>
            <a:r>
              <a:rPr lang="fr-FR" dirty="0"/>
              <a:t>Trop de candidats récitent des réponses par cœur. </a:t>
            </a:r>
          </a:p>
          <a:p>
            <a:r>
              <a:rPr lang="fr-FR" dirty="0"/>
              <a:t>Conseils</a:t>
            </a:r>
          </a:p>
          <a:p>
            <a:pPr lvl="1"/>
            <a:r>
              <a:rPr lang="fr-FR" dirty="0"/>
              <a:t>Maitriser chaine fonctionnelle et diagramme d’états. </a:t>
            </a:r>
          </a:p>
          <a:p>
            <a:pPr lvl="1"/>
            <a:r>
              <a:rPr lang="fr-FR" dirty="0"/>
              <a:t>Savoir réaliser et analyser des courbes aisément</a:t>
            </a:r>
          </a:p>
          <a:p>
            <a:pPr lvl="1"/>
            <a:r>
              <a:rPr lang="fr-FR" dirty="0"/>
              <a:t>Les courbes doivent être </a:t>
            </a:r>
            <a:r>
              <a:rPr lang="fr-FR" b="1" dirty="0"/>
              <a:t>exploitées </a:t>
            </a:r>
            <a:r>
              <a:rPr lang="fr-FR" dirty="0"/>
              <a:t>(analyse de l’évolution des tracés, sont-ils conformes à ce qui était attendu, les performances sont-elles validées ?)</a:t>
            </a:r>
          </a:p>
          <a:p>
            <a:pPr lvl="1"/>
            <a:r>
              <a:rPr lang="fr-FR" dirty="0"/>
              <a:t>Il faut maitriser les schémas (cinématique notamment)</a:t>
            </a:r>
          </a:p>
          <a:p>
            <a:pPr lvl="1"/>
            <a:r>
              <a:rPr lang="fr-FR" dirty="0"/>
              <a:t>Eviter de projeter les torseurs et vecteurs à mauvais escient. </a:t>
            </a:r>
          </a:p>
        </p:txBody>
      </p:sp>
    </p:spTree>
    <p:extLst>
      <p:ext uri="{BB962C8B-B14F-4D97-AF65-F5344CB8AC3E}">
        <p14:creationId xmlns:p14="http://schemas.microsoft.com/office/powerpoint/2010/main" val="367746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Telecom – TPE EIVP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a:bodyPr>
          <a:lstStyle/>
          <a:p>
            <a:r>
              <a:rPr lang="fr-FR" dirty="0"/>
              <a:t>Mines TELECOM</a:t>
            </a:r>
          </a:p>
          <a:p>
            <a:pPr lvl="1"/>
            <a:r>
              <a:rPr lang="fr-FR" dirty="0"/>
              <a:t>Oral de 30 minutes</a:t>
            </a:r>
          </a:p>
          <a:p>
            <a:pPr lvl="1"/>
            <a:r>
              <a:rPr lang="fr-FR" dirty="0"/>
              <a:t>Oral qui consiste en l’étude, après un temps d’appropriation, d’un système complexe permettant d’aborder deux thèmes du programme de la filière du candidat.</a:t>
            </a:r>
          </a:p>
          <a:p>
            <a:r>
              <a:rPr lang="fr-FR" dirty="0"/>
              <a:t>TPE EIVP</a:t>
            </a:r>
          </a:p>
          <a:p>
            <a:pPr lvl="1"/>
            <a:r>
              <a:rPr lang="fr-FR" dirty="0"/>
              <a:t>30 minutes de préparation et 30 minutes d’entretien (</a:t>
            </a:r>
            <a:r>
              <a:rPr lang="fr-FR"/>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a:t>Durée : 4 heures</a:t>
            </a:r>
          </a:p>
          <a:p>
            <a:r>
              <a:rPr lang="fr-FR" dirty="0"/>
              <a:t>Compétences évaluées :</a:t>
            </a:r>
          </a:p>
          <a:p>
            <a:pPr lvl="1"/>
            <a:r>
              <a:rPr lang="fr-FR" dirty="0"/>
              <a:t>s’approprier le support matériel du TP ;</a:t>
            </a:r>
          </a:p>
          <a:p>
            <a:pPr lvl="1"/>
            <a:r>
              <a:rPr lang="fr-FR" dirty="0"/>
              <a:t>analyser et s’approprier la problématique des activités proposées ;</a:t>
            </a:r>
          </a:p>
          <a:p>
            <a:pPr lvl="1"/>
            <a:r>
              <a:rPr lang="fr-FR" dirty="0"/>
              <a:t>élaborer et/ou justifier, conduire et exploiter un protocole d’expérimentation ;</a:t>
            </a:r>
          </a:p>
          <a:p>
            <a:pPr lvl="1"/>
            <a:r>
              <a:rPr lang="fr-FR" dirty="0"/>
              <a:t>modéliser ;</a:t>
            </a:r>
          </a:p>
          <a:p>
            <a:pPr lvl="1"/>
            <a:r>
              <a:rPr lang="fr-FR" dirty="0"/>
              <a:t>valider et/ou recaler un modèle au regard des objectifs de la problématique abordée ;</a:t>
            </a:r>
          </a:p>
          <a:p>
            <a:pPr lvl="1"/>
            <a:r>
              <a:rPr lang="fr-FR" dirty="0"/>
              <a:t>maitriser/conduire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Supports 2017</a:t>
            </a:r>
          </a:p>
          <a:p>
            <a:pPr lvl="1"/>
            <a:r>
              <a:rPr lang="fr-FR" dirty="0"/>
              <a:t>Boule </a:t>
            </a:r>
            <a:r>
              <a:rPr lang="fr-FR" dirty="0" err="1"/>
              <a:t>gyrostabilisée</a:t>
            </a:r>
            <a:endParaRPr lang="fr-FR" dirty="0"/>
          </a:p>
          <a:p>
            <a:pPr lvl="1"/>
            <a:r>
              <a:rPr lang="fr-FR" dirty="0"/>
              <a:t>Bras collaboratif</a:t>
            </a:r>
          </a:p>
          <a:p>
            <a:pPr lvl="1"/>
            <a:r>
              <a:rPr lang="fr-FR" dirty="0"/>
              <a:t>Bras haptique</a:t>
            </a:r>
          </a:p>
          <a:p>
            <a:pPr lvl="1"/>
            <a:r>
              <a:rPr lang="fr-FR" dirty="0"/>
              <a:t>Compacteur solaire</a:t>
            </a:r>
          </a:p>
          <a:p>
            <a:pPr lvl="1"/>
            <a:r>
              <a:rPr lang="fr-FR" dirty="0"/>
              <a:t>Drone didactique contrôlé</a:t>
            </a:r>
          </a:p>
          <a:p>
            <a:pPr lvl="1"/>
            <a:r>
              <a:rPr lang="fr-FR" dirty="0"/>
              <a:t>Robot porte endoscope</a:t>
            </a:r>
          </a:p>
          <a:p>
            <a:pPr lvl="1"/>
            <a:r>
              <a:rPr lang="fr-FR" dirty="0"/>
              <a:t>Imprimante 3D</a:t>
            </a:r>
          </a:p>
          <a:p>
            <a:pPr lvl="1"/>
            <a:r>
              <a:rPr lang="fr-FR" dirty="0"/>
              <a:t>Nacelle </a:t>
            </a:r>
            <a:r>
              <a:rPr lang="fr-FR" dirty="0" err="1"/>
              <a:t>gyrostabilisée</a:t>
            </a:r>
            <a:endParaRPr lang="fr-FR" dirty="0"/>
          </a:p>
          <a:p>
            <a:pPr lvl="1"/>
            <a:r>
              <a:rPr lang="fr-FR" dirty="0"/>
              <a:t>Robot Delta</a:t>
            </a:r>
          </a:p>
          <a:p>
            <a:pPr lvl="1"/>
            <a:r>
              <a:rPr lang="fr-FR" dirty="0"/>
              <a:t>Simulateur de conduite</a:t>
            </a:r>
          </a:p>
          <a:p>
            <a:pPr lvl="1"/>
            <a:r>
              <a:rPr lang="fr-FR" dirty="0"/>
              <a:t>Système d’égrenage</a:t>
            </a:r>
          </a:p>
          <a:p>
            <a:pPr lvl="1"/>
            <a:r>
              <a:rPr lang="fr-FR" dirty="0"/>
              <a:t>Télescope</a:t>
            </a:r>
          </a:p>
          <a:p>
            <a:pPr lvl="1"/>
            <a:r>
              <a:rPr lang="fr-FR" dirty="0" err="1"/>
              <a:t>Slider</a:t>
            </a:r>
            <a:r>
              <a:rPr lang="fr-FR" dirty="0"/>
              <a:t> de caméra</a:t>
            </a:r>
          </a:p>
          <a:p>
            <a:pPr lvl="1"/>
            <a:r>
              <a:rPr lang="fr-FR" dirty="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Organisation de l’épreuve</a:t>
            </a:r>
          </a:p>
          <a:p>
            <a:pPr lvl="1"/>
            <a:r>
              <a:rPr lang="fr-FR" dirty="0"/>
              <a:t>Première partie – 45 minutes</a:t>
            </a:r>
          </a:p>
          <a:p>
            <a:pPr lvl="2"/>
            <a:r>
              <a:rPr lang="fr-FR" dirty="0"/>
              <a:t>S’approprier le support et le présenter de manière structurée</a:t>
            </a:r>
          </a:p>
          <a:p>
            <a:pPr lvl="2"/>
            <a:r>
              <a:rPr lang="fr-FR" dirty="0"/>
              <a:t>Comparaison performances attendues, mesurées et/ou simulées</a:t>
            </a:r>
          </a:p>
          <a:p>
            <a:pPr lvl="2"/>
            <a:r>
              <a:rPr lang="fr-FR" dirty="0"/>
              <a:t>Formulation d’une problématique</a:t>
            </a:r>
          </a:p>
          <a:p>
            <a:pPr lvl="2"/>
            <a:r>
              <a:rPr lang="fr-FR" dirty="0"/>
              <a:t>Bilan d’environ 5 minutes avec l’examinateur</a:t>
            </a:r>
          </a:p>
          <a:p>
            <a:pPr lvl="1"/>
            <a:r>
              <a:rPr lang="fr-FR" dirty="0"/>
              <a:t>Deuxième partie – 60 minutes – autonomie encadrée</a:t>
            </a:r>
          </a:p>
          <a:p>
            <a:pPr lvl="2"/>
            <a:r>
              <a:rPr lang="fr-FR" dirty="0"/>
              <a:t>Élaborer ou compléter un modèle causal ou acausal</a:t>
            </a:r>
          </a:p>
          <a:p>
            <a:pPr lvl="2"/>
            <a:r>
              <a:rPr lang="fr-FR" dirty="0"/>
              <a:t>Réaliser des protocoles expérimentaux permettant d’identifier, de valider expérimentalement et/ou par simulation des paramètres d’un modèle et les recaler si besoin.</a:t>
            </a:r>
          </a:p>
          <a:p>
            <a:pPr lvl="1"/>
            <a:r>
              <a:rPr lang="fr-FR" dirty="0"/>
              <a:t>Troisième partie </a:t>
            </a:r>
          </a:p>
          <a:p>
            <a:pPr lvl="2"/>
            <a:r>
              <a:rPr lang="fr-FR" dirty="0"/>
              <a:t>valider et/ou recaler des modèles à partir d’essais expérimentaux et de résultats de simulations numériques des modèles élaborés ;</a:t>
            </a:r>
          </a:p>
          <a:p>
            <a:pPr lvl="2"/>
            <a:r>
              <a:rPr lang="fr-FR" dirty="0"/>
              <a:t>enrichir un / des modèle(s) ;</a:t>
            </a:r>
          </a:p>
          <a:p>
            <a:pPr lvl="2"/>
            <a:r>
              <a:rPr lang="fr-FR" dirty="0"/>
              <a:t>imaginer et choisir des solutions d’évolution du système en vue de répondre à un besoin du point de vue de l’utilisateur et exprimé par un cahier des charges.</a:t>
            </a:r>
          </a:p>
          <a:p>
            <a:pPr lvl="1"/>
            <a:r>
              <a:rPr lang="fr-FR" dirty="0"/>
              <a:t>Quatrième partie – 30 + 10 minutes</a:t>
            </a:r>
          </a:p>
          <a:p>
            <a:pPr lvl="2"/>
            <a:r>
              <a:rPr lang="fr-FR" dirty="0"/>
              <a:t>Évaluation de solutions</a:t>
            </a:r>
          </a:p>
          <a:p>
            <a:pPr lvl="2"/>
            <a:r>
              <a:rPr lang="fr-FR" dirty="0"/>
              <a:t>Synthèse (Outils disponibles : Libre office et Microsoft office)</a:t>
            </a:r>
          </a:p>
          <a:p>
            <a:pPr lvl="1"/>
            <a:endParaRPr lang="fr-FR" dirty="0"/>
          </a:p>
          <a:p>
            <a:pPr lvl="1"/>
            <a:r>
              <a:rPr lang="fr-FR" dirty="0"/>
              <a:t>Logiciels de simulations  et programmation : Scilab et Python</a:t>
            </a:r>
          </a:p>
          <a:p>
            <a:pPr lvl="2"/>
            <a:endParaRPr lang="fr-FR" dirty="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12635-1152-4848-BB0B-44D530DA3365}"/>
              </a:ext>
            </a:extLst>
          </p:cNvPr>
          <p:cNvSpPr>
            <a:spLocks noGrp="1"/>
          </p:cNvSpPr>
          <p:nvPr>
            <p:ph type="title"/>
          </p:nvPr>
        </p:nvSpPr>
        <p:spPr/>
        <p:txBody>
          <a:bodyPr/>
          <a:lstStyle/>
          <a:p>
            <a:r>
              <a:rPr lang="fr-FR" dirty="0"/>
              <a:t>Le concours Centrale – Supélec </a:t>
            </a:r>
          </a:p>
        </p:txBody>
      </p:sp>
      <p:sp>
        <p:nvSpPr>
          <p:cNvPr id="3" name="Espace réservé du numéro de diapositive 2">
            <a:extLst>
              <a:ext uri="{FF2B5EF4-FFF2-40B4-BE49-F238E27FC236}">
                <a16:creationId xmlns:a16="http://schemas.microsoft.com/office/drawing/2014/main" id="{5971ECB1-71B8-4CD4-BD4A-B51115226332}"/>
              </a:ext>
            </a:extLst>
          </p:cNvPr>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a:extLst>
              <a:ext uri="{FF2B5EF4-FFF2-40B4-BE49-F238E27FC236}">
                <a16:creationId xmlns:a16="http://schemas.microsoft.com/office/drawing/2014/main" id="{077803FD-07FA-48FF-8FD8-5A181774B53B}"/>
              </a:ext>
            </a:extLst>
          </p:cNvPr>
          <p:cNvSpPr>
            <a:spLocks noGrp="1"/>
          </p:cNvSpPr>
          <p:nvPr>
            <p:ph sz="quarter" idx="1"/>
          </p:nvPr>
        </p:nvSpPr>
        <p:spPr/>
        <p:txBody>
          <a:bodyPr/>
          <a:lstStyle/>
          <a:p>
            <a:r>
              <a:rPr lang="fr-FR" dirty="0"/>
              <a:t>La synthèse ne doit pas être une énumération linéaire des activités effectuées. Les candidats devront prendre le recul nécessaire par rapport à l’étude menée. La synthèse est effectuée devant un examinateur n’ayant pas suivi les candidats au cours des quatre heures précédentes. </a:t>
            </a:r>
          </a:p>
          <a:p>
            <a:endParaRPr lang="fr-FR" dirty="0"/>
          </a:p>
          <a:p>
            <a:r>
              <a:rPr lang="fr-FR" dirty="0"/>
              <a:t>Lors de cette épreuve pratique, la communication joue un rôle important puisqu’elle correspond au quart de la note sur l’ensemble de l’étude. L’évaluation tient compte des capacités des candidats à utiliser les informations données dans le texte ou les aides ponctuelles des examinateurs, de la qualité des explications et de la capacité de synthèse.</a:t>
            </a:r>
          </a:p>
        </p:txBody>
      </p:sp>
    </p:spTree>
    <p:extLst>
      <p:ext uri="{BB962C8B-B14F-4D97-AF65-F5344CB8AC3E}">
        <p14:creationId xmlns:p14="http://schemas.microsoft.com/office/powerpoint/2010/main" val="103937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16</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Commentaires </a:t>
            </a:r>
          </a:p>
          <a:p>
            <a:pPr lvl="1"/>
            <a:r>
              <a:rPr lang="fr-FR" dirty="0"/>
              <a:t>Pas de pulls et/ou vêtements indiquant le lycée d’origine</a:t>
            </a:r>
          </a:p>
          <a:p>
            <a:r>
              <a:rPr lang="fr-FR" dirty="0"/>
              <a:t>Analyse globale</a:t>
            </a:r>
          </a:p>
          <a:p>
            <a:pPr lvl="1"/>
            <a:r>
              <a:rPr lang="fr-FR" dirty="0"/>
              <a:t>Utiliser les outils pour mémoriser les courbes, les modèles au fur et à mesure …</a:t>
            </a:r>
          </a:p>
          <a:p>
            <a:pPr lvl="1"/>
            <a:r>
              <a:rPr lang="fr-FR" dirty="0"/>
              <a:t>Réaliser des schémas pour améliorer les échanges avec le jury</a:t>
            </a:r>
          </a:p>
          <a:p>
            <a:pPr lvl="1"/>
            <a:r>
              <a:rPr lang="fr-FR" dirty="0"/>
              <a:t>Suivre les fiches !</a:t>
            </a:r>
          </a:p>
          <a:p>
            <a:pPr lvl="1"/>
            <a:r>
              <a:rPr lang="fr-FR" dirty="0"/>
              <a:t>Faire preuve d’initiative dans la phase d’autonomie encadrée</a:t>
            </a:r>
          </a:p>
          <a:p>
            <a:pPr lvl="1"/>
            <a:r>
              <a:rPr lang="fr-FR" dirty="0"/>
              <a:t>Maitriser la chaîne fonctionnelle</a:t>
            </a:r>
          </a:p>
          <a:p>
            <a:pPr lvl="1"/>
            <a:r>
              <a:rPr lang="fr-FR" dirty="0"/>
              <a:t>Attention à l’homogénéité et aux unités !</a:t>
            </a:r>
          </a:p>
          <a:p>
            <a:pPr lvl="1"/>
            <a:r>
              <a:rPr lang="fr-FR" dirty="0"/>
              <a:t>Différence modèle causal et acausal</a:t>
            </a:r>
          </a:p>
          <a:p>
            <a:pPr lvl="1"/>
            <a:r>
              <a:rPr lang="fr-FR" dirty="0"/>
              <a:t>Être rigoureux dans l’explication orale des méthodes</a:t>
            </a:r>
          </a:p>
          <a:p>
            <a:pPr lvl="1"/>
            <a:r>
              <a:rPr lang="fr-FR" dirty="0"/>
              <a:t>Utiliser le TEC pour les systèmes à 1 DDL…</a:t>
            </a:r>
          </a:p>
          <a:p>
            <a:pPr lvl="1"/>
            <a:r>
              <a:rPr lang="fr-FR" dirty="0"/>
              <a:t>Approfondir la modélisation cinématique</a:t>
            </a:r>
          </a:p>
          <a:p>
            <a:pPr lvl="1"/>
            <a:r>
              <a:rPr lang="fr-FR" dirty="0"/>
              <a:t>Maîtriser les critères de bande passante, de gain statique, de marges…</a:t>
            </a:r>
          </a:p>
          <a:p>
            <a:pPr lvl="1"/>
            <a:r>
              <a:rPr lang="fr-FR" dirty="0"/>
              <a:t>Maîtriser l’analyse des SED</a:t>
            </a:r>
          </a:p>
          <a:p>
            <a:pPr lvl="1"/>
            <a:r>
              <a:rPr lang="fr-FR" dirty="0"/>
              <a:t>S’entrainer sur les synthèses</a:t>
            </a:r>
          </a:p>
        </p:txBody>
      </p:sp>
    </p:spTree>
    <p:extLst>
      <p:ext uri="{BB962C8B-B14F-4D97-AF65-F5344CB8AC3E}">
        <p14:creationId xmlns:p14="http://schemas.microsoft.com/office/powerpoint/2010/main" val="235148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5416"/>
            <a:ext cx="8219256" cy="990600"/>
          </a:xfrm>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17</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830" y="377280"/>
            <a:ext cx="6572170"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99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18</a:t>
            </a:fld>
            <a:endParaRPr lang="fr-FR"/>
          </a:p>
        </p:txBody>
      </p:sp>
      <p:sp>
        <p:nvSpPr>
          <p:cNvPr id="4" name="Espace réservé du contenu 3"/>
          <p:cNvSpPr>
            <a:spLocks noGrp="1"/>
          </p:cNvSpPr>
          <p:nvPr>
            <p:ph sz="quarter" idx="1"/>
          </p:nvPr>
        </p:nvSpPr>
        <p:spPr>
          <a:xfrm>
            <a:off x="457200" y="1219200"/>
            <a:ext cx="8229600" cy="5162128"/>
          </a:xfrm>
        </p:spPr>
        <p:txBody>
          <a:bodyPr>
            <a:normAutofit fontScale="55000" lnSpcReduction="20000"/>
          </a:bodyPr>
          <a:lstStyle/>
          <a:p>
            <a:r>
              <a:rPr lang="fr-FR" dirty="0"/>
              <a:t>Durée de l’épreuve : 2H</a:t>
            </a:r>
          </a:p>
          <a:p>
            <a:r>
              <a:rPr lang="fr-FR" dirty="0"/>
              <a:t>Dans un premier temps, le candidat doit prendre en main le système. Il doit découvrir le cahier des charges fonctionnel, observer le fonctionnement, identifier les composants, s’approprier la problématique... Cette première phase est conclue au bout de 25 à 30 mn par une synthèse orale (5 mn environ) faite devant l'examinateur. Le candidat présente le système et sa structure, la problématique puis expose la stratégie qu’il doit mettre en œuvre pour répondre à cette problématique.</a:t>
            </a:r>
          </a:p>
          <a:p>
            <a:r>
              <a:rPr lang="fr-FR" dirty="0"/>
              <a:t>Dans un deuxième temps, le candidat doit mener toutes les activités prévues pour répondre à la problématique. Le candidat peut à tout moment faire appel à l’examinateur pour apporter une aide technique sur un matériel ou un logiciel. Durant toute cette phase, l’examinateur observe l’avancée du candidat et intervient régulièrement pour valider le travail du candidat, demander de préciser une démarche, de justifier un modèle...</a:t>
            </a:r>
          </a:p>
          <a:p>
            <a:r>
              <a:rPr lang="fr-FR" dirty="0"/>
              <a:t>En fin d’épreuve, à partir du travail effectué par le candidat, il doit proposer une synthèse de son travail et expliquer au travers des résultats obtenus et d’un retour sur le cahier des charges, comment il a pu répondre à la problématique. </a:t>
            </a:r>
          </a:p>
          <a:p>
            <a:r>
              <a:rPr lang="fr-FR" dirty="0"/>
              <a:t>Si cela est précisé dans le sujet, la synthèse de fin d’épreuve peut se faire sous la forme d’un poster à réaliser et à commenter en présence de l’examinateur. Cette dernière phase fait l’objet d’un échange oral avec l’examinateur et marque la fin de l’épreuve.</a:t>
            </a:r>
          </a:p>
          <a:p>
            <a:r>
              <a:rPr lang="fr-FR" dirty="0"/>
              <a:t>Le candidat doit accorder la plus grande importance aux échanges qu’il a avec l’examinateur. Il est rappelé au candidat qu’il s’agit d’une épreuve orale et que l’évaluation se fait uniquement sur la base de ces échanges. Aucune copie n’est ramassée pour évaluation en fin d’épreuve (à noter que l’examinateur ramasse tous les documents du candidat pour destruction), le candidat doit donc choisir et utiliser les outils de communication les plus pertinents pour faire part de son travail à l’examinateur sans « rien laisser de côté ».</a:t>
            </a:r>
          </a:p>
          <a:p>
            <a:r>
              <a:rPr lang="fr-FR" dirty="0"/>
              <a:t>En toute circonstance, le candidat doit montrer son esprit critique et sa capacité à remettre en cause et modifier un modèle en fonction d’observations et de mesures effectuées sur le système réel.</a:t>
            </a:r>
          </a:p>
        </p:txBody>
      </p:sp>
    </p:spTree>
    <p:extLst>
      <p:ext uri="{BB962C8B-B14F-4D97-AF65-F5344CB8AC3E}">
        <p14:creationId xmlns:p14="http://schemas.microsoft.com/office/powerpoint/2010/main" val="114071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19</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 certains candidats lisent mal les sujets et répondent à des questions non posées, voire même sans relation avec la problématique du sujet. Le candidat est évalué sur sa capacité à mettre en œuvre une démarche d’ingénieur et doit accorder la plus grande importance à l’organisation de son temps. Les durées approximatives indiquées sur les différentes parties du sujet doivent être prises en compte par les candidats, sous peine de ne pas disposer en fin d’épreuve des éléments nécessaires permettant de réaliser une synthèse. </a:t>
            </a:r>
          </a:p>
          <a:p>
            <a:r>
              <a:rPr lang="fr-FR" dirty="0"/>
              <a:t>L’autonomie et la bonne gestion du temps, sont donc à améliorer et à travailler. Les phases de dialogues entre examinateur et candidat ont généralement bien été mises à profit par le candidat pour expliquer sa démarche et ses conclusions. Cependant, le vocabulaire technique permettant de décrire les systèmes est trop souvent approximatif. </a:t>
            </a:r>
          </a:p>
          <a:p>
            <a:r>
              <a:rPr lang="fr-FR" dirty="0"/>
              <a:t>Pendant la phase de prise en main du système, les candidats doivent impérativement manipuler et faire des essais, et ne pas se contenter de lire uniquement le document remis en début d’épreuve. Les examinateurs attendent que le candidat s’appuie sur les outils de description au programme et présente le système en associant systématiquement à la description structurelle effectuée, les éléments du système réel qu’ils doivent désigner de manière précise sur le système instrumenté présent sur le poste d’évaluation. </a:t>
            </a:r>
          </a:p>
          <a:p>
            <a:r>
              <a:rPr lang="fr-FR" dirty="0"/>
              <a:t>Certains éléments fondamentaux des chaînes d’énergie et d’information nécessaires à la poursuite de l’étude ne sont pas considérés par les candidats qui n’accordent pas suffisamment d’importance à cette phase de prise en main du système. (…) une lecture claire et efficace du sujet doit être menée avant toute activité. (…)  Beaucoup de candidats présentent le système, son contexte, parfois son cahier des charges et s’arrêtent là, sans préciser quels sont leurs objectifs pour la suite de l’épreuve. </a:t>
            </a:r>
          </a:p>
          <a:p>
            <a:r>
              <a:rPr lang="fr-FR" dirty="0"/>
              <a:t>A noter que, bien souvent, la structure du sujet présente dans ses grandes lignes la méthode qui sera retenue. Une culture générale des solutions technologiques classiques que l’on peut trouver sur les systèmes d’un laboratoire de Sciences Industrielles pour l’Ingénieur est à développer : par exemple, trop de candidats voient des codeurs là où il n’y en a pas, ne connaissent pas la grandeur mesurée par une jauge de déformation, ne savent pas ce qu’est un hacheur ou pensent que la présence d’un capteur implique nécessairement que le système est asservi. </a:t>
            </a:r>
          </a:p>
          <a:p>
            <a:r>
              <a:rPr lang="fr-FR" dirty="0"/>
              <a:t>Les connaissances de base sur la technologie et la modélisation du moteur à courant continu ne sont très souvent pas maîtrisées. Une confusion est très souvent faite avec les moteurs synchrone ou asynchrone étudiés en Sciences Physique. Lors de la seconde phase du TP, on retrouve, comme les années précédentes, toujours trop de candidats incapables d’exploiter des mesures simples (temps de réponse à 5 %, erreur statique, dépassement). (…)  La différence avec des résultats issus de modèles analytiques doit être mieux maîtrisée. </a:t>
            </a:r>
          </a:p>
        </p:txBody>
      </p:sp>
    </p:spTree>
    <p:extLst>
      <p:ext uri="{BB962C8B-B14F-4D97-AF65-F5344CB8AC3E}">
        <p14:creationId xmlns:p14="http://schemas.microsoft.com/office/powerpoint/2010/main" val="265200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6DBB9-C838-40B8-8AF7-B879503F445A}"/>
              </a:ext>
            </a:extLst>
          </p:cNvPr>
          <p:cNvSpPr>
            <a:spLocks noGrp="1"/>
          </p:cNvSpPr>
          <p:nvPr>
            <p:ph type="title"/>
          </p:nvPr>
        </p:nvSpPr>
        <p:spPr/>
        <p:txBody>
          <a:bodyPr/>
          <a:lstStyle/>
          <a:p>
            <a:r>
              <a:rPr lang="fr-FR" dirty="0"/>
              <a:t>Les TIPE</a:t>
            </a:r>
          </a:p>
        </p:txBody>
      </p:sp>
      <p:sp>
        <p:nvSpPr>
          <p:cNvPr id="3" name="Espace réservé du numéro de diapositive 2">
            <a:extLst>
              <a:ext uri="{FF2B5EF4-FFF2-40B4-BE49-F238E27FC236}">
                <a16:creationId xmlns:a16="http://schemas.microsoft.com/office/drawing/2014/main" id="{5C7DE04C-220E-4A15-B1B8-3CBC39C4C436}"/>
              </a:ext>
            </a:extLst>
          </p:cNvPr>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a:extLst>
              <a:ext uri="{FF2B5EF4-FFF2-40B4-BE49-F238E27FC236}">
                <a16:creationId xmlns:a16="http://schemas.microsoft.com/office/drawing/2014/main" id="{1F45958B-B454-4FD9-8FB6-F377854D8770}"/>
              </a:ext>
            </a:extLst>
          </p:cNvPr>
          <p:cNvSpPr>
            <a:spLocks noGrp="1"/>
          </p:cNvSpPr>
          <p:nvPr>
            <p:ph sz="quarter" idx="1"/>
          </p:nvPr>
        </p:nvSpPr>
        <p:spPr/>
        <p:txBody>
          <a:bodyPr/>
          <a:lstStyle/>
          <a:p>
            <a:r>
              <a:rPr lang="fr-FR"/>
              <a:t>Les plannings </a:t>
            </a:r>
            <a:r>
              <a:rPr lang="fr-FR" dirty="0"/>
              <a:t>sont en ligne.</a:t>
            </a:r>
          </a:p>
          <a:p>
            <a:r>
              <a:rPr lang="fr-FR" dirty="0"/>
              <a:t>2 passages sont prévus. </a:t>
            </a:r>
          </a:p>
          <a:p>
            <a:r>
              <a:rPr lang="fr-FR" dirty="0"/>
              <a:t>Présence OBLIGATOIRE.</a:t>
            </a:r>
          </a:p>
          <a:p>
            <a:r>
              <a:rPr lang="fr-FR" dirty="0"/>
              <a:t>Il est indispensable d’envoyer le PDF de la présentation la veille du passage à votre examinateur. </a:t>
            </a:r>
          </a:p>
        </p:txBody>
      </p:sp>
    </p:spTree>
    <p:extLst>
      <p:ext uri="{BB962C8B-B14F-4D97-AF65-F5344CB8AC3E}">
        <p14:creationId xmlns:p14="http://schemas.microsoft.com/office/powerpoint/2010/main" val="333098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20</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Le comportement des candidats vis-à-vis des modèles numériques causaux est globalement satisfaisant. Cependant, quelques candidats ont des difficultés dans l’analyse des résultats simulés obtenus et omettent encore trop souvent l’analyse d’écarts avec l’expérimentation et les performances visées par le cahier des charges. </a:t>
            </a:r>
          </a:p>
          <a:p>
            <a:r>
              <a:rPr lang="fr-FR" dirty="0"/>
              <a:t>Les examinateurs ont à nouveau constaté que les notions élémentaires de modélisation </a:t>
            </a:r>
            <a:r>
              <a:rPr lang="fr-FR" dirty="0" err="1"/>
              <a:t>multi-physique</a:t>
            </a:r>
            <a:r>
              <a:rPr lang="fr-FR" dirty="0"/>
              <a:t> ne sont pas maîtrisées, voire totalement inconnues et que les candidats ne savent pas tirer profit de la richesse des modèles proposés. Par exemple, très peu de candidats parviennent à compléter un modèle existant fourni avec des valeurs numériques obtenues expérimentalement ou bien encore à procéder à la mise en place de points de « mesure ». </a:t>
            </a:r>
          </a:p>
          <a:p>
            <a:r>
              <a:rPr lang="fr-FR" dirty="0"/>
              <a:t>Pour les sujets utilisant de manière très simple les notions de graphes d’états, trop de candidats ne connaissent pas la différence entre évènement et garde. </a:t>
            </a:r>
          </a:p>
          <a:p>
            <a:r>
              <a:rPr lang="fr-FR" dirty="0"/>
              <a:t>Des progrès ont été enregistrés sur ce point et les examinateurs souhaitent que cela se poursuive. Par contre, il est nécessaire que les candidats connaissent les unités des grandeurs physiques de base (moment d’inertie, puissance…) ainsi que les principaux ordres de grandeur (puissance, tension, courant, couple, inertie...). </a:t>
            </a:r>
          </a:p>
          <a:p>
            <a:r>
              <a:rPr lang="fr-FR" dirty="0"/>
              <a:t>La synthèse orale qui marque la fin de l’épreuve doit mettre en relief la démarche suivie par le candidat en s’appuyant obligatoirement sur les résultats obtenus et l’analyse des écarts observés. Trop de candidats se contentent de réciter le scénario du TP sans y ajouter les contenus issus de leur travail durant la séance, ce qui ne présente aucun intérêt. D’autres se limitent à présenter un diagramme avec système souhaité/réel/simulé sans faire de lien avec la problématique du TP et la démarche mise en jeu. </a:t>
            </a:r>
          </a:p>
          <a:p>
            <a:r>
              <a:rPr lang="fr-FR" dirty="0"/>
              <a:t>(…)S’agissant d’une épreuve orale où les compétences de communication sont essentielles, ce travail a été apprécié par les examinateurs et est encouragé pour les futures sessions. Enfin, les examinateurs ont unanimement constaté que cette épreuve a été abordée avec beaucoup de sérieux et d’engagement par l’ensemble des candidats. Il est cependant rappelé qu’il s’agit d'une épreuve orale de recrutement en école d'ingénieurs et qu’une tenue vestimentaire adaptée et un comportement responsable et respectueux vis à vis du matériel sont attendus. </a:t>
            </a:r>
          </a:p>
        </p:txBody>
      </p:sp>
    </p:spTree>
    <p:extLst>
      <p:ext uri="{BB962C8B-B14F-4D97-AF65-F5344CB8AC3E}">
        <p14:creationId xmlns:p14="http://schemas.microsoft.com/office/powerpoint/2010/main" val="40155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préparation aux oraux</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21</a:t>
            </a:fld>
            <a:endParaRPr lang="fr-FR"/>
          </a:p>
        </p:txBody>
      </p:sp>
      <p:sp>
        <p:nvSpPr>
          <p:cNvPr id="4" name="Espace réservé du contenu 3"/>
          <p:cNvSpPr>
            <a:spLocks noGrp="1"/>
          </p:cNvSpPr>
          <p:nvPr>
            <p:ph sz="quarter" idx="1"/>
          </p:nvPr>
        </p:nvSpPr>
        <p:spPr/>
        <p:txBody>
          <a:bodyPr/>
          <a:lstStyle/>
          <a:p>
            <a:r>
              <a:rPr lang="fr-FR" dirty="0"/>
              <a:t>4 TP de 2h – Cf Planning. Attention aux horaires de l’après midi </a:t>
            </a:r>
            <a:r>
              <a:rPr lang="fr-FR" b="1" dirty="0"/>
              <a:t>(12h30 – 14h30 et 14h30 – 16h30).</a:t>
            </a:r>
          </a:p>
          <a:p>
            <a:endParaRPr lang="fr-FR" dirty="0"/>
          </a:p>
          <a:p>
            <a:r>
              <a:rPr lang="fr-FR" dirty="0"/>
              <a:t>Séances de TD à thème :</a:t>
            </a:r>
          </a:p>
          <a:p>
            <a:endParaRPr lang="fr-FR" dirty="0"/>
          </a:p>
          <a:p>
            <a:r>
              <a:rPr lang="fr-FR" dirty="0"/>
              <a:t>Préparation à l’oral de Mines – Telecom sur demande.</a:t>
            </a:r>
          </a:p>
        </p:txBody>
      </p:sp>
    </p:spTree>
    <p:extLst>
      <p:ext uri="{BB962C8B-B14F-4D97-AF65-F5344CB8AC3E}">
        <p14:creationId xmlns:p14="http://schemas.microsoft.com/office/powerpoint/2010/main" val="302764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Informatique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22</a:t>
            </a:fld>
            <a:endParaRPr lang="fr-FR"/>
          </a:p>
        </p:txBody>
      </p:sp>
      <p:sp>
        <p:nvSpPr>
          <p:cNvPr id="4" name="Espace réservé du contenu 3"/>
          <p:cNvSpPr>
            <a:spLocks noGrp="1"/>
          </p:cNvSpPr>
          <p:nvPr>
            <p:ph sz="quarter" idx="1"/>
          </p:nvPr>
        </p:nvSpPr>
        <p:spPr/>
        <p:txBody>
          <a:bodyPr>
            <a:normAutofit/>
          </a:bodyPr>
          <a:lstStyle/>
          <a:p>
            <a:r>
              <a:rPr lang="fr-FR" dirty="0"/>
              <a:t>Centrale – </a:t>
            </a:r>
            <a:r>
              <a:rPr lang="fr-FR" dirty="0" err="1"/>
              <a:t>Supelec</a:t>
            </a:r>
            <a:endParaRPr lang="fr-FR" dirty="0"/>
          </a:p>
          <a:p>
            <a:pPr lvl="1"/>
            <a:r>
              <a:rPr lang="fr-FR" dirty="0"/>
              <a:t>Épreuve Mathématiques 2</a:t>
            </a:r>
          </a:p>
          <a:p>
            <a:pPr lvl="1"/>
            <a:r>
              <a:rPr lang="fr-FR" dirty="0"/>
              <a:t>Épreuve de SII : informatique intégrée</a:t>
            </a:r>
          </a:p>
          <a:p>
            <a:r>
              <a:rPr lang="fr-FR" dirty="0"/>
              <a:t>CCP</a:t>
            </a:r>
          </a:p>
          <a:p>
            <a:pPr lvl="1"/>
            <a:r>
              <a:rPr lang="fr-FR"/>
              <a:t>Pas d’évaluation</a:t>
            </a:r>
            <a:endParaRPr lang="fr-FR" dirty="0"/>
          </a:p>
        </p:txBody>
      </p:sp>
    </p:spTree>
    <p:extLst>
      <p:ext uri="{BB962C8B-B14F-4D97-AF65-F5344CB8AC3E}">
        <p14:creationId xmlns:p14="http://schemas.microsoft.com/office/powerpoint/2010/main" val="235984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a:t>Les banques d’épreuves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r>
              <a:rPr lang="fr-FR" dirty="0"/>
              <a:t>Concours X-ENS : TP ~4h</a:t>
            </a:r>
          </a:p>
          <a:p>
            <a:r>
              <a:rPr lang="fr-FR" dirty="0"/>
              <a:t>Concours Mines Ponts : TP ~4h</a:t>
            </a:r>
          </a:p>
          <a:p>
            <a:r>
              <a:rPr lang="fr-FR" dirty="0"/>
              <a:t>Concours Mines Telecom : Colle 30 min</a:t>
            </a:r>
          </a:p>
          <a:p>
            <a:r>
              <a:rPr lang="fr-FR" dirty="0"/>
              <a:t>Concours Centrale Supélec : TP ~4h</a:t>
            </a:r>
          </a:p>
          <a:p>
            <a:r>
              <a:rPr lang="fr-FR" dirty="0"/>
              <a:t>Concours CCP : TP ~2h</a:t>
            </a:r>
          </a:p>
        </p:txBody>
      </p:sp>
    </p:spTree>
    <p:extLst>
      <p:ext uri="{BB962C8B-B14F-4D97-AF65-F5344CB8AC3E}">
        <p14:creationId xmlns:p14="http://schemas.microsoft.com/office/powerpoint/2010/main" val="237283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X-ENS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dirty="0"/>
              <a:t>?</a:t>
            </a:r>
          </a:p>
        </p:txBody>
      </p:sp>
    </p:spTree>
    <p:extLst>
      <p:ext uri="{BB962C8B-B14F-4D97-AF65-F5344CB8AC3E}">
        <p14:creationId xmlns:p14="http://schemas.microsoft.com/office/powerpoint/2010/main" val="88385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X-ENS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a:t>Le TP est d’une durée de 4h. Vous tirez au sort un système.</a:t>
            </a:r>
          </a:p>
          <a:p>
            <a:r>
              <a:rPr lang="fr-FR" dirty="0"/>
              <a:t>Il semblerait que beaucoup d’initiative soit laissée au candidat : </a:t>
            </a:r>
          </a:p>
          <a:p>
            <a:pPr lvl="1"/>
            <a:r>
              <a:rPr lang="fr-FR" dirty="0"/>
              <a:t>Analyse et présentation du système</a:t>
            </a:r>
          </a:p>
          <a:p>
            <a:pPr lvl="1"/>
            <a:r>
              <a:rPr lang="fr-FR" dirty="0"/>
              <a:t>Choix des modèles (qu’il faut justifier)</a:t>
            </a:r>
          </a:p>
          <a:p>
            <a:pPr lvl="1"/>
            <a:r>
              <a:rPr lang="fr-FR" dirty="0"/>
              <a:t>Choix des démarches de résolution.</a:t>
            </a:r>
          </a:p>
          <a:p>
            <a:pPr lvl="1"/>
            <a:endParaRPr lang="fr-FR" dirty="0"/>
          </a:p>
          <a:p>
            <a:r>
              <a:rPr lang="fr-FR" dirty="0"/>
              <a:t>Il semblerait que l’épreuve soit très centrée sur l’expérimentation.</a:t>
            </a:r>
          </a:p>
          <a:p>
            <a:endParaRPr lang="fr-FR" dirty="0"/>
          </a:p>
          <a:p>
            <a:r>
              <a:rPr lang="fr-FR" dirty="0"/>
              <a:t>Il n’y aurait peu ou pas de modélisation en vue de faire une simulation (pas de Matlab ou Scilab).</a:t>
            </a:r>
          </a:p>
        </p:txBody>
      </p:sp>
    </p:spTree>
    <p:extLst>
      <p:ext uri="{BB962C8B-B14F-4D97-AF65-F5344CB8AC3E}">
        <p14:creationId xmlns:p14="http://schemas.microsoft.com/office/powerpoint/2010/main" val="249908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lnSpcReduction="10000"/>
          </a:bodyPr>
          <a:lstStyle/>
          <a:p>
            <a:r>
              <a:rPr lang="fr-FR" dirty="0"/>
              <a:t>Objectif de l’épreuve</a:t>
            </a:r>
          </a:p>
          <a:p>
            <a:pPr lvl="1" algn="just"/>
            <a:r>
              <a:rPr lang="fr-FR" dirty="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travail</a:t>
            </a:r>
          </a:p>
          <a:p>
            <a:pPr lvl="1" algn="just"/>
            <a:r>
              <a:rPr lang="fr-FR" dirty="0"/>
              <a:t>Le candidat dispose d'un système réel ainsi que d’un ordinateur. Un navigateur permet de disposer des objectifs, des consignes, de la documentation et des 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a:t>Déroulement de l’épreuve</a:t>
            </a:r>
          </a:p>
          <a:p>
            <a:pPr lvl="1" algn="just"/>
            <a:r>
              <a:rPr lang="fr-FR" dirty="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Ainsi, à l’issue de chaque pôle de réflexion et afin d’évaluer au mieux le candidat, les examinateurs décident de l’orienter vers tel ou tel nouveau pôle, alors seulement accessible.</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p>
          <a:p>
            <a:pPr algn="just"/>
            <a:r>
              <a:rPr lang="fr-FR" dirty="0"/>
              <a:t>Évaluation : à l'issue de l'épreuve, les examinateurs délibèrent et évaluent de manière collégiale chaque	candidat. Cette évaluation s’appuie principalement sur :</a:t>
            </a:r>
          </a:p>
          <a:p>
            <a:pPr lvl="1" algn="just"/>
            <a:r>
              <a:rPr lang="fr-FR" dirty="0"/>
              <a:t>La rigueur des raisonnements ;</a:t>
            </a:r>
          </a:p>
          <a:p>
            <a:pPr lvl="1" algn="just"/>
            <a:r>
              <a:rPr lang="fr-FR" dirty="0"/>
              <a:t>La progression en cours d’épreuve ;</a:t>
            </a:r>
          </a:p>
          <a:p>
            <a:pPr lvl="1" algn="just"/>
            <a:r>
              <a:rPr lang="fr-FR" dirty="0"/>
              <a:t>La réactivité et l’ouverture d’esprit ;</a:t>
            </a:r>
          </a:p>
          <a:p>
            <a:pPr lvl="1" algn="just"/>
            <a:r>
              <a:rPr lang="fr-FR" dirty="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a:xfrm>
            <a:off x="457200" y="1124744"/>
            <a:ext cx="8229600" cy="5400600"/>
          </a:xfrm>
        </p:spPr>
        <p:txBody>
          <a:bodyPr>
            <a:normAutofit fontScale="92500" lnSpcReduction="20000"/>
          </a:bodyPr>
          <a:lstStyle/>
          <a:p>
            <a:r>
              <a:rPr lang="fr-FR" dirty="0"/>
              <a:t>Constats 2017</a:t>
            </a:r>
          </a:p>
          <a:p>
            <a:pPr lvl="1"/>
            <a:r>
              <a:rPr lang="fr-FR" dirty="0"/>
              <a:t>Les examinateurs regrettent que les notions liées à la chaîne d’acquisition et aux systèmes à évènements discrets soient mal maitrisées. 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posé.</a:t>
            </a:r>
          </a:p>
          <a:p>
            <a:pPr lvl="1"/>
            <a:r>
              <a:rPr lang="fr-FR" dirty="0"/>
              <a:t>Un 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p>
          <a:p>
            <a:pPr lvl="1"/>
            <a:r>
              <a:rPr lang="fr-FR" dirty="0"/>
              <a:t>Aisance amoindrie dans la conduite expérimentale. Les examinateurs s’interrogent quant au nombre d’heures réellement passées par chaque candidat à faire des manipulations lors des séances de travaux pratiques pendant les deux années de classes préparatoires.</a:t>
            </a:r>
          </a:p>
          <a:p>
            <a:pPr lvl="1"/>
            <a:r>
              <a:rPr lang="fr-FR" dirty="0"/>
              <a:t>Enfin, quelques candidats arrivent à l’épreuve avec des discours appris par cœur, qu’ils récitent sans prendre en compte ni les questions posées dans le pôle proposé ni les interventions des examinateurs : de fait, ces candidats ont été systématiquement sanctionnés.</a:t>
            </a:r>
          </a:p>
        </p:txBody>
      </p:sp>
    </p:spTree>
    <p:extLst>
      <p:ext uri="{BB962C8B-B14F-4D97-AF65-F5344CB8AC3E}">
        <p14:creationId xmlns:p14="http://schemas.microsoft.com/office/powerpoint/2010/main" val="236283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3224</Words>
  <Application>Microsoft Office PowerPoint</Application>
  <PresentationFormat>Affichage à l'écran (4:3)</PresentationFormat>
  <Paragraphs>211</Paragraphs>
  <Slides>22</Slides>
  <Notes>4</Notes>
  <HiddenSlides>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Calibri</vt:lpstr>
      <vt:lpstr>Gill Sans MT</vt:lpstr>
      <vt:lpstr>Wingdings</vt:lpstr>
      <vt:lpstr>Wingdings 3</vt:lpstr>
      <vt:lpstr>Origine</vt:lpstr>
      <vt:lpstr>Préparation aux oraux</vt:lpstr>
      <vt:lpstr>Les TIPE</vt:lpstr>
      <vt:lpstr>Les banques d’épreuves</vt:lpstr>
      <vt:lpstr>Le concours X-ENS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lpstr>Le concours Centrale – Supélec </vt:lpstr>
      <vt:lpstr>Le concours CCP</vt:lpstr>
      <vt:lpstr>Le concours CCP</vt:lpstr>
      <vt:lpstr>Le concours CCP</vt:lpstr>
      <vt:lpstr>Le concours CCP</vt:lpstr>
      <vt:lpstr>La préparation aux oraux</vt:lpstr>
      <vt:lpstr>Informatique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132</cp:revision>
  <dcterms:created xsi:type="dcterms:W3CDTF">2014-09-30T07:33:25Z</dcterms:created>
  <dcterms:modified xsi:type="dcterms:W3CDTF">2025-04-24T17:44:44Z</dcterms:modified>
</cp:coreProperties>
</file>