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708" y="-7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Pôle 1</a:t>
          </a:r>
        </a:p>
        <a:p>
          <a:r>
            <a:rPr lang="fr-FR" dirty="0"/>
            <a:t>Découverte du système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custT="1"/>
      <dgm:spPr/>
      <dgm:t>
        <a:bodyPr/>
        <a:lstStyle/>
        <a:p>
          <a:r>
            <a:rPr lang="fr-FR" sz="600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Pôle 2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endParaRPr lang="fr-FR" dirty="0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Pôle 3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endParaRPr lang="fr-FR" dirty="0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Pôle 4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Pôle 5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endParaRPr lang="fr-FR" dirty="0"/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endParaRPr lang="fr-FR" dirty="0"/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1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1" destOrd="0" parTransId="{0DC9D828-A9AB-4F2A-83AE-CB35FC67EA91}" sibTransId="{9498F83F-2569-4E78-864A-AF5A10617D12}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Appropriation du support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/>
      <dgm:spPr/>
      <dgm:t>
        <a:bodyPr/>
        <a:lstStyle/>
        <a:p>
          <a:r>
            <a:rPr lang="fr-FR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/>
      <dgm:spPr/>
      <dgm:t>
        <a:bodyPr/>
        <a:lstStyle/>
        <a:p>
          <a:r>
            <a:rPr lang="fr-FR" dirty="0"/>
            <a:t>S’approprier la problématique</a:t>
          </a:r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Activité de modélisation (autonomie encadrée)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r>
            <a:rPr lang="fr-FR" dirty="0"/>
            <a:t>Développer un modèle (multiphysique) – Mise en équation, modèle de comportement – ;</a:t>
          </a:r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/>
      <dgm:spPr/>
      <dgm:t>
        <a:bodyPr/>
        <a:lstStyle/>
        <a:p>
          <a:r>
            <a:rPr lang="fr-FR" dirty="0"/>
            <a:t>Enrichir le modèle</a:t>
          </a:r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Exploitation des modèles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r>
            <a:rPr lang="fr-FR" dirty="0"/>
            <a:t>Valider et recaler un modèle</a:t>
          </a:r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/>
      <dgm:spPr/>
      <dgm:t>
        <a:bodyPr/>
        <a:lstStyle/>
        <a:p>
          <a:r>
            <a:rPr lang="fr-FR" dirty="0"/>
            <a:t>Imaginer et choisir des solutions d’évolution du système</a:t>
          </a:r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Evaluation de solutions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A8413DF9-56B9-4C60-B3CC-C6279AA9DB31}">
      <dgm:prSet phldrT="[Texte]"/>
      <dgm:spPr/>
      <dgm:t>
        <a:bodyPr/>
        <a:lstStyle/>
        <a:p>
          <a:r>
            <a:rPr lang="fr-FR" dirty="0"/>
            <a:t>Vérifier des exigences et analyser les écarts</a:t>
          </a:r>
        </a:p>
      </dgm:t>
    </dgm:pt>
    <dgm:pt modelId="{BFBB27DB-4F08-40E3-A64D-E6DBEFBF4140}" type="parTrans" cxnId="{4837E752-3F23-4D39-B139-676E4BD7D655}">
      <dgm:prSet/>
      <dgm:spPr/>
      <dgm:t>
        <a:bodyPr/>
        <a:lstStyle/>
        <a:p>
          <a:endParaRPr lang="fr-FR"/>
        </a:p>
      </dgm:t>
    </dgm:pt>
    <dgm:pt modelId="{1140EB32-5F55-4501-AE6F-0BEE35CC03BC}" type="sibTrans" cxnId="{4837E752-3F23-4D39-B139-676E4BD7D655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Synthèse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FE9C8349-5541-4A07-AD12-86C062C0E230}">
      <dgm:prSet phldrT="[Texte]"/>
      <dgm:spPr/>
      <dgm:t>
        <a:bodyPr/>
        <a:lstStyle/>
        <a:p>
          <a:r>
            <a:rPr lang="fr-FR" dirty="0"/>
            <a:t>Enrichir un modèle</a:t>
          </a:r>
        </a:p>
      </dgm:t>
    </dgm:pt>
    <dgm:pt modelId="{D86E542B-235B-4FEB-8647-F7C8AADC72DD}" type="parTrans" cxnId="{E482A634-3C45-439E-A37A-3BB451581B53}">
      <dgm:prSet/>
      <dgm:spPr/>
      <dgm:t>
        <a:bodyPr/>
        <a:lstStyle/>
        <a:p>
          <a:endParaRPr lang="fr-FR"/>
        </a:p>
      </dgm:t>
    </dgm:pt>
    <dgm:pt modelId="{C43EF2FA-EE72-4138-B119-3A8414090AEA}" type="sibTrans" cxnId="{E482A634-3C45-439E-A37A-3BB451581B53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r>
            <a:rPr lang="fr-FR" dirty="0"/>
            <a:t>Evaluer, optimiser, adapter des solutions</a:t>
          </a:r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8B357BF4-9F6B-41DA-AC00-06C721727CC4}">
      <dgm:prSet phldrT="[Texte]"/>
      <dgm:spPr/>
      <dgm:t>
        <a:bodyPr/>
        <a:lstStyle/>
        <a:p>
          <a:r>
            <a:rPr lang="fr-FR" dirty="0"/>
            <a:t>Conclure vis-à-vis de la problématique</a:t>
          </a:r>
        </a:p>
      </dgm:t>
    </dgm:pt>
    <dgm:pt modelId="{8049E6DB-7235-46A3-9A01-D9B8825D7FBE}" type="parTrans" cxnId="{E7F51A95-644E-4CCD-B975-7FB3FBC3D14D}">
      <dgm:prSet/>
      <dgm:spPr/>
      <dgm:t>
        <a:bodyPr/>
        <a:lstStyle/>
        <a:p>
          <a:endParaRPr lang="fr-FR"/>
        </a:p>
      </dgm:t>
    </dgm:pt>
    <dgm:pt modelId="{2FE3F632-0420-4B99-82E5-A7F74116C1F1}" type="sibTrans" cxnId="{E7F51A95-644E-4CCD-B975-7FB3FBC3D14D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r>
            <a:rPr lang="fr-FR" dirty="0"/>
            <a:t>Préparation d’une synthèse (10 minutes)</a:t>
          </a:r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D9322475-296B-4DB3-B8CB-A37D16B0CCC5}">
      <dgm:prSet phldrT="[Texte]"/>
      <dgm:spPr/>
      <dgm:t>
        <a:bodyPr/>
        <a:lstStyle/>
        <a:p>
          <a:r>
            <a:rPr lang="fr-FR" dirty="0"/>
            <a:t>Présentation (3 minutes)</a:t>
          </a:r>
        </a:p>
      </dgm:t>
    </dgm:pt>
    <dgm:pt modelId="{36777342-3451-4820-A2D9-690CFCC4EAFA}" type="parTrans" cxnId="{D0949473-B194-4546-8E86-808091D73F76}">
      <dgm:prSet/>
      <dgm:spPr/>
      <dgm:t>
        <a:bodyPr/>
        <a:lstStyle/>
        <a:p>
          <a:endParaRPr lang="fr-FR"/>
        </a:p>
      </dgm:t>
    </dgm:pt>
    <dgm:pt modelId="{119C61CF-A5C0-4ED8-B600-C9AFDEC1C9D8}" type="sibTrans" cxnId="{D0949473-B194-4546-8E86-808091D73F76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2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E482A634-3C45-439E-A37A-3BB451581B53}" srcId="{928451A7-076A-4725-BC57-E98970B55362}" destId="{FE9C8349-5541-4A07-AD12-86C062C0E230}" srcOrd="1" destOrd="0" parTransId="{D86E542B-235B-4FEB-8647-F7C8AADC72DD}" sibTransId="{C43EF2FA-EE72-4138-B119-3A8414090AEA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2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2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21B1ED67-366C-4183-8AF4-00523A5B1174}" type="presOf" srcId="{FE9C8349-5541-4A07-AD12-86C062C0E230}" destId="{9131C415-ABC8-494A-BB4C-4189E2623C96}" srcOrd="0" destOrd="1" presId="urn:microsoft.com/office/officeart/2005/8/layout/hProcess4"/>
    <dgm:cxn modelId="{C8B22B49-CC6C-4CC7-B1A3-9980D2423C47}" srcId="{C0BBB20E-A547-490C-BFC3-F69C30C2BB85}" destId="{F13B1487-2412-4E08-99C9-67C2BCBDEA4A}" srcOrd="2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2" presId="urn:microsoft.com/office/officeart/2005/8/layout/hProcess4"/>
    <dgm:cxn modelId="{E89FE86D-E9A0-4F12-A590-68AB9F146FB2}" type="presOf" srcId="{D9322475-296B-4DB3-B8CB-A37D16B0CCC5}" destId="{BCC1B419-4A07-48CE-9943-567C3025AA4B}" srcOrd="1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4837E752-3F23-4D39-B139-676E4BD7D655}" srcId="{C0BBB20E-A547-490C-BFC3-F69C30C2BB85}" destId="{A8413DF9-56B9-4C60-B3CC-C6279AA9DB31}" srcOrd="1" destOrd="0" parTransId="{BFBB27DB-4F08-40E3-A64D-E6DBEFBF4140}" sibTransId="{1140EB32-5F55-4501-AE6F-0BEE35CC03BC}"/>
    <dgm:cxn modelId="{78AA7A53-A1F0-47E6-9B77-B202EA49C9D4}" type="presOf" srcId="{8B357BF4-9F6B-41DA-AC00-06C721727CC4}" destId="{F0C2F068-CF38-425A-B33E-3FD76DFE06E5}" srcOrd="0" destOrd="1" presId="urn:microsoft.com/office/officeart/2005/8/layout/hProcess4"/>
    <dgm:cxn modelId="{D0949473-B194-4546-8E86-808091D73F76}" srcId="{72D19D3A-74EA-46C0-A7EF-6D3CB88BB6E7}" destId="{D9322475-296B-4DB3-B8CB-A37D16B0CCC5}" srcOrd="1" destOrd="0" parTransId="{36777342-3451-4820-A2D9-690CFCC4EAFA}" sibTransId="{119C61CF-A5C0-4ED8-B600-C9AFDEC1C9D8}"/>
    <dgm:cxn modelId="{D2AF2756-91EA-4946-BD2F-56B8BD2544F9}" type="presOf" srcId="{FE9C8349-5541-4A07-AD12-86C062C0E230}" destId="{3B26D6A5-9D56-445C-B171-536ACA002E6A}" srcOrd="1" destOrd="1" presId="urn:microsoft.com/office/officeart/2005/8/layout/hProcess4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2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9FB5A393-4204-4957-8862-370D233FA313}" type="presOf" srcId="{A8413DF9-56B9-4C60-B3CC-C6279AA9DB31}" destId="{0CDE4C4E-2C62-4126-8CEE-77D153383F3B}" srcOrd="1" destOrd="1" presId="urn:microsoft.com/office/officeart/2005/8/layout/hProcess4"/>
    <dgm:cxn modelId="{E7F51A95-644E-4CCD-B975-7FB3FBC3D14D}" srcId="{9D94179C-60CB-44C9-8000-C638CC90FBCC}" destId="{8B357BF4-9F6B-41DA-AC00-06C721727CC4}" srcOrd="1" destOrd="0" parTransId="{8049E6DB-7235-46A3-9A01-D9B8825D7FBE}" sibTransId="{2FE3F632-0420-4B99-82E5-A7F74116C1F1}"/>
    <dgm:cxn modelId="{658C8A97-82E5-4674-8ED0-64BFCCDCBEC3}" type="presOf" srcId="{8DAB84D0-1232-4525-835D-427DF83AEF9C}" destId="{3B26D6A5-9D56-445C-B171-536ACA002E6A}" srcOrd="1" destOrd="2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2" destOrd="0" parTransId="{0DC9D828-A9AB-4F2A-83AE-CB35FC67EA91}" sibTransId="{9498F83F-2569-4E78-864A-AF5A10617D12}"/>
    <dgm:cxn modelId="{8CB1F4BA-D601-4E13-A50B-3A70EAC68341}" type="presOf" srcId="{D9322475-296B-4DB3-B8CB-A37D16B0CCC5}" destId="{9026B45C-ADFA-45DE-A14B-1C67CDA49329}" srcOrd="0" destOrd="1" presId="urn:microsoft.com/office/officeart/2005/8/layout/hProcess4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95D060BD-EC9A-4CE2-A678-C20ADD6CE489}" type="presOf" srcId="{A8413DF9-56B9-4C60-B3CC-C6279AA9DB31}" destId="{8901E0F4-0A59-4693-BCC0-AD691D9FB870}" srcOrd="0" destOrd="1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C9483CCC-F04E-41A4-BC9B-839EAF8C71E4}" type="presOf" srcId="{8DAB84D0-1232-4525-835D-427DF83AEF9C}" destId="{9131C415-ABC8-494A-BB4C-4189E2623C96}" srcOrd="0" destOrd="2" presId="urn:microsoft.com/office/officeart/2005/8/layout/hProcess4"/>
    <dgm:cxn modelId="{6C1568E0-2E3D-445E-8201-5D1B60F0118D}" type="presOf" srcId="{8B357BF4-9F6B-41DA-AC00-06C721727CC4}" destId="{0CEB224C-27D6-4E1E-B3D5-07A168A17481}" srcOrd="1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Préparation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Introduction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Présentation 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 custT="1"/>
      <dgm:spPr/>
      <dgm:t>
        <a:bodyPr/>
        <a:lstStyle/>
        <a:p>
          <a:r>
            <a:rPr lang="fr-FR" sz="1400" dirty="0"/>
            <a:t>Préparation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/>
      <dgm:spPr/>
      <dgm:t>
        <a:bodyPr/>
        <a:lstStyle/>
        <a:p>
          <a:r>
            <a:rPr lang="fr-FR" dirty="0"/>
            <a:t>Epreuve qui porterait sur un support de TP (Sans support !)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custT="1"/>
      <dgm:spPr/>
      <dgm:t>
        <a:bodyPr/>
        <a:lstStyle/>
        <a:p>
          <a:r>
            <a:rPr lang="fr-FR" sz="1400" dirty="0"/>
            <a:t>Introduction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r>
            <a:rPr lang="fr-FR" dirty="0"/>
            <a:t>Contexte du système</a:t>
          </a:r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/>
      <dgm:spPr/>
      <dgm:t>
        <a:bodyPr/>
        <a:lstStyle/>
        <a:p>
          <a:r>
            <a:rPr lang="fr-FR" dirty="0"/>
            <a:t>Fonction principale</a:t>
          </a:r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custT="1"/>
      <dgm:spPr/>
      <dgm:t>
        <a:bodyPr/>
        <a:lstStyle/>
        <a:p>
          <a:r>
            <a:rPr lang="fr-FR" sz="1400"/>
            <a:t>Présentation 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r>
            <a:rPr lang="fr-FR" dirty="0"/>
            <a:t>Modèle de connaissance</a:t>
          </a:r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/>
      <dgm:spPr/>
      <dgm:t>
        <a:bodyPr/>
        <a:lstStyle/>
        <a:p>
          <a:r>
            <a:rPr lang="fr-FR" dirty="0"/>
            <a:t>Expérimenter (proposer des protocoles expérimentaux, analyse des résultats)</a:t>
          </a:r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AEB247FD-6D58-4408-8770-0452FCED6303}">
      <dgm:prSet phldrT="[Texte]"/>
      <dgm:spPr/>
      <dgm:t>
        <a:bodyPr/>
        <a:lstStyle/>
        <a:p>
          <a:r>
            <a:rPr lang="fr-FR" dirty="0"/>
            <a:t>Préparation en loge</a:t>
          </a:r>
        </a:p>
      </dgm:t>
    </dgm:pt>
    <dgm:pt modelId="{89E3FD14-03B2-4832-8923-0DD87E75F033}" type="parTrans" cxnId="{DF3E27AC-9EC7-42C1-8261-77B5D8C07EFD}">
      <dgm:prSet/>
      <dgm:spPr/>
      <dgm:t>
        <a:bodyPr/>
        <a:lstStyle/>
        <a:p>
          <a:endParaRPr lang="fr-FR"/>
        </a:p>
      </dgm:t>
    </dgm:pt>
    <dgm:pt modelId="{13ECDF23-8262-4788-A630-8CE5ECF86CAB}" type="sibTrans" cxnId="{DF3E27AC-9EC7-42C1-8261-77B5D8C07EFD}">
      <dgm:prSet/>
      <dgm:spPr/>
      <dgm:t>
        <a:bodyPr/>
        <a:lstStyle/>
        <a:p>
          <a:endParaRPr lang="fr-FR"/>
        </a:p>
      </dgm:t>
    </dgm:pt>
    <dgm:pt modelId="{346F9207-926A-4CE5-BAF7-6C23B211C114}">
      <dgm:prSet phldrT="[Texte]"/>
      <dgm:spPr/>
      <dgm:t>
        <a:bodyPr/>
        <a:lstStyle/>
        <a:p>
          <a:r>
            <a:rPr lang="fr-FR" dirty="0"/>
            <a:t>Chaine de puissance</a:t>
          </a:r>
        </a:p>
      </dgm:t>
    </dgm:pt>
    <dgm:pt modelId="{52F81A13-55B5-4418-BFA4-E20AA1BFBD56}" type="parTrans" cxnId="{6CE95EFC-1785-4095-B46C-25755792008A}">
      <dgm:prSet/>
      <dgm:spPr/>
      <dgm:t>
        <a:bodyPr/>
        <a:lstStyle/>
        <a:p>
          <a:endParaRPr lang="fr-FR"/>
        </a:p>
      </dgm:t>
    </dgm:pt>
    <dgm:pt modelId="{83D741F7-7241-440A-A365-D29CEE2F3D5C}" type="sibTrans" cxnId="{6CE95EFC-1785-4095-B46C-25755792008A}">
      <dgm:prSet/>
      <dgm:spPr/>
      <dgm:t>
        <a:bodyPr/>
        <a:lstStyle/>
        <a:p>
          <a:endParaRPr lang="fr-FR"/>
        </a:p>
      </dgm:t>
    </dgm:pt>
    <dgm:pt modelId="{8B1CE8EB-7CA0-4313-B82B-C36A7BCFDBA5}">
      <dgm:prSet phldrT="[Texte]"/>
      <dgm:spPr/>
      <dgm:t>
        <a:bodyPr/>
        <a:lstStyle/>
        <a:p>
          <a:r>
            <a:rPr lang="fr-FR" dirty="0"/>
            <a:t>Modèle de comportement</a:t>
          </a:r>
        </a:p>
      </dgm:t>
    </dgm:pt>
    <dgm:pt modelId="{454A3619-D629-4946-ACA0-13CDA67EC3C8}" type="parTrans" cxnId="{EBC422D0-6B48-45C7-BA12-1D35FC881AA7}">
      <dgm:prSet/>
      <dgm:spPr/>
      <dgm:t>
        <a:bodyPr/>
        <a:lstStyle/>
        <a:p>
          <a:endParaRPr lang="fr-FR"/>
        </a:p>
      </dgm:t>
    </dgm:pt>
    <dgm:pt modelId="{E9BDABAC-C5CC-489A-B470-ECB5D9E4FFBA}" type="sibTrans" cxnId="{EBC422D0-6B48-45C7-BA12-1D35FC881AA7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 custScaleX="76849" custScaleY="54238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 custScaleX="76849" custScaleY="54238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 custScaleX="76849" custScaleY="54238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1" presId="urn:microsoft.com/office/officeart/2005/8/layout/hProcess4"/>
    <dgm:cxn modelId="{0BC19424-EC70-4439-B064-2AB2452E9A8A}" type="presOf" srcId="{AEB247FD-6D58-4408-8770-0452FCED6303}" destId="{8901E0F4-0A59-4693-BCC0-AD691D9FB870}" srcOrd="0" destOrd="0" presId="urn:microsoft.com/office/officeart/2005/8/layout/hProcess4"/>
    <dgm:cxn modelId="{DB37CD2A-171A-4EDF-AE2B-5E79EBACFD5B}" srcId="{928451A7-076A-4725-BC57-E98970B55362}" destId="{8DAB84D0-1232-4525-835D-427DF83AEF9C}" srcOrd="2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54E2835E-295E-4457-8401-C47701F7A488}" type="presOf" srcId="{346F9207-926A-4CE5-BAF7-6C23B211C114}" destId="{B8A19F94-18F6-4D00-B053-8BF08839189F}" srcOrd="0" destOrd="2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1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419C9C8A-B936-4CB0-8C14-ACFFFA0989FC}" type="presOf" srcId="{8B1CE8EB-7CA0-4313-B82B-C36A7BCFDBA5}" destId="{9131C415-ABC8-494A-BB4C-4189E2623C96}" srcOrd="0" destOrd="1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DF80592-36AC-4508-8724-FC002CDE077F}" type="presOf" srcId="{8B1CE8EB-7CA0-4313-B82B-C36A7BCFDBA5}" destId="{3B26D6A5-9D56-445C-B171-536ACA002E6A}" srcOrd="1" destOrd="1" presId="urn:microsoft.com/office/officeart/2005/8/layout/hProcess4"/>
    <dgm:cxn modelId="{658C8A97-82E5-4674-8ED0-64BFCCDCBEC3}" type="presOf" srcId="{8DAB84D0-1232-4525-835D-427DF83AEF9C}" destId="{3B26D6A5-9D56-445C-B171-536ACA002E6A}" srcOrd="1" destOrd="2" presId="urn:microsoft.com/office/officeart/2005/8/layout/hProcess4"/>
    <dgm:cxn modelId="{AFFF7C9B-0E77-4342-BDDF-B74DE7FEA928}" type="presOf" srcId="{C742B16C-6774-4654-A307-2517E5970ED9}" destId="{8901E0F4-0A59-4693-BCC0-AD691D9FB870}" srcOrd="0" destOrd="1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DF3E27AC-9EC7-42C1-8261-77B5D8C07EFD}" srcId="{C0BBB20E-A547-490C-BFC3-F69C30C2BB85}" destId="{AEB247FD-6D58-4408-8770-0452FCED6303}" srcOrd="0" destOrd="0" parTransId="{89E3FD14-03B2-4832-8923-0DD87E75F033}" sibTransId="{13ECDF23-8262-4788-A630-8CE5ECF86CAB}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2" presId="urn:microsoft.com/office/officeart/2005/8/layout/hProcess4"/>
    <dgm:cxn modelId="{EBC422D0-6B48-45C7-BA12-1D35FC881AA7}" srcId="{928451A7-076A-4725-BC57-E98970B55362}" destId="{8B1CE8EB-7CA0-4313-B82B-C36A7BCFDBA5}" srcOrd="1" destOrd="0" parTransId="{454A3619-D629-4946-ACA0-13CDA67EC3C8}" sibTransId="{E9BDABAC-C5CC-489A-B470-ECB5D9E4FFBA}"/>
    <dgm:cxn modelId="{74A79FE0-DCD0-43C0-915E-56C8A39D20C7}" type="presOf" srcId="{AEB247FD-6D58-4408-8770-0452FCED6303}" destId="{0CDE4C4E-2C62-4126-8CEE-77D153383F3B}" srcOrd="1" destOrd="0" presId="urn:microsoft.com/office/officeart/2005/8/layout/hProcess4"/>
    <dgm:cxn modelId="{966C64E5-611A-47C4-905E-CC17AF588A1F}" type="presOf" srcId="{346F9207-926A-4CE5-BAF7-6C23B211C114}" destId="{BCCD055F-C4D8-4E1B-AEB8-AC963578358F}" srcOrd="1" destOrd="2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6CE95EFC-1785-4095-B46C-25755792008A}" srcId="{20F7D581-9EB2-498F-BE28-9D62195EAF83}" destId="{346F9207-926A-4CE5-BAF7-6C23B211C114}" srcOrd="2" destOrd="0" parTransId="{52F81A13-55B5-4418-BFA4-E20AA1BFBD56}" sibTransId="{83D741F7-7241-440A-A365-D29CEE2F3D5C}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102818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</dsp:txBody>
      <dsp:txXfrm>
        <a:off x="120860" y="426039"/>
        <a:ext cx="914453" cy="579911"/>
      </dsp:txXfrm>
    </dsp:sp>
    <dsp:sp modelId="{943CED33-B477-41B6-8333-C0E815B32CCD}">
      <dsp:nvSpPr>
        <dsp:cNvPr id="0" name=""/>
        <dsp:cNvSpPr/>
      </dsp:nvSpPr>
      <dsp:spPr>
        <a:xfrm>
          <a:off x="580899" y="393247"/>
          <a:ext cx="1345901" cy="1345901"/>
        </a:xfrm>
        <a:prstGeom prst="leftCircularArrow">
          <a:avLst>
            <a:gd name="adj1" fmla="val 5350"/>
            <a:gd name="adj2" fmla="val 694664"/>
            <a:gd name="adj3" fmla="val 2470174"/>
            <a:gd name="adj4" fmla="val 9024489"/>
            <a:gd name="adj5" fmla="val 6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314048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1</a:t>
          </a:r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Découverte du système</a:t>
          </a:r>
        </a:p>
      </dsp:txBody>
      <dsp:txXfrm>
        <a:off x="323889" y="1033833"/>
        <a:ext cx="825240" cy="316315"/>
      </dsp:txXfrm>
    </dsp:sp>
    <dsp:sp modelId="{B8A19F94-18F6-4D00-B053-8BF08839189F}">
      <dsp:nvSpPr>
        <dsp:cNvPr id="0" name=""/>
        <dsp:cNvSpPr/>
      </dsp:nvSpPr>
      <dsp:spPr>
        <a:xfrm>
          <a:off x="1501870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1519912" y="594038"/>
        <a:ext cx="914453" cy="579911"/>
      </dsp:txXfrm>
    </dsp:sp>
    <dsp:sp modelId="{DC8BE73A-4F5A-421C-B33E-9320120B824C}">
      <dsp:nvSpPr>
        <dsp:cNvPr id="0" name=""/>
        <dsp:cNvSpPr/>
      </dsp:nvSpPr>
      <dsp:spPr>
        <a:xfrm>
          <a:off x="1972030" y="-169899"/>
          <a:ext cx="1467359" cy="1467359"/>
        </a:xfrm>
        <a:prstGeom prst="circularArrow">
          <a:avLst>
            <a:gd name="adj1" fmla="val 4907"/>
            <a:gd name="adj2" fmla="val 630133"/>
            <a:gd name="adj3" fmla="val 19194356"/>
            <a:gd name="adj4" fmla="val 12575511"/>
            <a:gd name="adj5" fmla="val 5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713101" y="239998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2</a:t>
          </a:r>
        </a:p>
      </dsp:txBody>
      <dsp:txXfrm>
        <a:off x="1722942" y="249839"/>
        <a:ext cx="825240" cy="316315"/>
      </dsp:txXfrm>
    </dsp:sp>
    <dsp:sp modelId="{9131C415-ABC8-494A-BB4C-4189E2623C96}">
      <dsp:nvSpPr>
        <dsp:cNvPr id="0" name=""/>
        <dsp:cNvSpPr/>
      </dsp:nvSpPr>
      <dsp:spPr>
        <a:xfrm>
          <a:off x="2900923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2918965" y="426039"/>
        <a:ext cx="914453" cy="579911"/>
      </dsp:txXfrm>
    </dsp:sp>
    <dsp:sp modelId="{4D946BF7-5318-4B1E-AEBF-4A3CA2E290DB}">
      <dsp:nvSpPr>
        <dsp:cNvPr id="0" name=""/>
        <dsp:cNvSpPr/>
      </dsp:nvSpPr>
      <dsp:spPr>
        <a:xfrm>
          <a:off x="3379004" y="393247"/>
          <a:ext cx="1345901" cy="1345901"/>
        </a:xfrm>
        <a:prstGeom prst="leftCircularArrow">
          <a:avLst>
            <a:gd name="adj1" fmla="val 5350"/>
            <a:gd name="adj2" fmla="val 694664"/>
            <a:gd name="adj3" fmla="val 2470174"/>
            <a:gd name="adj4" fmla="val 9024489"/>
            <a:gd name="adj5" fmla="val 62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112154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3</a:t>
          </a:r>
        </a:p>
      </dsp:txBody>
      <dsp:txXfrm>
        <a:off x="3121995" y="1033833"/>
        <a:ext cx="825240" cy="316315"/>
      </dsp:txXfrm>
    </dsp:sp>
    <dsp:sp modelId="{F0C2F068-CF38-425A-B33E-3FD76DFE06E5}">
      <dsp:nvSpPr>
        <dsp:cNvPr id="0" name=""/>
        <dsp:cNvSpPr/>
      </dsp:nvSpPr>
      <dsp:spPr>
        <a:xfrm>
          <a:off x="4299976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4318018" y="594038"/>
        <a:ext cx="914453" cy="579911"/>
      </dsp:txXfrm>
    </dsp:sp>
    <dsp:sp modelId="{E2AA8120-67F5-4F08-808C-C2FFDEEF3762}">
      <dsp:nvSpPr>
        <dsp:cNvPr id="0" name=""/>
        <dsp:cNvSpPr/>
      </dsp:nvSpPr>
      <dsp:spPr>
        <a:xfrm>
          <a:off x="4770136" y="-169899"/>
          <a:ext cx="1467359" cy="1467359"/>
        </a:xfrm>
        <a:prstGeom prst="circularArrow">
          <a:avLst>
            <a:gd name="adj1" fmla="val 4907"/>
            <a:gd name="adj2" fmla="val 630133"/>
            <a:gd name="adj3" fmla="val 19194356"/>
            <a:gd name="adj4" fmla="val 12575511"/>
            <a:gd name="adj5" fmla="val 572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11206" y="239998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4</a:t>
          </a:r>
        </a:p>
      </dsp:txBody>
      <dsp:txXfrm>
        <a:off x="4521047" y="249839"/>
        <a:ext cx="825240" cy="316315"/>
      </dsp:txXfrm>
    </dsp:sp>
    <dsp:sp modelId="{9026B45C-ADFA-45DE-A14B-1C67CDA49329}">
      <dsp:nvSpPr>
        <dsp:cNvPr id="0" name=""/>
        <dsp:cNvSpPr/>
      </dsp:nvSpPr>
      <dsp:spPr>
        <a:xfrm>
          <a:off x="5699029" y="407997"/>
          <a:ext cx="950537" cy="7839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700" kern="1200" dirty="0"/>
        </a:p>
      </dsp:txBody>
      <dsp:txXfrm>
        <a:off x="5717071" y="426039"/>
        <a:ext cx="914453" cy="579911"/>
      </dsp:txXfrm>
    </dsp:sp>
    <dsp:sp modelId="{1A803EBB-B33B-43CC-8CF8-F6DFA7F74C9F}">
      <dsp:nvSpPr>
        <dsp:cNvPr id="0" name=""/>
        <dsp:cNvSpPr/>
      </dsp:nvSpPr>
      <dsp:spPr>
        <a:xfrm>
          <a:off x="5910259" y="1023992"/>
          <a:ext cx="844922" cy="3359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Pôle 5</a:t>
          </a:r>
        </a:p>
      </dsp:txBody>
      <dsp:txXfrm>
        <a:off x="5920100" y="1033833"/>
        <a:ext cx="825240" cy="316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68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Vérifier des exigences et analyser les écarts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la problématique</a:t>
          </a:r>
        </a:p>
      </dsp:txBody>
      <dsp:txXfrm>
        <a:off x="20374" y="687563"/>
        <a:ext cx="998071" cy="632938"/>
      </dsp:txXfrm>
    </dsp:sp>
    <dsp:sp modelId="{943CED33-B477-41B6-8333-C0E815B32CCD}">
      <dsp:nvSpPr>
        <dsp:cNvPr id="0" name=""/>
        <dsp:cNvSpPr/>
      </dsp:nvSpPr>
      <dsp:spPr>
        <a:xfrm>
          <a:off x="553033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31228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Appropriation du support</a:t>
          </a:r>
        </a:p>
      </dsp:txBody>
      <dsp:txXfrm>
        <a:off x="241969" y="1350935"/>
        <a:ext cx="900700" cy="345239"/>
      </dsp:txXfrm>
    </dsp:sp>
    <dsp:sp modelId="{B8A19F94-18F6-4D00-B053-8BF08839189F}">
      <dsp:nvSpPr>
        <dsp:cNvPr id="0" name=""/>
        <dsp:cNvSpPr/>
      </dsp:nvSpPr>
      <dsp:spPr>
        <a:xfrm>
          <a:off x="142665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Développer un modèle (multiphysique) – Mise en équation, modèle de comportement – ;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le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600" kern="1200" dirty="0"/>
        </a:p>
      </dsp:txBody>
      <dsp:txXfrm>
        <a:off x="1446351" y="870924"/>
        <a:ext cx="998071" cy="632938"/>
      </dsp:txXfrm>
    </dsp:sp>
    <dsp:sp modelId="{DC8BE73A-4F5A-421C-B33E-9320120B824C}">
      <dsp:nvSpPr>
        <dsp:cNvPr id="0" name=""/>
        <dsp:cNvSpPr/>
      </dsp:nvSpPr>
      <dsp:spPr>
        <a:xfrm>
          <a:off x="1970365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657204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Activité de modélisation (autonomie encadrée)</a:t>
          </a:r>
        </a:p>
      </dsp:txBody>
      <dsp:txXfrm>
        <a:off x="1667945" y="495251"/>
        <a:ext cx="900700" cy="345239"/>
      </dsp:txXfrm>
    </dsp:sp>
    <dsp:sp modelId="{9131C415-ABC8-494A-BB4C-4189E2623C96}">
      <dsp:nvSpPr>
        <dsp:cNvPr id="0" name=""/>
        <dsp:cNvSpPr/>
      </dsp:nvSpPr>
      <dsp:spPr>
        <a:xfrm>
          <a:off x="2852635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Valider et recaler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Imaginer et choisir des solutions d’évolution du système</a:t>
          </a:r>
        </a:p>
      </dsp:txBody>
      <dsp:txXfrm>
        <a:off x="2872327" y="687563"/>
        <a:ext cx="998071" cy="632938"/>
      </dsp:txXfrm>
    </dsp:sp>
    <dsp:sp modelId="{4D946BF7-5318-4B1E-AEBF-4A3CA2E290DB}">
      <dsp:nvSpPr>
        <dsp:cNvPr id="0" name=""/>
        <dsp:cNvSpPr/>
      </dsp:nvSpPr>
      <dsp:spPr>
        <a:xfrm>
          <a:off x="3404987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083181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Exploitation des modèles</a:t>
          </a:r>
        </a:p>
      </dsp:txBody>
      <dsp:txXfrm>
        <a:off x="3093922" y="1350935"/>
        <a:ext cx="900700" cy="345239"/>
      </dsp:txXfrm>
    </dsp:sp>
    <dsp:sp modelId="{F0C2F068-CF38-425A-B33E-3FD76DFE06E5}">
      <dsp:nvSpPr>
        <dsp:cNvPr id="0" name=""/>
        <dsp:cNvSpPr/>
      </dsp:nvSpPr>
      <dsp:spPr>
        <a:xfrm>
          <a:off x="427861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Evaluer, optimiser, adapter des solutions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Conclure vis-à-vis de la problématique</a:t>
          </a:r>
        </a:p>
      </dsp:txBody>
      <dsp:txXfrm>
        <a:off x="4298304" y="870924"/>
        <a:ext cx="998071" cy="632938"/>
      </dsp:txXfrm>
    </dsp:sp>
    <dsp:sp modelId="{E2AA8120-67F5-4F08-808C-C2FFDEEF3762}">
      <dsp:nvSpPr>
        <dsp:cNvPr id="0" name=""/>
        <dsp:cNvSpPr/>
      </dsp:nvSpPr>
      <dsp:spPr>
        <a:xfrm>
          <a:off x="4822318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09158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Evaluation de solutions</a:t>
          </a:r>
        </a:p>
      </dsp:txBody>
      <dsp:txXfrm>
        <a:off x="4519899" y="495251"/>
        <a:ext cx="900700" cy="345239"/>
      </dsp:txXfrm>
    </dsp:sp>
    <dsp:sp modelId="{9026B45C-ADFA-45DE-A14B-1C67CDA49329}">
      <dsp:nvSpPr>
        <dsp:cNvPr id="0" name=""/>
        <dsp:cNvSpPr/>
      </dsp:nvSpPr>
      <dsp:spPr>
        <a:xfrm>
          <a:off x="570458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Préparation d’une synthèse (10 minutes)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Présentation (3 minutes)</a:t>
          </a:r>
        </a:p>
      </dsp:txBody>
      <dsp:txXfrm>
        <a:off x="5724281" y="687563"/>
        <a:ext cx="998071" cy="632938"/>
      </dsp:txXfrm>
    </dsp:sp>
    <dsp:sp modelId="{1A803EBB-B33B-43CC-8CF8-F6DFA7F74C9F}">
      <dsp:nvSpPr>
        <dsp:cNvPr id="0" name=""/>
        <dsp:cNvSpPr/>
      </dsp:nvSpPr>
      <dsp:spPr>
        <a:xfrm>
          <a:off x="5935134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Synthèse</a:t>
          </a:r>
        </a:p>
      </dsp:txBody>
      <dsp:txXfrm>
        <a:off x="5945875" y="1350935"/>
        <a:ext cx="900700" cy="345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Préparation</a:t>
          </a:r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Introduction</a:t>
          </a:r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Présentation </a:t>
          </a:r>
        </a:p>
      </dsp:txBody>
      <dsp:txXfrm>
        <a:off x="3451806" y="1837654"/>
        <a:ext cx="1106913" cy="424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268530" y="725627"/>
          <a:ext cx="1690541" cy="139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Préparation en loge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Epreuve qui porterait sur un support de TP (Sans support !)</a:t>
          </a:r>
        </a:p>
      </dsp:txBody>
      <dsp:txXfrm>
        <a:off x="300618" y="757715"/>
        <a:ext cx="1626365" cy="1031379"/>
      </dsp:txXfrm>
    </dsp:sp>
    <dsp:sp modelId="{943CED33-B477-41B6-8333-C0E815B32CCD}">
      <dsp:nvSpPr>
        <dsp:cNvPr id="0" name=""/>
        <dsp:cNvSpPr/>
      </dsp:nvSpPr>
      <dsp:spPr>
        <a:xfrm>
          <a:off x="1234969" y="917647"/>
          <a:ext cx="1972064" cy="1972064"/>
        </a:xfrm>
        <a:prstGeom prst="leftCircularArrow">
          <a:avLst>
            <a:gd name="adj1" fmla="val 3651"/>
            <a:gd name="adj2" fmla="val 454705"/>
            <a:gd name="adj3" fmla="val 2528244"/>
            <a:gd name="adj4" fmla="val 9322517"/>
            <a:gd name="adj5" fmla="val 42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818151" y="1957914"/>
          <a:ext cx="1154812" cy="324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Préparation</a:t>
          </a:r>
        </a:p>
      </dsp:txBody>
      <dsp:txXfrm>
        <a:off x="827644" y="1967407"/>
        <a:ext cx="1135826" cy="305127"/>
      </dsp:txXfrm>
    </dsp:sp>
    <dsp:sp modelId="{B8A19F94-18F6-4D00-B053-8BF08839189F}">
      <dsp:nvSpPr>
        <dsp:cNvPr id="0" name=""/>
        <dsp:cNvSpPr/>
      </dsp:nvSpPr>
      <dsp:spPr>
        <a:xfrm>
          <a:off x="2489810" y="725627"/>
          <a:ext cx="1690541" cy="139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Contexte du système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Fonction principale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Chaine de puissance</a:t>
          </a:r>
        </a:p>
      </dsp:txBody>
      <dsp:txXfrm>
        <a:off x="2521898" y="1056503"/>
        <a:ext cx="1626365" cy="1031379"/>
      </dsp:txXfrm>
    </dsp:sp>
    <dsp:sp modelId="{DC8BE73A-4F5A-421C-B33E-9320120B824C}">
      <dsp:nvSpPr>
        <dsp:cNvPr id="0" name=""/>
        <dsp:cNvSpPr/>
      </dsp:nvSpPr>
      <dsp:spPr>
        <a:xfrm>
          <a:off x="3442524" y="-98421"/>
          <a:ext cx="2187352" cy="2187352"/>
        </a:xfrm>
        <a:prstGeom prst="circularArrow">
          <a:avLst>
            <a:gd name="adj1" fmla="val 3292"/>
            <a:gd name="adj2" fmla="val 406454"/>
            <a:gd name="adj3" fmla="val 19151661"/>
            <a:gd name="adj4" fmla="val 12309136"/>
            <a:gd name="adj5" fmla="val 38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3039431" y="563571"/>
          <a:ext cx="1154812" cy="324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Introduction</a:t>
          </a:r>
        </a:p>
      </dsp:txBody>
      <dsp:txXfrm>
        <a:off x="3048924" y="573064"/>
        <a:ext cx="1135826" cy="305127"/>
      </dsp:txXfrm>
    </dsp:sp>
    <dsp:sp modelId="{9131C415-ABC8-494A-BB4C-4189E2623C96}">
      <dsp:nvSpPr>
        <dsp:cNvPr id="0" name=""/>
        <dsp:cNvSpPr/>
      </dsp:nvSpPr>
      <dsp:spPr>
        <a:xfrm>
          <a:off x="4711089" y="725627"/>
          <a:ext cx="1690541" cy="13943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Modèle de connaissance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Modèle de comportement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Expérimenter (proposer des protocoles expérimentaux, analyse des résultats)</a:t>
          </a:r>
        </a:p>
      </dsp:txBody>
      <dsp:txXfrm>
        <a:off x="4743177" y="757715"/>
        <a:ext cx="1626365" cy="1031379"/>
      </dsp:txXfrm>
    </dsp:sp>
    <dsp:sp modelId="{40A8A41C-CF7A-4E88-8EA7-EAA6AFD512F6}">
      <dsp:nvSpPr>
        <dsp:cNvPr id="0" name=""/>
        <dsp:cNvSpPr/>
      </dsp:nvSpPr>
      <dsp:spPr>
        <a:xfrm>
          <a:off x="5260711" y="1957914"/>
          <a:ext cx="1154812" cy="3241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Présentation </a:t>
          </a:r>
        </a:p>
      </dsp:txBody>
      <dsp:txXfrm>
        <a:off x="5270204" y="1967407"/>
        <a:ext cx="1135826" cy="305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ECCE-5391-441B-9FF0-3A0DC0698398}" type="datetimeFigureOut">
              <a:rPr lang="fr-FR" smtClean="0"/>
              <a:t>15/04/2023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hyperlink" Target="https://www.concoursminesponts.fr/resources/Reglement-2023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2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3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www.concours-centrale-supelec.fr/CentraleSupelec/2022/PSI/rapCS2022PSI.pdf" TargetMode="External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4.png"/><Relationship Id="rId2" Type="http://schemas.openxmlformats.org/officeDocument/2006/relationships/hyperlink" Target="https://www.concours-centrale-supelec.fr/CentraleSupelec/Notices/CCS-2023-PSI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microsoft.com/office/2007/relationships/hdphoto" Target="../media/hdphoto1.wdp"/><Relationship Id="rId5" Type="http://schemas.openxmlformats.org/officeDocument/2006/relationships/diagramData" Target="../diagrams/data4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Commun Mines Ponts – Epreuve Mixte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482443"/>
              </p:ext>
            </p:extLst>
          </p:nvPr>
        </p:nvGraphicFramePr>
        <p:xfrm>
          <a:off x="0" y="1731339"/>
          <a:ext cx="6858000" cy="159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57150" y="623702"/>
            <a:ext cx="2774950" cy="393700"/>
            <a:chOff x="4057650" y="643355"/>
            <a:chExt cx="277495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14%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057650" y="701706"/>
              <a:ext cx="2381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Commun Mines Ponts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69" y="1141041"/>
            <a:ext cx="782955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 heures 30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/>
              </a:rPr>
              <a:t>https://www.concoursminesponts.fr/resources/Reglement-2023.pdf</a:t>
            </a:r>
            <a:r>
              <a:rPr lang="fr-FR" sz="600" dirty="0">
                <a:solidFill>
                  <a:schemeClr val="tx2"/>
                </a:solidFill>
              </a:rPr>
              <a:t> – https://www.concoursminesponts.fr/resources/Rapport-Final-Oral-2022.pdf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-1" y="8519906"/>
            <a:ext cx="4935673" cy="1004849"/>
            <a:chOff x="-1" y="4766046"/>
            <a:chExt cx="4935673" cy="1004849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-1" y="4766046"/>
              <a:ext cx="3715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2021 – Témoignage promo 2021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Imprimante 3D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Cordeuse de raquette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Pilote hydraulique de bateau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Geeros</a:t>
              </a:r>
              <a:endParaRPr lang="fr-FR" sz="1100" dirty="0">
                <a:latin typeface="Arial Nova" panose="020B0504020202020204" pitchFamily="34" charset="0"/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Cordeuse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4210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F3E9768F-5D3B-567A-1466-5A1F11EF9BF4}"/>
                </a:ext>
              </a:extLst>
            </p:cNvPr>
            <p:cNvSpPr txBox="1"/>
            <p:nvPr/>
          </p:nvSpPr>
          <p:spPr>
            <a:xfrm>
              <a:off x="2654300" y="560914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Geeros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57A7333-42F4-DF7D-CCD9-218740E7F19B}"/>
                </a:ext>
              </a:extLst>
            </p:cNvPr>
            <p:cNvSpPr txBox="1"/>
            <p:nvPr/>
          </p:nvSpPr>
          <p:spPr>
            <a:xfrm>
              <a:off x="4214946" y="5015225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Scilab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2A65A527-B205-5B50-C8FF-087C10425C3B}"/>
              </a:ext>
            </a:extLst>
          </p:cNvPr>
          <p:cNvSpPr/>
          <p:nvPr/>
        </p:nvSpPr>
        <p:spPr>
          <a:xfrm>
            <a:off x="0" y="3580924"/>
            <a:ext cx="6858000" cy="60983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Echanges avec examinateurs</a:t>
            </a: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0C0ED3DE-7958-CE58-F330-3269F1071FCB}"/>
              </a:ext>
            </a:extLst>
          </p:cNvPr>
          <p:cNvSpPr/>
          <p:nvPr/>
        </p:nvSpPr>
        <p:spPr>
          <a:xfrm>
            <a:off x="0" y="4206001"/>
            <a:ext cx="6858000" cy="658461"/>
          </a:xfrm>
          <a:prstGeom prst="leftRightArrow">
            <a:avLst>
              <a:gd name="adj1" fmla="val 50000"/>
              <a:gd name="adj2" fmla="val 2814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Nova" panose="020B0504020202020204" pitchFamily="34" charset="0"/>
              </a:rPr>
              <a:t>Réalisation d’un compte – rendu</a:t>
            </a:r>
          </a:p>
          <a:p>
            <a:pPr algn="ctr"/>
            <a:r>
              <a:rPr lang="fr-FR" sz="1000" dirty="0">
                <a:latin typeface="Arial Nova" panose="020B0504020202020204" pitchFamily="34" charset="0"/>
              </a:rPr>
              <a:t>Impression de courbes possibles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57898-3440-65EF-8C1C-197629D28F3A}"/>
              </a:ext>
            </a:extLst>
          </p:cNvPr>
          <p:cNvSpPr txBox="1"/>
          <p:nvPr/>
        </p:nvSpPr>
        <p:spPr>
          <a:xfrm>
            <a:off x="3428731" y="8542810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Logiciels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7007F1-87BE-777A-2249-0F127FA24C37}"/>
              </a:ext>
            </a:extLst>
          </p:cNvPr>
          <p:cNvSpPr txBox="1"/>
          <p:nvPr/>
        </p:nvSpPr>
        <p:spPr>
          <a:xfrm>
            <a:off x="3428731" y="1093698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Lieu de passage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981B14C-7E8C-D830-B410-D31B127CF58F}"/>
              </a:ext>
            </a:extLst>
          </p:cNvPr>
          <p:cNvSpPr txBox="1"/>
          <p:nvPr/>
        </p:nvSpPr>
        <p:spPr>
          <a:xfrm>
            <a:off x="5322300" y="1138616"/>
            <a:ext cx="140970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Mines Paris (PARIS)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7ECBA77-B053-215B-BA8F-A44D6C0975F2}"/>
              </a:ext>
            </a:extLst>
          </p:cNvPr>
          <p:cNvSpPr txBox="1"/>
          <p:nvPr/>
        </p:nvSpPr>
        <p:spPr>
          <a:xfrm>
            <a:off x="3429000" y="685118"/>
            <a:ext cx="2292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Tirage au sort Physique ou SII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728416-EDD8-959B-9C15-B4BBC21E82AB}"/>
              </a:ext>
            </a:extLst>
          </p:cNvPr>
          <p:cNvSpPr/>
          <p:nvPr/>
        </p:nvSpPr>
        <p:spPr>
          <a:xfrm>
            <a:off x="-1" y="4953000"/>
            <a:ext cx="3429002" cy="653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0" rIns="0" bIns="0" rtlCol="0" anchor="t" anchorCtr="0"/>
          <a:lstStyle/>
          <a:p>
            <a:r>
              <a:rPr lang="fr-FR" sz="1000" b="1" dirty="0"/>
              <a:t>Pôle</a:t>
            </a:r>
            <a:r>
              <a:rPr lang="fr-FR" sz="1000" dirty="0"/>
              <a:t>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Ils sont plus ou moins indépendants.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Mise en place d’un protocole expérimental.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Choix de réglages.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30D3E9-89D7-C3E9-A4BF-F58C384EC621}"/>
              </a:ext>
            </a:extLst>
          </p:cNvPr>
          <p:cNvSpPr/>
          <p:nvPr/>
        </p:nvSpPr>
        <p:spPr>
          <a:xfrm>
            <a:off x="3428731" y="4953000"/>
            <a:ext cx="3429002" cy="6538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0000" tIns="0" rIns="0" bIns="0" rtlCol="0" anchor="t" anchorCtr="0"/>
          <a:lstStyle/>
          <a:p>
            <a:r>
              <a:rPr lang="fr-FR" sz="1000" dirty="0"/>
              <a:t> 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Conservation d’hypothèses.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Analyse des écarts CDCF </a:t>
            </a:r>
            <a:r>
              <a:rPr lang="fr-FR" sz="1000" dirty="0">
                <a:sym typeface="Wingdings" panose="05000000000000000000" pitchFamily="2" charset="2"/>
              </a:rPr>
              <a:t> Modèle  Réel</a:t>
            </a:r>
            <a:endParaRPr lang="fr-FR" sz="1000" dirty="0"/>
          </a:p>
          <a:p>
            <a:pPr marL="93663" indent="-93663">
              <a:buFont typeface="Arial" panose="020B0604020202020204" pitchFamily="34" charset="0"/>
              <a:buChar char="•"/>
            </a:pPr>
            <a:endParaRPr lang="fr-FR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159A9D-0A90-64E1-7BD5-A3F054F1F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67" y="12552"/>
            <a:ext cx="626533" cy="7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Centrale Supelec – TP SII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0" y="1629739"/>
          <a:ext cx="6858000" cy="219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-260350" y="655452"/>
            <a:ext cx="2679700" cy="393700"/>
            <a:chOff x="4152900" y="643355"/>
            <a:chExt cx="267970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12%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152900" y="701706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Centrale Supelec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0C0AAE8-6A69-1DE0-DB97-EA2B509DBB39}"/>
              </a:ext>
            </a:extLst>
          </p:cNvPr>
          <p:cNvGrpSpPr/>
          <p:nvPr/>
        </p:nvGrpSpPr>
        <p:grpSpPr>
          <a:xfrm>
            <a:off x="2419350" y="655452"/>
            <a:ext cx="1625600" cy="393700"/>
            <a:chOff x="5207000" y="643355"/>
            <a:chExt cx="1625600" cy="3937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69D039E-4EEE-ACED-322F-6630936845B5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578EF7B-8796-C5B8-B44D-FA06353C18F1}"/>
                </a:ext>
              </a:extLst>
            </p:cNvPr>
            <p:cNvSpPr txBox="1"/>
            <p:nvPr/>
          </p:nvSpPr>
          <p:spPr>
            <a:xfrm>
              <a:off x="5207000" y="701706"/>
              <a:ext cx="1231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13079A2-5EF5-C7A0-C490-6E8735DBEFA1}"/>
              </a:ext>
            </a:extLst>
          </p:cNvPr>
          <p:cNvGrpSpPr/>
          <p:nvPr/>
        </p:nvGrpSpPr>
        <p:grpSpPr>
          <a:xfrm>
            <a:off x="4152900" y="655452"/>
            <a:ext cx="965200" cy="393700"/>
            <a:chOff x="5867400" y="643355"/>
            <a:chExt cx="965200" cy="3937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C2F22D8-D446-46FC-BE9A-50DDAF92C0F2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0%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9E6AB5-A41A-9BB2-3CBF-D2C512F4CC26}"/>
                </a:ext>
              </a:extLst>
            </p:cNvPr>
            <p:cNvSpPr txBox="1"/>
            <p:nvPr/>
          </p:nvSpPr>
          <p:spPr>
            <a:xfrm>
              <a:off x="5867400" y="701706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ESTP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4 heures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0" y="7769134"/>
            <a:ext cx="6861177" cy="1851235"/>
            <a:chOff x="0" y="4766046"/>
            <a:chExt cx="6861177" cy="185123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0" y="4766046"/>
              <a:ext cx="145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boule gyrostabilisée double étage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à retour d’effort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asservi pour le contrôle de tubes de générateur de vapeur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drone didactique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hoverboard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d’impression 3D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nacelle gyrostabilisée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à câbles ;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2C27D6C-E168-38B7-6AD1-07416C05F591}"/>
                </a:ext>
              </a:extLst>
            </p:cNvPr>
            <p:cNvSpPr txBox="1"/>
            <p:nvPr/>
          </p:nvSpPr>
          <p:spPr>
            <a:xfrm>
              <a:off x="3432177" y="5086092"/>
              <a:ext cx="3429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caméraman PIXIO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delta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nettoyeur de vitres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porte-endoscope pour chirurgie laparoscopique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slider</a:t>
              </a:r>
              <a:r>
                <a:rPr lang="fr-FR" sz="1100" dirty="0">
                  <a:latin typeface="Arial Nova" panose="020B0504020202020204" pitchFamily="34" charset="0"/>
                </a:rPr>
                <a:t> de caméra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trieuse de pièces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véhicule autonome Park-Lab.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BGR - 300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R. Haptique ?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54622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9F09014-4450-405A-DCE7-96E8A21419E3}"/>
                </a:ext>
              </a:extLst>
            </p:cNvPr>
            <p:cNvSpPr txBox="1"/>
            <p:nvPr/>
          </p:nvSpPr>
          <p:spPr>
            <a:xfrm>
              <a:off x="2654300" y="5723522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Drone D2C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0ADA0A-7120-95D7-EFD7-7CCF3649AFF4}"/>
                </a:ext>
              </a:extLst>
            </p:cNvPr>
            <p:cNvSpPr txBox="1"/>
            <p:nvPr/>
          </p:nvSpPr>
          <p:spPr>
            <a:xfrm>
              <a:off x="2654300" y="5900816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9D6DF65-601F-DED6-C57D-5D637A3C877D}"/>
                </a:ext>
              </a:extLst>
            </p:cNvPr>
            <p:cNvSpPr txBox="1"/>
            <p:nvPr/>
          </p:nvSpPr>
          <p:spPr>
            <a:xfrm>
              <a:off x="2654300" y="607811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 ?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00411A2-3642-FB45-0FB0-D3687233AD0B}"/>
                </a:ext>
              </a:extLst>
            </p:cNvPr>
            <p:cNvSpPr txBox="1"/>
            <p:nvPr/>
          </p:nvSpPr>
          <p:spPr>
            <a:xfrm>
              <a:off x="2654300" y="625540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700" b="0" dirty="0">
                  <a:latin typeface="Arial Nova" panose="020B0504020202020204" pitchFamily="34" charset="0"/>
                </a:rPr>
                <a:t>Nacelle drone ?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20AA8C8-50A3-7E1E-DDC6-E84D0DD8776F}"/>
                </a:ext>
              </a:extLst>
            </p:cNvPr>
            <p:cNvSpPr txBox="1"/>
            <p:nvPr/>
          </p:nvSpPr>
          <p:spPr>
            <a:xfrm>
              <a:off x="2654300" y="64326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RC4 ?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39B74F0-92DD-3A7C-70C9-78772C8A372E}"/>
                </a:ext>
              </a:extLst>
            </p:cNvPr>
            <p:cNvSpPr txBox="1"/>
            <p:nvPr/>
          </p:nvSpPr>
          <p:spPr>
            <a:xfrm>
              <a:off x="6076950" y="5819603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Evolap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05AAD1F-E712-63CD-F03B-AA3B3DD453BA}"/>
                </a:ext>
              </a:extLst>
            </p:cNvPr>
            <p:cNvSpPr txBox="1"/>
            <p:nvPr/>
          </p:nvSpPr>
          <p:spPr>
            <a:xfrm>
              <a:off x="6076950" y="5990547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Crea</a:t>
              </a:r>
              <a:r>
                <a:rPr lang="fr-FR" sz="900" b="0" dirty="0">
                  <a:latin typeface="Arial Nova" panose="020B0504020202020204" pitchFamily="34" charset="0"/>
                </a:rPr>
                <a:t> </a:t>
              </a:r>
              <a:r>
                <a:rPr lang="fr-FR" sz="900" b="0" dirty="0" err="1">
                  <a:latin typeface="Arial Nova" panose="020B0504020202020204" pitchFamily="34" charset="0"/>
                </a:rPr>
                <a:t>Slider</a:t>
              </a:r>
              <a:r>
                <a:rPr lang="fr-FR" sz="900" b="0" dirty="0">
                  <a:latin typeface="Arial Nova" panose="020B0504020202020204" pitchFamily="34" charset="0"/>
                </a:rPr>
                <a:t> ?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9FBE1E5-20FA-4B13-2E53-8135FD2176BE}"/>
                </a:ext>
              </a:extLst>
            </p:cNvPr>
            <p:cNvSpPr txBox="1"/>
            <p:nvPr/>
          </p:nvSpPr>
          <p:spPr>
            <a:xfrm>
              <a:off x="6076950" y="6161491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800" b="0" dirty="0">
                  <a:latin typeface="Arial Nova" panose="020B0504020202020204" pitchFamily="34" charset="0"/>
                </a:rPr>
                <a:t>Trieuse DMS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79B13E3-8C4A-3D68-5444-0F9E9B39FDAE}"/>
                </a:ext>
              </a:extLst>
            </p:cNvPr>
            <p:cNvSpPr txBox="1"/>
            <p:nvPr/>
          </p:nvSpPr>
          <p:spPr>
            <a:xfrm>
              <a:off x="6076950" y="633243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09A7AE8-D326-EEF1-C482-CFAF816BBBC1}"/>
                </a:ext>
              </a:extLst>
            </p:cNvPr>
            <p:cNvSpPr txBox="1"/>
            <p:nvPr/>
          </p:nvSpPr>
          <p:spPr>
            <a:xfrm>
              <a:off x="6076950" y="512748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Pixio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FE6348D-6147-88BA-44A0-42C3D647D736}"/>
                </a:ext>
              </a:extLst>
            </p:cNvPr>
            <p:cNvSpPr txBox="1"/>
            <p:nvPr/>
          </p:nvSpPr>
          <p:spPr>
            <a:xfrm>
              <a:off x="6076950" y="530477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Delta 2D ?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4B90B40-CE7A-073A-DA48-4A8997A1A4D1}"/>
                </a:ext>
              </a:extLst>
            </p:cNvPr>
            <p:cNvSpPr txBox="1"/>
            <p:nvPr/>
          </p:nvSpPr>
          <p:spPr>
            <a:xfrm>
              <a:off x="6076950" y="548206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???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égende : flèche courbée à une bordure 53">
            <a:extLst>
              <a:ext uri="{FF2B5EF4-FFF2-40B4-BE49-F238E27FC236}">
                <a16:creationId xmlns:a16="http://schemas.microsoft.com/office/drawing/2014/main" id="{A135C2C0-A0A3-AFF3-3A34-22230C53CB51}"/>
              </a:ext>
            </a:extLst>
          </p:cNvPr>
          <p:cNvSpPr/>
          <p:nvPr/>
        </p:nvSpPr>
        <p:spPr>
          <a:xfrm>
            <a:off x="598170" y="1528863"/>
            <a:ext cx="1427480" cy="3335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019"/>
              <a:gd name="adj6" fmla="val -31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600" dirty="0">
                <a:latin typeface="Arial Nova" panose="020B0504020202020204" pitchFamily="34" charset="0"/>
              </a:rPr>
              <a:t>S’agissant de la chaine fonctionnelle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Préciser les fonctions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Localiser les composants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Décrire le fonctionnement des capteurs et les signaux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0E0C5FE-D131-297F-328A-6D9F78BCC29A}"/>
              </a:ext>
            </a:extLst>
          </p:cNvPr>
          <p:cNvSpPr/>
          <p:nvPr/>
        </p:nvSpPr>
        <p:spPr>
          <a:xfrm>
            <a:off x="1029700" y="3229477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45’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B65A382-0114-4DB6-E1DA-A68168563784}"/>
              </a:ext>
            </a:extLst>
          </p:cNvPr>
          <p:cNvSpPr/>
          <p:nvPr/>
        </p:nvSpPr>
        <p:spPr>
          <a:xfrm>
            <a:off x="2451100" y="1997449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60’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47A565B-6D95-44FA-65DA-ADA10B22B688}"/>
              </a:ext>
            </a:extLst>
          </p:cNvPr>
          <p:cNvSpPr/>
          <p:nvPr/>
        </p:nvSpPr>
        <p:spPr>
          <a:xfrm>
            <a:off x="5322300" y="1960664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30’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B983FAC-EED7-2BB4-7F56-D7BDB9008303}"/>
              </a:ext>
            </a:extLst>
          </p:cNvPr>
          <p:cNvSpPr/>
          <p:nvPr/>
        </p:nvSpPr>
        <p:spPr>
          <a:xfrm>
            <a:off x="6606000" y="3191756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10’</a:t>
            </a:r>
          </a:p>
        </p:txBody>
      </p:sp>
      <p:sp>
        <p:nvSpPr>
          <p:cNvPr id="59" name="Légende : flèche courbée à une bordure 58">
            <a:extLst>
              <a:ext uri="{FF2B5EF4-FFF2-40B4-BE49-F238E27FC236}">
                <a16:creationId xmlns:a16="http://schemas.microsoft.com/office/drawing/2014/main" id="{FE89EC99-260C-5F47-7A8C-AC22B1580CAE}"/>
              </a:ext>
            </a:extLst>
          </p:cNvPr>
          <p:cNvSpPr/>
          <p:nvPr/>
        </p:nvSpPr>
        <p:spPr>
          <a:xfrm>
            <a:off x="2238780" y="3739046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392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et mettre en œuvre des protocoles expérimentaux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Développements mathématiques limités</a:t>
            </a:r>
          </a:p>
        </p:txBody>
      </p:sp>
      <p:sp>
        <p:nvSpPr>
          <p:cNvPr id="60" name="Légende : flèche courbée à une bordure 59">
            <a:extLst>
              <a:ext uri="{FF2B5EF4-FFF2-40B4-BE49-F238E27FC236}">
                <a16:creationId xmlns:a16="http://schemas.microsoft.com/office/drawing/2014/main" id="{5EE4768A-5E73-60CF-4E60-6A853BBF433E}"/>
              </a:ext>
            </a:extLst>
          </p:cNvPr>
          <p:cNvSpPr/>
          <p:nvPr/>
        </p:nvSpPr>
        <p:spPr>
          <a:xfrm>
            <a:off x="5198880" y="3771220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624"/>
              <a:gd name="adj6" fmla="val 308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rapidement le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la problématique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Exposer la démarche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des conclusions en s’appuyant sur des critères chiffrés. </a:t>
            </a:r>
          </a:p>
        </p:txBody>
      </p:sp>
      <p:sp>
        <p:nvSpPr>
          <p:cNvPr id="2" name="Flèche : double flèche horizontale 1">
            <a:extLst>
              <a:ext uri="{FF2B5EF4-FFF2-40B4-BE49-F238E27FC236}">
                <a16:creationId xmlns:a16="http://schemas.microsoft.com/office/drawing/2014/main" id="{2A65A527-B205-5B50-C8FF-087C10425C3B}"/>
              </a:ext>
            </a:extLst>
          </p:cNvPr>
          <p:cNvSpPr/>
          <p:nvPr/>
        </p:nvSpPr>
        <p:spPr>
          <a:xfrm>
            <a:off x="0" y="4316862"/>
            <a:ext cx="5418666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1</a:t>
            </a:r>
          </a:p>
        </p:txBody>
      </p:sp>
      <p:sp>
        <p:nvSpPr>
          <p:cNvPr id="3" name="Flèche : double flèche horizontale 2">
            <a:extLst>
              <a:ext uri="{FF2B5EF4-FFF2-40B4-BE49-F238E27FC236}">
                <a16:creationId xmlns:a16="http://schemas.microsoft.com/office/drawing/2014/main" id="{F7481924-2173-F51C-20B3-9B031993C159}"/>
              </a:ext>
            </a:extLst>
          </p:cNvPr>
          <p:cNvSpPr/>
          <p:nvPr/>
        </p:nvSpPr>
        <p:spPr>
          <a:xfrm>
            <a:off x="5418666" y="4324482"/>
            <a:ext cx="1439333" cy="36673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latin typeface="Arial Nova" panose="020B0504020202020204" pitchFamily="34" charset="0"/>
              </a:rPr>
              <a:t>Examinateur 2</a:t>
            </a:r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0C0ED3DE-7958-CE58-F330-3269F1071FCB}"/>
              </a:ext>
            </a:extLst>
          </p:cNvPr>
          <p:cNvSpPr/>
          <p:nvPr/>
        </p:nvSpPr>
        <p:spPr>
          <a:xfrm>
            <a:off x="0" y="4790201"/>
            <a:ext cx="6858000" cy="658461"/>
          </a:xfrm>
          <a:prstGeom prst="leftRightArrow">
            <a:avLst>
              <a:gd name="adj1" fmla="val 50000"/>
              <a:gd name="adj2" fmla="val 28141"/>
            </a:avLst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latin typeface="Arial Nova" panose="020B0504020202020204" pitchFamily="34" charset="0"/>
              </a:rPr>
              <a:t>Conservation sur Power Point ou Libre Office de courbes. </a:t>
            </a:r>
          </a:p>
          <a:p>
            <a:pPr algn="ctr"/>
            <a:r>
              <a:rPr lang="fr-FR" sz="1000" dirty="0">
                <a:latin typeface="Arial Nova" panose="020B0504020202020204" pitchFamily="34" charset="0"/>
              </a:rPr>
              <a:t>Penser à stocker les conditions des essais conservés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773CC0-AF0A-124D-05EF-FB9B82891AB9}"/>
              </a:ext>
            </a:extLst>
          </p:cNvPr>
          <p:cNvSpPr/>
          <p:nvPr/>
        </p:nvSpPr>
        <p:spPr>
          <a:xfrm>
            <a:off x="186267" y="6377046"/>
            <a:ext cx="1811866" cy="1046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000" b="1" dirty="0"/>
              <a:t>Communication</a:t>
            </a:r>
            <a:r>
              <a:rPr lang="fr-FR" sz="1000" dirty="0"/>
              <a:t> 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25% de la note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Clarté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Précision des explications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Choix du vocabulaire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lang="fr-FR" sz="1000" dirty="0"/>
              <a:t>Capacité de synthèse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1457898-3440-65EF-8C1C-197629D28F3A}"/>
              </a:ext>
            </a:extLst>
          </p:cNvPr>
          <p:cNvSpPr txBox="1"/>
          <p:nvPr/>
        </p:nvSpPr>
        <p:spPr>
          <a:xfrm>
            <a:off x="0" y="7532942"/>
            <a:ext cx="1454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Logiciels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FCD28B7-DF0E-B77C-7FBB-91C1D1CA430D}"/>
              </a:ext>
            </a:extLst>
          </p:cNvPr>
          <p:cNvSpPr txBox="1"/>
          <p:nvPr/>
        </p:nvSpPr>
        <p:spPr>
          <a:xfrm>
            <a:off x="1029700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Python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6094D1-AAEF-B806-3981-9D0003D36251}"/>
              </a:ext>
            </a:extLst>
          </p:cNvPr>
          <p:cNvSpPr txBox="1"/>
          <p:nvPr/>
        </p:nvSpPr>
        <p:spPr>
          <a:xfrm>
            <a:off x="1856374" y="7592779"/>
            <a:ext cx="720726" cy="157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b="0" dirty="0">
                <a:latin typeface="Arial Nova" panose="020B0504020202020204" pitchFamily="34" charset="0"/>
              </a:rPr>
              <a:t>Scilab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F7DAB98-FB88-C06A-392C-7B6EDA45AB84}"/>
              </a:ext>
            </a:extLst>
          </p:cNvPr>
          <p:cNvSpPr txBox="1"/>
          <p:nvPr/>
        </p:nvSpPr>
        <p:spPr>
          <a:xfrm>
            <a:off x="3429000" y="1103078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Lieu de passage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208D06A-36D4-7961-D1DF-0B4A458A2AC5}"/>
              </a:ext>
            </a:extLst>
          </p:cNvPr>
          <p:cNvSpPr txBox="1"/>
          <p:nvPr/>
        </p:nvSpPr>
        <p:spPr>
          <a:xfrm>
            <a:off x="5322570" y="1147996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 err="1">
                <a:latin typeface="Arial Nova" panose="020B0504020202020204" pitchFamily="34" charset="0"/>
              </a:rPr>
              <a:t>xxxx</a:t>
            </a:r>
            <a:endParaRPr lang="fr-FR" sz="1000" dirty="0">
              <a:latin typeface="Arial Nova" panose="020B0504020202020204" pitchFamily="34" charset="0"/>
            </a:endParaRPr>
          </a:p>
        </p:txBody>
      </p:sp>
      <p:pic>
        <p:nvPicPr>
          <p:cNvPr id="1026" name="Picture 2" descr="Logo du concours Centrale-Supélec">
            <a:extLst>
              <a:ext uri="{FF2B5EF4-FFF2-40B4-BE49-F238E27FC236}">
                <a16:creationId xmlns:a16="http://schemas.microsoft.com/office/drawing/2014/main" id="{813FA2F9-634B-682E-C3B7-A59BC69F9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963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Quelques conseils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F2C14D2-3546-BE14-04AB-D86B9952E6CE}"/>
              </a:ext>
            </a:extLst>
          </p:cNvPr>
          <p:cNvSpPr txBox="1"/>
          <p:nvPr/>
        </p:nvSpPr>
        <p:spPr>
          <a:xfrm>
            <a:off x="-1" y="605255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rial Nova" panose="020B0504020202020204" pitchFamily="34" charset="0"/>
              </a:rPr>
              <a:t>Conseils généraux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4C44AFD-54C7-BCCC-4D8E-B26BA7771E9F}"/>
              </a:ext>
            </a:extLst>
          </p:cNvPr>
          <p:cNvSpPr txBox="1"/>
          <p:nvPr/>
        </p:nvSpPr>
        <p:spPr>
          <a:xfrm>
            <a:off x="0" y="1028009"/>
            <a:ext cx="6858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Même si ce n’est pas explicitement demander, penser à donner le contexte d’utilisation du système ainsi que sa fonction principale avant de commencer la résolution des activités proposées.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Vous êtes le maître votre oral. Penser à donner les réponses à toutes les questions traitées. Si vous avez traité une question sans en rendre compte à l’examinateur, vous ne serez pas évalué sur cette question.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Penser à préciser les hypothèses, les méthodes, les théorèmes utilisés.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Utiliser des schémas propre et précis pour appuyer votre discours.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Consulter le cahier des charges fournis pour savoir les critères à évaluer et les niveaux des exigences.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Savoir passer d’un tableau de valeurs à une courbe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D5326-C3A8-0B03-F8F1-893030F75C4E}"/>
              </a:ext>
            </a:extLst>
          </p:cNvPr>
          <p:cNvSpPr txBox="1"/>
          <p:nvPr/>
        </p:nvSpPr>
        <p:spPr>
          <a:xfrm>
            <a:off x="0" y="3473626"/>
            <a:ext cx="6858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Maîtriser les constituants de la chaîne de puissance ( = chaine d’énergie, = chaine fonctionnelle)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</a:rPr>
              <a:t>Regarder le système </a:t>
            </a: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Annoter les courbes.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Réaliser des comparaisons </a:t>
            </a:r>
            <a:r>
              <a:rPr lang="fr-FR" sz="1100" b="1" dirty="0">
                <a:latin typeface="Arial Nova" panose="020B0504020202020204" pitchFamily="34" charset="0"/>
                <a:sym typeface="Wingdings" panose="05000000000000000000" pitchFamily="2" charset="2"/>
              </a:rPr>
              <a:t>chiffrées</a:t>
            </a: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fr-FR" sz="1100" dirty="0">
                <a:latin typeface="Arial Nova" panose="020B0504020202020204" pitchFamily="34" charset="0"/>
                <a:sym typeface="Wingdings" panose="05000000000000000000" pitchFamily="2" charset="2"/>
              </a:rPr>
              <a:t>S’interroger lorsque les écarts sont trop grands.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fr-FR" sz="11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53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Arts &amp; Métiers – Entretien scientifique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58221"/>
              </p:ext>
            </p:extLst>
          </p:nvPr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559984" cy="393700"/>
            <a:chOff x="5272616" y="643355"/>
            <a:chExt cx="15599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16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900" dirty="0">
                <a:latin typeface="Arial Nova" panose="020B0504020202020204" pitchFamily="34" charset="0"/>
              </a:rPr>
              <a:t>45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000" b="1">
                <a:latin typeface="Arial Nova" panose="020B05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1FA616-E22F-066D-2DD8-FEE84AA13FD0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3CC6C4C-BD41-D1A6-D370-0292B52CAA13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Logo du concours Centrale-Supélec">
            <a:extLst>
              <a:ext uri="{FF2B5EF4-FFF2-40B4-BE49-F238E27FC236}">
                <a16:creationId xmlns:a16="http://schemas.microsoft.com/office/drawing/2014/main" id="{BF993304-073E-6729-6EFA-8136F2B26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3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Ecole Navale – SII 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661584" cy="393700"/>
            <a:chOff x="5272616" y="643355"/>
            <a:chExt cx="16615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5405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21%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rial Nova" panose="020B0504020202020204" pitchFamily="34" charset="0"/>
                </a:rPr>
                <a:t>Epreuve PSI 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30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sz="1000" dirty="0">
                <a:latin typeface="Arial Nova" panose="020B0504020202020204" pitchFamily="34" charset="0"/>
              </a:rPr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99D31-43BA-BA4C-2F02-7B634846BEC0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F84534-167F-7D4F-7B84-F3E2F17C4DE1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Logo du concours Centrale-Supélec">
            <a:extLst>
              <a:ext uri="{FF2B5EF4-FFF2-40B4-BE49-F238E27FC236}">
                <a16:creationId xmlns:a16="http://schemas.microsoft.com/office/drawing/2014/main" id="{168A0556-6A56-3DCC-2E82-69504E00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-4007"/>
            <a:ext cx="1009650" cy="71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9FC85E4C-A210-DB2E-52EA-388AA084D4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394763"/>
              </p:ext>
            </p:extLst>
          </p:nvPr>
        </p:nvGraphicFramePr>
        <p:xfrm>
          <a:off x="0" y="1750293"/>
          <a:ext cx="6858000" cy="2845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Ellipse 15">
            <a:extLst>
              <a:ext uri="{FF2B5EF4-FFF2-40B4-BE49-F238E27FC236}">
                <a16:creationId xmlns:a16="http://schemas.microsoft.com/office/drawing/2014/main" id="{53E30797-C891-C335-F13A-63AAD003DFC7}"/>
              </a:ext>
            </a:extLst>
          </p:cNvPr>
          <p:cNvSpPr/>
          <p:nvPr/>
        </p:nvSpPr>
        <p:spPr>
          <a:xfrm>
            <a:off x="1767570" y="4246757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30’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A832A25-7B21-BCAB-E8DE-832D67E7AB11}"/>
              </a:ext>
            </a:extLst>
          </p:cNvPr>
          <p:cNvSpPr/>
          <p:nvPr/>
        </p:nvSpPr>
        <p:spPr>
          <a:xfrm>
            <a:off x="3177000" y="3594950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5’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996B0EC-6BC3-DB33-B22D-BD571FB0AD32}"/>
              </a:ext>
            </a:extLst>
          </p:cNvPr>
          <p:cNvSpPr/>
          <p:nvPr/>
        </p:nvSpPr>
        <p:spPr>
          <a:xfrm>
            <a:off x="6094825" y="4102442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25’</a:t>
            </a:r>
          </a:p>
        </p:txBody>
      </p:sp>
      <p:sp>
        <p:nvSpPr>
          <p:cNvPr id="20" name="Rectangle : carré corné 19">
            <a:extLst>
              <a:ext uri="{FF2B5EF4-FFF2-40B4-BE49-F238E27FC236}">
                <a16:creationId xmlns:a16="http://schemas.microsoft.com/office/drawing/2014/main" id="{EBA24935-70E0-BFED-B014-3B6C8C412DED}"/>
              </a:ext>
            </a:extLst>
          </p:cNvPr>
          <p:cNvSpPr/>
          <p:nvPr/>
        </p:nvSpPr>
        <p:spPr>
          <a:xfrm>
            <a:off x="138179" y="4953000"/>
            <a:ext cx="1129705" cy="738030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Documents</a:t>
            </a:r>
          </a:p>
        </p:txBody>
      </p:sp>
      <p:sp>
        <p:nvSpPr>
          <p:cNvPr id="21" name="Rectangle : carré corné 20">
            <a:extLst>
              <a:ext uri="{FF2B5EF4-FFF2-40B4-BE49-F238E27FC236}">
                <a16:creationId xmlns:a16="http://schemas.microsoft.com/office/drawing/2014/main" id="{5935E866-C150-2D13-D1B6-CECC2305D8D8}"/>
              </a:ext>
            </a:extLst>
          </p:cNvPr>
          <p:cNvSpPr/>
          <p:nvPr/>
        </p:nvSpPr>
        <p:spPr>
          <a:xfrm>
            <a:off x="1530417" y="4953000"/>
            <a:ext cx="1240723" cy="738030"/>
          </a:xfrm>
          <a:prstGeom prst="foldedCorne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« Brouillons »</a:t>
            </a:r>
          </a:p>
        </p:txBody>
      </p:sp>
      <p:pic>
        <p:nvPicPr>
          <p:cNvPr id="2052" name="Picture 4" descr="Epson ELPDC13 - Vidéo-visualiseur numérique">
            <a:extLst>
              <a:ext uri="{FF2B5EF4-FFF2-40B4-BE49-F238E27FC236}">
                <a16:creationId xmlns:a16="http://schemas.microsoft.com/office/drawing/2014/main" id="{CF61BF52-CBD5-ECB0-57FC-4691696AB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167" b="91500" l="10000" r="90000">
                        <a14:foregroundMark x1="24875" y1="14833" x2="38875" y2="11167"/>
                        <a14:foregroundMark x1="38875" y1="11167" x2="45000" y2="8333"/>
                        <a14:foregroundMark x1="65250" y1="81333" x2="76625" y2="87833"/>
                        <a14:foregroundMark x1="72000" y1="91500" x2="72000" y2="9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4" y="4414980"/>
            <a:ext cx="1289555" cy="9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47B9126-A99A-53CE-085F-7A2423BEBD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2480" y="4724854"/>
            <a:ext cx="908486" cy="9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817</Words>
  <Application>Microsoft Office PowerPoint</Application>
  <PresentationFormat>Format A4 (210 x 297 mm)</PresentationFormat>
  <Paragraphs>171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Arial Nova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2023-04-14T08:00:34Z</dcterms:created>
  <dcterms:modified xsi:type="dcterms:W3CDTF">2023-04-15T13:24:29Z</dcterms:modified>
</cp:coreProperties>
</file>