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62" r:id="rId4"/>
    <p:sldId id="265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63" d="100"/>
          <a:sy n="63" d="100"/>
        </p:scale>
        <p:origin x="804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C34D2A-B24A-48F6-BD33-6119169656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89D6FA7-30E2-419F-BBAE-D12E8C3154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CD638CD-4BFE-4A29-B979-7533497B5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BF00B-15A0-49BC-9E30-512DE7F50187}" type="datetimeFigureOut">
              <a:rPr lang="fr-FR" smtClean="0"/>
              <a:t>19/06/2023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672AB92-76BF-4F08-93F5-CFBBBAE18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9A6E91B-DA89-4B6C-9FA6-442ACEA36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248F1-ECB0-4E87-AE5C-5424F0606A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6165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BF32BC-D6FE-405F-87E6-AC5775F7A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CD265CB-948F-4565-8A8D-5A7B3308DF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2407DB4-9228-4F6A-B319-1304117B7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BF00B-15A0-49BC-9E30-512DE7F50187}" type="datetimeFigureOut">
              <a:rPr lang="fr-FR" smtClean="0"/>
              <a:t>19/06/2023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C7952AC-4D34-4E3D-A637-F6CDF0E69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6FF2661-66A0-47D6-A8E3-108A62711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248F1-ECB0-4E87-AE5C-5424F0606A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6461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B76933E-24D0-44AB-B574-C497614A69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019A2AD-E5F1-4722-B547-5039DDD05B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023971C-018E-43B9-B5DB-2E99E9D4F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BF00B-15A0-49BC-9E30-512DE7F50187}" type="datetimeFigureOut">
              <a:rPr lang="fr-FR" smtClean="0"/>
              <a:t>19/06/2023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E3C16C5-7FED-443E-A19E-AAF2D0980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01FD3E3-2EC7-4668-ADDE-B0869C477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248F1-ECB0-4E87-AE5C-5424F0606A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0172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8CA893-7C1A-4809-914E-592CF2D6E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4E3381B-0CFC-4501-AF95-59B6577AE4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7F3E0B1-CE3E-4B30-A13A-ACC63B99D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BF00B-15A0-49BC-9E30-512DE7F50187}" type="datetimeFigureOut">
              <a:rPr lang="fr-FR" smtClean="0"/>
              <a:t>19/06/2023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5368DC9-F98E-47D9-A3FA-D541E6B6F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2AF29FE-1A86-48AE-AF6C-869E7F559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248F1-ECB0-4E87-AE5C-5424F0606A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650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A99180-F1E7-4E87-817A-5E32C2B09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103B32E-94F0-4153-A4D3-F80015AF67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8B90800-29F8-495C-B2B6-91940D0B2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BF00B-15A0-49BC-9E30-512DE7F50187}" type="datetimeFigureOut">
              <a:rPr lang="fr-FR" smtClean="0"/>
              <a:t>19/06/2023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E1833FE-A234-4121-B02E-CE700DB78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A8A7600-F272-4AA9-A3D0-AEB9A24E3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248F1-ECB0-4E87-AE5C-5424F0606A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6173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D829F1-DDB6-4E58-962E-8531FB307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30DC4BC-ED1B-4E52-930C-C6AFB2396E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BB5959E-5262-44D7-B434-402E113D98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96757D6-7996-4C04-81EB-32370D0E8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BF00B-15A0-49BC-9E30-512DE7F50187}" type="datetimeFigureOut">
              <a:rPr lang="fr-FR" smtClean="0"/>
              <a:t>19/06/2023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05B9126-7B7A-4637-B86E-BABD1591E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0EB7EEF-E77E-46B1-9960-0B6BA8554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248F1-ECB0-4E87-AE5C-5424F0606A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4275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D5AD35-A6E7-4BDD-99D3-A719526C7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13427B3-C2CD-4B5F-A1D2-239ECEE948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6F7313E-D592-44E8-9DE1-9A048B8EFC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D5393C9-B218-4BB1-A9A9-37816DE372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919513C-7B68-49DA-96EC-A553FAB0B9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17F5279-E7AA-4C43-9852-9A7E2A9A9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BF00B-15A0-49BC-9E30-512DE7F50187}" type="datetimeFigureOut">
              <a:rPr lang="fr-FR" smtClean="0"/>
              <a:t>19/06/2023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427B876-98E0-4C07-8214-31DE72E69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EB0F604-463E-4EBE-915F-076762A19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248F1-ECB0-4E87-AE5C-5424F0606A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5595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1B7585-B6AE-4A3F-A14B-50BED3543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79055C8-F2BA-448C-81AE-9D8336F07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BF00B-15A0-49BC-9E30-512DE7F50187}" type="datetimeFigureOut">
              <a:rPr lang="fr-FR" smtClean="0"/>
              <a:t>19/06/2023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2A6E306-2EB8-4300-8C03-9C60B70BD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77A3340-2A08-48B8-BE2A-6800B57DD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248F1-ECB0-4E87-AE5C-5424F0606A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7183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7C17311-EC55-4737-824C-692B28EDE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BF00B-15A0-49BC-9E30-512DE7F50187}" type="datetimeFigureOut">
              <a:rPr lang="fr-FR" smtClean="0"/>
              <a:t>19/06/2023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1A5EFD8-4E6C-4FC9-BC92-C8F3A8ED5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1B7BA53-13A0-4E0C-BCE2-B290D0C19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248F1-ECB0-4E87-AE5C-5424F0606A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1769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0963D2-88C1-4C90-8C40-024C7119F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1965A61-5195-495C-9D20-61E52D27E3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20DB617-67C5-4F91-BF9E-41713D14F9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07F0AE6-9805-495A-AF1A-FFEA5BD53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BF00B-15A0-49BC-9E30-512DE7F50187}" type="datetimeFigureOut">
              <a:rPr lang="fr-FR" smtClean="0"/>
              <a:t>19/06/2023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DED752F-40B8-495D-96E4-0FB037E9C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A755F80-58FF-464F-BFB8-A6C895CFD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248F1-ECB0-4E87-AE5C-5424F0606A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673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F3BB0B-826E-4BB9-A44C-3D98400BF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C4E6F6B-9B23-4A4D-86BC-CE3EF49148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85D444D-3DFF-4A85-8889-B94DBB673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CEBA8F2-A797-4C2D-860A-5E80145AC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BF00B-15A0-49BC-9E30-512DE7F50187}" type="datetimeFigureOut">
              <a:rPr lang="fr-FR" smtClean="0"/>
              <a:t>19/06/2023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290EC67-682E-424F-AAF2-9360A2971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C214798-B5A2-48AB-96C3-71D23E99B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248F1-ECB0-4E87-AE5C-5424F0606A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4816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5CEDFE1-06CB-43FF-9438-BF4BD2A90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B7A2AD5-8241-4FC8-989E-809ABD35E6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9D51CB5-B1C5-4086-BC64-B77322D7C1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BBF00B-15A0-49BC-9E30-512DE7F50187}" type="datetimeFigureOut">
              <a:rPr lang="fr-FR" smtClean="0"/>
              <a:t>19/06/2023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C43370D-F1B5-4359-82AB-B645ADB27B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EF99365-3AEF-47D6-8A01-2DF1FCEED5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248F1-ECB0-4E87-AE5C-5424F0606A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6278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4038600" y="6647894"/>
            <a:ext cx="4114800" cy="365125"/>
          </a:xfrm>
        </p:spPr>
        <p:txBody>
          <a:bodyPr/>
          <a:lstStyle/>
          <a:p>
            <a:r>
              <a:rPr lang="fr-FR"/>
              <a:t>Xavier Pessoles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610600" y="6647894"/>
            <a:ext cx="2743200" cy="365125"/>
          </a:xfrm>
        </p:spPr>
        <p:txBody>
          <a:bodyPr/>
          <a:lstStyle/>
          <a:p>
            <a:fld id="{69AC6D6E-35D0-489D-B18A-03530B324155}" type="slidenum">
              <a:rPr lang="fr-FR" smtClean="0"/>
              <a:t>1</a:t>
            </a:fld>
            <a:endParaRPr lang="fr-FR"/>
          </a:p>
        </p:txBody>
      </p:sp>
      <p:sp>
        <p:nvSpPr>
          <p:cNvPr id="21" name="Rectangle 20"/>
          <p:cNvSpPr/>
          <p:nvPr/>
        </p:nvSpPr>
        <p:spPr>
          <a:xfrm rot="16200000">
            <a:off x="-535486" y="1988438"/>
            <a:ext cx="1800000" cy="4283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Système souhaité</a:t>
            </a:r>
          </a:p>
        </p:txBody>
      </p:sp>
      <p:sp>
        <p:nvSpPr>
          <p:cNvPr id="22" name="Rectangle 21"/>
          <p:cNvSpPr/>
          <p:nvPr/>
        </p:nvSpPr>
        <p:spPr>
          <a:xfrm rot="16200000">
            <a:off x="-529212" y="3755560"/>
            <a:ext cx="1800000" cy="4283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Système réel</a:t>
            </a:r>
          </a:p>
        </p:txBody>
      </p:sp>
      <p:sp>
        <p:nvSpPr>
          <p:cNvPr id="23" name="Rectangle 22"/>
          <p:cNvSpPr/>
          <p:nvPr/>
        </p:nvSpPr>
        <p:spPr>
          <a:xfrm rot="16200000">
            <a:off x="-529212" y="5522683"/>
            <a:ext cx="1800000" cy="4283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Système simulé</a:t>
            </a:r>
          </a:p>
        </p:txBody>
      </p:sp>
      <p:sp>
        <p:nvSpPr>
          <p:cNvPr id="33" name="Flèche : droite 32"/>
          <p:cNvSpPr/>
          <p:nvPr/>
        </p:nvSpPr>
        <p:spPr>
          <a:xfrm>
            <a:off x="3591934" y="1897620"/>
            <a:ext cx="3152138" cy="609938"/>
          </a:xfrm>
          <a:prstGeom prst="rightArrow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Domaine du client</a:t>
            </a:r>
          </a:p>
        </p:txBody>
      </p:sp>
      <p:sp>
        <p:nvSpPr>
          <p:cNvPr id="39" name="Flèche : droite 38"/>
          <p:cNvSpPr/>
          <p:nvPr/>
        </p:nvSpPr>
        <p:spPr>
          <a:xfrm>
            <a:off x="3591934" y="3664742"/>
            <a:ext cx="3152138" cy="609938"/>
          </a:xfrm>
          <a:prstGeom prst="rightArrow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Domaine du laboratoire</a:t>
            </a:r>
          </a:p>
        </p:txBody>
      </p:sp>
      <p:sp>
        <p:nvSpPr>
          <p:cNvPr id="40" name="Flèche : droite 39"/>
          <p:cNvSpPr/>
          <p:nvPr/>
        </p:nvSpPr>
        <p:spPr>
          <a:xfrm>
            <a:off x="3591934" y="5431864"/>
            <a:ext cx="3152138" cy="609938"/>
          </a:xfrm>
          <a:prstGeom prst="rightArrow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Domaine de la simulation</a:t>
            </a:r>
          </a:p>
        </p:txBody>
      </p:sp>
      <p:sp>
        <p:nvSpPr>
          <p:cNvPr id="44" name="Rectangle 43"/>
          <p:cNvSpPr/>
          <p:nvPr/>
        </p:nvSpPr>
        <p:spPr>
          <a:xfrm>
            <a:off x="6528047" y="1722219"/>
            <a:ext cx="2072019" cy="6945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Perf. souhaitées : </a:t>
            </a:r>
          </a:p>
          <a:p>
            <a:pPr algn="ctr"/>
            <a:r>
              <a:rPr lang="fr-FR" sz="1400" b="1" dirty="0">
                <a:solidFill>
                  <a:schemeClr val="tx1"/>
                </a:solidFill>
              </a:rPr>
              <a:t>Temps ouverture &lt;1s</a:t>
            </a:r>
          </a:p>
          <a:p>
            <a:pPr algn="ctr"/>
            <a:r>
              <a:rPr lang="fr-FR" sz="1400" b="1" dirty="0">
                <a:solidFill>
                  <a:schemeClr val="tx1"/>
                </a:solidFill>
              </a:rPr>
              <a:t>Temps fermeture &lt;2s</a:t>
            </a:r>
          </a:p>
        </p:txBody>
      </p:sp>
      <p:sp>
        <p:nvSpPr>
          <p:cNvPr id="45" name="Rectangle 44"/>
          <p:cNvSpPr/>
          <p:nvPr/>
        </p:nvSpPr>
        <p:spPr>
          <a:xfrm>
            <a:off x="6528048" y="3755560"/>
            <a:ext cx="2072018" cy="4283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Perf mesurées </a:t>
            </a:r>
          </a:p>
          <a:p>
            <a:pPr algn="ctr"/>
            <a:r>
              <a:rPr lang="fr-FR" sz="1400" b="1" dirty="0">
                <a:solidFill>
                  <a:schemeClr val="tx1"/>
                </a:solidFill>
              </a:rPr>
              <a:t>Temps ouverture 2,6 s</a:t>
            </a:r>
          </a:p>
          <a:p>
            <a:pPr algn="ctr"/>
            <a:r>
              <a:rPr lang="fr-FR" sz="1400" b="1" dirty="0">
                <a:solidFill>
                  <a:schemeClr val="tx1"/>
                </a:solidFill>
              </a:rPr>
              <a:t>Temps fermeture 2,9s</a:t>
            </a:r>
          </a:p>
        </p:txBody>
      </p:sp>
      <p:sp>
        <p:nvSpPr>
          <p:cNvPr id="46" name="Rectangle 45"/>
          <p:cNvSpPr/>
          <p:nvPr/>
        </p:nvSpPr>
        <p:spPr>
          <a:xfrm>
            <a:off x="6528048" y="5522683"/>
            <a:ext cx="1800000" cy="4283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Performances simulées</a:t>
            </a:r>
          </a:p>
        </p:txBody>
      </p:sp>
      <p:sp>
        <p:nvSpPr>
          <p:cNvPr id="12" name="Flèche : double flèche verticale 11"/>
          <p:cNvSpPr/>
          <p:nvPr/>
        </p:nvSpPr>
        <p:spPr>
          <a:xfrm>
            <a:off x="7178148" y="2507558"/>
            <a:ext cx="499800" cy="1157184"/>
          </a:xfrm>
          <a:prstGeom prst="upDown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Flèche : double flèche verticale 46"/>
          <p:cNvSpPr/>
          <p:nvPr/>
        </p:nvSpPr>
        <p:spPr>
          <a:xfrm>
            <a:off x="7178148" y="4274680"/>
            <a:ext cx="499800" cy="1157184"/>
          </a:xfrm>
          <a:prstGeom prst="upDown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Rectangle 49"/>
          <p:cNvSpPr/>
          <p:nvPr/>
        </p:nvSpPr>
        <p:spPr>
          <a:xfrm>
            <a:off x="7493545" y="2462796"/>
            <a:ext cx="1236957" cy="11571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Écart de près de 2s</a:t>
            </a:r>
          </a:p>
        </p:txBody>
      </p:sp>
      <p:pic>
        <p:nvPicPr>
          <p:cNvPr id="25" name="Image 24" descr="C:\Users\Xavier\Desktop\Perso\Concours\CCP_PSI\2015_Sujets\182_XP_Sympact\SysML\Exigences.png">
            <a:extLst>
              <a:ext uri="{FF2B5EF4-FFF2-40B4-BE49-F238E27FC236}">
                <a16:creationId xmlns:a16="http://schemas.microsoft.com/office/drawing/2014/main" id="{5D58BBFB-669C-409E-9DFD-F82DF9230B07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483" t="86305" r="1717" b="1717"/>
          <a:stretch/>
        </p:blipFill>
        <p:spPr bwMode="auto">
          <a:xfrm>
            <a:off x="669468" y="2281125"/>
            <a:ext cx="2827818" cy="58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Image 25" descr="C:\Users\Xavier\Desktop\Perso\Concours\CCP_PSI\2015_Sujets\182_XP_Sympact\SysML\Exigences.png">
            <a:extLst>
              <a:ext uri="{FF2B5EF4-FFF2-40B4-BE49-F238E27FC236}">
                <a16:creationId xmlns:a16="http://schemas.microsoft.com/office/drawing/2014/main" id="{48829E0D-2DC5-4E5B-BF34-20BB9ECB0822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03" t="19530" r="1249" b="66447"/>
          <a:stretch/>
        </p:blipFill>
        <p:spPr bwMode="auto">
          <a:xfrm>
            <a:off x="637845" y="1559712"/>
            <a:ext cx="2954090" cy="694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9CCD81D3-E3C0-4474-950A-1EBCEFF1E024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8509" y="3483399"/>
            <a:ext cx="1823425" cy="1096065"/>
          </a:xfrm>
          <a:prstGeom prst="rect">
            <a:avLst/>
          </a:prstGeom>
          <a:noFill/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32765D64-9778-4A08-B3D3-BDB7F3B2CE0C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944985" y="2747815"/>
            <a:ext cx="1221740" cy="2015490"/>
          </a:xfrm>
          <a:prstGeom prst="rect">
            <a:avLst/>
          </a:prstGeom>
        </p:spPr>
      </p:pic>
      <p:sp>
        <p:nvSpPr>
          <p:cNvPr id="29" name="Titre 1">
            <a:extLst>
              <a:ext uri="{FF2B5EF4-FFF2-40B4-BE49-F238E27FC236}">
                <a16:creationId xmlns:a16="http://schemas.microsoft.com/office/drawing/2014/main" id="{ADC32C7A-1B1A-4F88-97CE-E7DF15496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25200"/>
            <a:ext cx="12192000" cy="867630"/>
          </a:xfrm>
        </p:spPr>
        <p:txBody>
          <a:bodyPr>
            <a:normAutofit/>
          </a:bodyPr>
          <a:lstStyle/>
          <a:p>
            <a:pPr algn="ctr"/>
            <a:r>
              <a:rPr lang="fr-FR" sz="2800" b="1" dirty="0"/>
              <a:t>Problématique : le moteur utilisé est-il adapté au cahier des charges ?</a:t>
            </a:r>
          </a:p>
        </p:txBody>
      </p:sp>
      <p:sp>
        <p:nvSpPr>
          <p:cNvPr id="30" name="Titre 1">
            <a:extLst>
              <a:ext uri="{FF2B5EF4-FFF2-40B4-BE49-F238E27FC236}">
                <a16:creationId xmlns:a16="http://schemas.microsoft.com/office/drawing/2014/main" id="{99A113C0-A626-48D9-96B6-63227568DFA5}"/>
              </a:ext>
            </a:extLst>
          </p:cNvPr>
          <p:cNvSpPr txBox="1">
            <a:spLocks/>
          </p:cNvSpPr>
          <p:nvPr/>
        </p:nvSpPr>
        <p:spPr>
          <a:xfrm>
            <a:off x="0" y="622239"/>
            <a:ext cx="12192000" cy="8676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400" dirty="0">
                <a:latin typeface="+mn-lt"/>
              </a:rPr>
              <a:t>Critères de dimensionnement du moteur : </a:t>
            </a:r>
          </a:p>
          <a:p>
            <a:pPr marL="914400" lvl="1" indent="-457200">
              <a:buFont typeface="Wingdings" panose="05000000000000000000" pitchFamily="2" charset="2"/>
              <a:buChar char="q"/>
            </a:pPr>
            <a:r>
              <a:rPr lang="fr-FR" sz="2400" dirty="0">
                <a:latin typeface="+mn-lt"/>
              </a:rPr>
              <a:t>Taux de rotation</a:t>
            </a:r>
          </a:p>
          <a:p>
            <a:pPr marL="914400" lvl="1" indent="-457200">
              <a:buFont typeface="Wingdings" panose="05000000000000000000" pitchFamily="2" charset="2"/>
              <a:buChar char="q"/>
            </a:pPr>
            <a:r>
              <a:rPr lang="fr-FR" sz="2400" dirty="0">
                <a:latin typeface="+mn-lt"/>
              </a:rPr>
              <a:t>Couple </a:t>
            </a:r>
          </a:p>
        </p:txBody>
      </p:sp>
      <p:sp>
        <p:nvSpPr>
          <p:cNvPr id="31" name="Flèche : droite 30">
            <a:extLst>
              <a:ext uri="{FF2B5EF4-FFF2-40B4-BE49-F238E27FC236}">
                <a16:creationId xmlns:a16="http://schemas.microsoft.com/office/drawing/2014/main" id="{F882124A-2913-49AD-9307-7E07C5C51551}"/>
              </a:ext>
            </a:extLst>
          </p:cNvPr>
          <p:cNvSpPr/>
          <p:nvPr/>
        </p:nvSpPr>
        <p:spPr>
          <a:xfrm>
            <a:off x="8640068" y="2736418"/>
            <a:ext cx="1236957" cy="609938"/>
          </a:xfrm>
          <a:prstGeom prst="rightArrow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b="1" dirty="0">
                <a:solidFill>
                  <a:schemeClr val="tx1"/>
                </a:solidFill>
              </a:rPr>
              <a:t>Choix N (tr/min)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4187DE1-83DF-4A43-9F8B-026B7A538D45}"/>
              </a:ext>
            </a:extLst>
          </p:cNvPr>
          <p:cNvSpPr/>
          <p:nvPr/>
        </p:nvSpPr>
        <p:spPr>
          <a:xfrm>
            <a:off x="9982200" y="2672565"/>
            <a:ext cx="1236957" cy="7376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Augmenter la vitesse de pilotage</a:t>
            </a:r>
          </a:p>
        </p:txBody>
      </p:sp>
      <p:sp>
        <p:nvSpPr>
          <p:cNvPr id="6" name="Flèche : virage 5">
            <a:extLst>
              <a:ext uri="{FF2B5EF4-FFF2-40B4-BE49-F238E27FC236}">
                <a16:creationId xmlns:a16="http://schemas.microsoft.com/office/drawing/2014/main" id="{C33410DE-DFC1-4FBE-82D4-040E1BCACCFD}"/>
              </a:ext>
            </a:extLst>
          </p:cNvPr>
          <p:cNvSpPr/>
          <p:nvPr/>
        </p:nvSpPr>
        <p:spPr>
          <a:xfrm flipV="1">
            <a:off x="10517815" y="3483399"/>
            <a:ext cx="729200" cy="365125"/>
          </a:xfrm>
          <a:prstGeom prst="ben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FDA1874-A6CB-4D4E-940F-84054E2DA3E3}"/>
              </a:ext>
            </a:extLst>
          </p:cNvPr>
          <p:cNvSpPr/>
          <p:nvPr/>
        </p:nvSpPr>
        <p:spPr>
          <a:xfrm>
            <a:off x="11172197" y="3370634"/>
            <a:ext cx="1236957" cy="7376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A coups sur la barrière</a:t>
            </a:r>
          </a:p>
        </p:txBody>
      </p:sp>
      <p:pic>
        <p:nvPicPr>
          <p:cNvPr id="35" name="Image 34">
            <a:extLst>
              <a:ext uri="{FF2B5EF4-FFF2-40B4-BE49-F238E27FC236}">
                <a16:creationId xmlns:a16="http://schemas.microsoft.com/office/drawing/2014/main" id="{6D3E0923-311A-460B-8C0A-09786B253058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253" y="5011031"/>
            <a:ext cx="843290" cy="1451604"/>
          </a:xfrm>
          <a:prstGeom prst="rect">
            <a:avLst/>
          </a:prstGeom>
          <a:noFill/>
        </p:spPr>
      </p:pic>
      <p:pic>
        <p:nvPicPr>
          <p:cNvPr id="1026" name="Picture 2" descr="http://tsi.ljf.free.fr/ATS/docs/S2I/TP/TP-CY4-SYMPACT/images/TP/sw4.png">
            <a:extLst>
              <a:ext uri="{FF2B5EF4-FFF2-40B4-BE49-F238E27FC236}">
                <a16:creationId xmlns:a16="http://schemas.microsoft.com/office/drawing/2014/main" id="{2C42DA5D-1D21-47E1-A263-1D5B2992AD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0797" y="4821250"/>
            <a:ext cx="2105468" cy="1558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Flèche : droite 36">
            <a:extLst>
              <a:ext uri="{FF2B5EF4-FFF2-40B4-BE49-F238E27FC236}">
                <a16:creationId xmlns:a16="http://schemas.microsoft.com/office/drawing/2014/main" id="{043ABABB-C304-4770-B819-44BC68A7485A}"/>
              </a:ext>
            </a:extLst>
          </p:cNvPr>
          <p:cNvSpPr/>
          <p:nvPr/>
        </p:nvSpPr>
        <p:spPr>
          <a:xfrm rot="19800000">
            <a:off x="3389756" y="6139661"/>
            <a:ext cx="1469486" cy="414967"/>
          </a:xfrm>
          <a:prstGeom prst="rightArrow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Effets dyn.</a:t>
            </a:r>
          </a:p>
        </p:txBody>
      </p:sp>
      <p:pic>
        <p:nvPicPr>
          <p:cNvPr id="38" name="Image 37" descr="D:\PuissanceMoteur_Dyn.png">
            <a:extLst>
              <a:ext uri="{FF2B5EF4-FFF2-40B4-BE49-F238E27FC236}">
                <a16:creationId xmlns:a16="http://schemas.microsoft.com/office/drawing/2014/main" id="{D7F8640F-7DCC-4EEC-BEDC-7866C5343A4D}"/>
              </a:ext>
            </a:extLst>
          </p:cNvPr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1696" y="5139688"/>
            <a:ext cx="1446417" cy="1157184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Flèche : droite 51">
            <a:extLst>
              <a:ext uri="{FF2B5EF4-FFF2-40B4-BE49-F238E27FC236}">
                <a16:creationId xmlns:a16="http://schemas.microsoft.com/office/drawing/2014/main" id="{507FDBEE-4846-450E-B504-19F1185879DC}"/>
              </a:ext>
            </a:extLst>
          </p:cNvPr>
          <p:cNvSpPr/>
          <p:nvPr/>
        </p:nvSpPr>
        <p:spPr>
          <a:xfrm>
            <a:off x="9508780" y="5276035"/>
            <a:ext cx="1236957" cy="609938"/>
          </a:xfrm>
          <a:prstGeom prst="rightArrow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b="1" dirty="0">
                <a:solidFill>
                  <a:schemeClr val="tx1"/>
                </a:solidFill>
              </a:rPr>
              <a:t>Choix C  et P (Nm et W)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4A643FA-BDEA-439F-8330-2548C131BD51}"/>
              </a:ext>
            </a:extLst>
          </p:cNvPr>
          <p:cNvSpPr/>
          <p:nvPr/>
        </p:nvSpPr>
        <p:spPr>
          <a:xfrm>
            <a:off x="10681648" y="5212182"/>
            <a:ext cx="1236957" cy="7376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Couple ~5Nm</a:t>
            </a:r>
          </a:p>
          <a:p>
            <a:pPr algn="ctr"/>
            <a:r>
              <a:rPr lang="fr-FR" sz="1400" b="1" dirty="0">
                <a:solidFill>
                  <a:srgbClr val="FF0000"/>
                </a:solidFill>
              </a:rPr>
              <a:t>P ~10 W</a:t>
            </a:r>
          </a:p>
        </p:txBody>
      </p:sp>
      <p:sp>
        <p:nvSpPr>
          <p:cNvPr id="56" name="Flèche : virage 55">
            <a:extLst>
              <a:ext uri="{FF2B5EF4-FFF2-40B4-BE49-F238E27FC236}">
                <a16:creationId xmlns:a16="http://schemas.microsoft.com/office/drawing/2014/main" id="{42D0F980-6594-4A50-9DB1-7202C3F67857}"/>
              </a:ext>
            </a:extLst>
          </p:cNvPr>
          <p:cNvSpPr/>
          <p:nvPr/>
        </p:nvSpPr>
        <p:spPr>
          <a:xfrm flipV="1">
            <a:off x="10016537" y="6197579"/>
            <a:ext cx="729200" cy="365125"/>
          </a:xfrm>
          <a:prstGeom prst="ben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E8FA2A6-F07C-4800-9D66-48E2FA40612F}"/>
              </a:ext>
            </a:extLst>
          </p:cNvPr>
          <p:cNvSpPr/>
          <p:nvPr/>
        </p:nvSpPr>
        <p:spPr>
          <a:xfrm>
            <a:off x="10670919" y="6084814"/>
            <a:ext cx="1236957" cy="7376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Frottements et ressort à intégrer</a:t>
            </a:r>
          </a:p>
        </p:txBody>
      </p:sp>
    </p:spTree>
    <p:extLst>
      <p:ext uri="{BB962C8B-B14F-4D97-AF65-F5344CB8AC3E}">
        <p14:creationId xmlns:p14="http://schemas.microsoft.com/office/powerpoint/2010/main" val="1949166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Xavier Pessoles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C6D6E-35D0-489D-B18A-03530B324155}" type="slidenum">
              <a:rPr lang="fr-FR" smtClean="0"/>
              <a:t>2</a:t>
            </a:fld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4851684" y="2307886"/>
            <a:ext cx="2513040" cy="345638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1775520" y="2307886"/>
            <a:ext cx="2520000" cy="345638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7927848" y="2307886"/>
            <a:ext cx="2513040" cy="34563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1775520" y="1052737"/>
            <a:ext cx="2520000" cy="52935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/>
              <a:t>Performances attendues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851684" y="1052738"/>
            <a:ext cx="2513040" cy="52935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/>
              <a:t>Performances simulées et mesurées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982760" y="2377035"/>
            <a:ext cx="2265368" cy="122413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982760" y="3695121"/>
            <a:ext cx="2265368" cy="122413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 rot="16200000">
            <a:off x="4584844" y="2774951"/>
            <a:ext cx="1224136" cy="4283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>
                <a:solidFill>
                  <a:schemeClr val="tx1"/>
                </a:solidFill>
              </a:rPr>
              <a:t>Expérimentation</a:t>
            </a:r>
          </a:p>
        </p:txBody>
      </p:sp>
      <p:sp>
        <p:nvSpPr>
          <p:cNvPr id="27" name="Rectangle 26"/>
          <p:cNvSpPr/>
          <p:nvPr/>
        </p:nvSpPr>
        <p:spPr>
          <a:xfrm rot="16200000">
            <a:off x="4531037" y="4100464"/>
            <a:ext cx="1224136" cy="4283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Simulation</a:t>
            </a:r>
          </a:p>
        </p:txBody>
      </p:sp>
      <p:sp>
        <p:nvSpPr>
          <p:cNvPr id="29" name="Rectangle 28"/>
          <p:cNvSpPr/>
          <p:nvPr/>
        </p:nvSpPr>
        <p:spPr>
          <a:xfrm>
            <a:off x="7927849" y="1052738"/>
            <a:ext cx="2513039" cy="52935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Démarche et conclusion</a:t>
            </a:r>
          </a:p>
        </p:txBody>
      </p:sp>
      <p:sp>
        <p:nvSpPr>
          <p:cNvPr id="31" name="Flèche : droite 30"/>
          <p:cNvSpPr/>
          <p:nvPr/>
        </p:nvSpPr>
        <p:spPr>
          <a:xfrm>
            <a:off x="1775520" y="1649529"/>
            <a:ext cx="8640960" cy="609938"/>
          </a:xfrm>
          <a:prstGeom prst="rightArrow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Problématique : le moteur utilisé est-il adapté au cahier des charges ?</a:t>
            </a:r>
          </a:p>
        </p:txBody>
      </p:sp>
      <p:pic>
        <p:nvPicPr>
          <p:cNvPr id="32" name="Image 31" descr="C:\Users\Xavier\Desktop\Perso\Concours\CCP_PSI\2015_Sujets\182_XP_Sympact\SysML\Exigences.png">
            <a:extLst>
              <a:ext uri="{FF2B5EF4-FFF2-40B4-BE49-F238E27FC236}">
                <a16:creationId xmlns:a16="http://schemas.microsoft.com/office/drawing/2014/main" id="{4C32C691-776D-4F37-80B4-9BA4C2C6ABE0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412" t="85700" r="1716" b="1717"/>
          <a:stretch/>
        </p:blipFill>
        <p:spPr bwMode="auto">
          <a:xfrm>
            <a:off x="2357683" y="2619677"/>
            <a:ext cx="1342833" cy="60980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Image 32" descr="C:\Users\Xavier\Desktop\Perso\Concours\CCP_PSI\2015_Sujets\182_XP_Sympact\SysML\Exigences.png">
            <a:extLst>
              <a:ext uri="{FF2B5EF4-FFF2-40B4-BE49-F238E27FC236}">
                <a16:creationId xmlns:a16="http://schemas.microsoft.com/office/drawing/2014/main" id="{867BC8BC-7374-4B99-96B9-3734CCD1BB49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102" t="19530" r="1249" b="66447"/>
          <a:stretch/>
        </p:blipFill>
        <p:spPr bwMode="auto">
          <a:xfrm>
            <a:off x="2449700" y="3566813"/>
            <a:ext cx="1171640" cy="694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Image 33">
            <a:extLst>
              <a:ext uri="{FF2B5EF4-FFF2-40B4-BE49-F238E27FC236}">
                <a16:creationId xmlns:a16="http://schemas.microsoft.com/office/drawing/2014/main" id="{FC23F224-204A-453E-A80F-2E7FA707B587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9317" y="2636225"/>
            <a:ext cx="1182470" cy="710784"/>
          </a:xfrm>
          <a:prstGeom prst="rect">
            <a:avLst/>
          </a:prstGeom>
          <a:noFill/>
        </p:spPr>
      </p:pic>
      <p:pic>
        <p:nvPicPr>
          <p:cNvPr id="35" name="Image 34" descr="D:\PuissanceMoteur_Dyn.png">
            <a:extLst>
              <a:ext uri="{FF2B5EF4-FFF2-40B4-BE49-F238E27FC236}">
                <a16:creationId xmlns:a16="http://schemas.microsoft.com/office/drawing/2014/main" id="{30EAFD09-5E5E-467E-B4DC-43C6C4B65825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4526" y="3736024"/>
            <a:ext cx="1446417" cy="1157184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2376C4D1-C150-4DA2-8122-097A8A0E4A46}"/>
              </a:ext>
            </a:extLst>
          </p:cNvPr>
          <p:cNvSpPr/>
          <p:nvPr/>
        </p:nvSpPr>
        <p:spPr>
          <a:xfrm>
            <a:off x="8125850" y="2377036"/>
            <a:ext cx="2117035" cy="12241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Méthode </a:t>
            </a:r>
            <a:r>
              <a:rPr lang="fr-FR" sz="1200" b="1" dirty="0">
                <a:solidFill>
                  <a:schemeClr val="tx1"/>
                </a:solidFill>
              </a:rPr>
              <a:t>expérimentale</a:t>
            </a:r>
            <a:r>
              <a:rPr lang="fr-FR" sz="1200" dirty="0">
                <a:solidFill>
                  <a:schemeClr val="tx1"/>
                </a:solidFill>
              </a:rPr>
              <a:t> (Test de d’influence de la fréquence du variateur) </a:t>
            </a:r>
          </a:p>
          <a:p>
            <a:pPr algn="ctr"/>
            <a:r>
              <a:rPr lang="fr-FR" sz="1200" b="1" dirty="0">
                <a:solidFill>
                  <a:schemeClr val="tx1"/>
                </a:solidFill>
              </a:rPr>
              <a:t>Choix de la consigne en vitesse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C68BCC6-4727-4F6E-A3DC-EBFD838796A6}"/>
              </a:ext>
            </a:extLst>
          </p:cNvPr>
          <p:cNvSpPr/>
          <p:nvPr/>
        </p:nvSpPr>
        <p:spPr>
          <a:xfrm>
            <a:off x="8125849" y="4058000"/>
            <a:ext cx="2117035" cy="8055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Simulation :</a:t>
            </a:r>
            <a:r>
              <a:rPr lang="fr-FR" sz="1200" b="1" dirty="0">
                <a:solidFill>
                  <a:schemeClr val="tx1"/>
                </a:solidFill>
              </a:rPr>
              <a:t>résolution du PFD</a:t>
            </a:r>
          </a:p>
          <a:p>
            <a:pPr algn="ctr"/>
            <a:r>
              <a:rPr lang="fr-FR" sz="1200" b="1" dirty="0">
                <a:solidFill>
                  <a:schemeClr val="tx1"/>
                </a:solidFill>
              </a:rPr>
              <a:t>Choix du couple moteur et de la puissance du moteur</a:t>
            </a:r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39" name="Flèche : double flèche verticale 38">
            <a:extLst>
              <a:ext uri="{FF2B5EF4-FFF2-40B4-BE49-F238E27FC236}">
                <a16:creationId xmlns:a16="http://schemas.microsoft.com/office/drawing/2014/main" id="{0CF05BB3-ABD4-4C8F-A66D-2FBDF0981266}"/>
              </a:ext>
            </a:extLst>
          </p:cNvPr>
          <p:cNvSpPr/>
          <p:nvPr/>
        </p:nvSpPr>
        <p:spPr>
          <a:xfrm rot="5400000">
            <a:off x="4062279" y="2400994"/>
            <a:ext cx="499800" cy="1157184"/>
          </a:xfrm>
          <a:prstGeom prst="upDown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0" name="Flèche : double flèche verticale 39">
            <a:extLst>
              <a:ext uri="{FF2B5EF4-FFF2-40B4-BE49-F238E27FC236}">
                <a16:creationId xmlns:a16="http://schemas.microsoft.com/office/drawing/2014/main" id="{6233C236-5FCF-4025-B3AF-FBD65FDD4358}"/>
              </a:ext>
            </a:extLst>
          </p:cNvPr>
          <p:cNvSpPr/>
          <p:nvPr/>
        </p:nvSpPr>
        <p:spPr>
          <a:xfrm rot="6404525">
            <a:off x="4052999" y="3634604"/>
            <a:ext cx="499800" cy="1157184"/>
          </a:xfrm>
          <a:prstGeom prst="upDown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5DF0616-45F0-4593-A864-E4366D29FF06}"/>
              </a:ext>
            </a:extLst>
          </p:cNvPr>
          <p:cNvSpPr/>
          <p:nvPr/>
        </p:nvSpPr>
        <p:spPr>
          <a:xfrm>
            <a:off x="5015892" y="4960159"/>
            <a:ext cx="2265368" cy="74760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 algn="ctr"/>
            <a:r>
              <a:rPr lang="fr-FR" sz="1200" b="1" dirty="0">
                <a:solidFill>
                  <a:schemeClr val="tx1"/>
                </a:solidFill>
              </a:rPr>
              <a:t>Intégration du couple ressort, des frottements…</a:t>
            </a:r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D3F15EA-B751-4AD9-BCA4-63E5E31F65E9}"/>
              </a:ext>
            </a:extLst>
          </p:cNvPr>
          <p:cNvSpPr/>
          <p:nvPr/>
        </p:nvSpPr>
        <p:spPr>
          <a:xfrm rot="16200000">
            <a:off x="4802436" y="5127236"/>
            <a:ext cx="747603" cy="4283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Simulation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55BF407-C4D1-4370-92F8-DB5CF74643BD}"/>
              </a:ext>
            </a:extLst>
          </p:cNvPr>
          <p:cNvSpPr/>
          <p:nvPr/>
        </p:nvSpPr>
        <p:spPr>
          <a:xfrm>
            <a:off x="4239243" y="2836364"/>
            <a:ext cx="2920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b="1" dirty="0"/>
              <a:t>?</a:t>
            </a:r>
            <a:endParaRPr lang="fr-FR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B7D8E65-E8C0-4A91-BB02-92A72C041C36}"/>
              </a:ext>
            </a:extLst>
          </p:cNvPr>
          <p:cNvSpPr/>
          <p:nvPr/>
        </p:nvSpPr>
        <p:spPr>
          <a:xfrm>
            <a:off x="4260426" y="4046018"/>
            <a:ext cx="2920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b="1" dirty="0"/>
              <a:t>?</a:t>
            </a:r>
            <a:endParaRPr lang="fr-FR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F5D71FB-5A00-491E-BC68-CBDC6C59D202}"/>
              </a:ext>
            </a:extLst>
          </p:cNvPr>
          <p:cNvSpPr/>
          <p:nvPr/>
        </p:nvSpPr>
        <p:spPr>
          <a:xfrm>
            <a:off x="8125849" y="4938614"/>
            <a:ext cx="2117035" cy="8055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Choix affiné</a:t>
            </a:r>
          </a:p>
        </p:txBody>
      </p:sp>
    </p:spTree>
    <p:extLst>
      <p:ext uri="{BB962C8B-B14F-4D97-AF65-F5344CB8AC3E}">
        <p14:creationId xmlns:p14="http://schemas.microsoft.com/office/powerpoint/2010/main" val="1694976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Image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5043" y="2875721"/>
            <a:ext cx="6497952" cy="3363750"/>
          </a:xfrm>
          <a:prstGeom prst="rect">
            <a:avLst/>
          </a:prstGeom>
        </p:spPr>
      </p:pic>
      <p:sp>
        <p:nvSpPr>
          <p:cNvPr id="20" name="Titre 1">
            <a:extLst>
              <a:ext uri="{FF2B5EF4-FFF2-40B4-BE49-F238E27FC236}">
                <a16:creationId xmlns:a16="http://schemas.microsoft.com/office/drawing/2014/main" id="{84B0062F-7EDE-4F47-A43E-D45743BC6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320"/>
            <a:ext cx="12192000" cy="867630"/>
          </a:xfrm>
        </p:spPr>
        <p:txBody>
          <a:bodyPr>
            <a:normAutofit/>
          </a:bodyPr>
          <a:lstStyle/>
          <a:p>
            <a:pPr algn="ctr"/>
            <a:r>
              <a:rPr lang="fr-FR" sz="2800" b="1" dirty="0"/>
              <a:t>Problématique : le moteur utilisé est-il adapté au cahier des charges ?</a:t>
            </a:r>
          </a:p>
        </p:txBody>
      </p:sp>
      <p:sp>
        <p:nvSpPr>
          <p:cNvPr id="21" name="Titre 1">
            <a:extLst>
              <a:ext uri="{FF2B5EF4-FFF2-40B4-BE49-F238E27FC236}">
                <a16:creationId xmlns:a16="http://schemas.microsoft.com/office/drawing/2014/main" id="{42AE2540-63EC-4CCB-8A4C-E9CF098252A0}"/>
              </a:ext>
            </a:extLst>
          </p:cNvPr>
          <p:cNvSpPr txBox="1">
            <a:spLocks/>
          </p:cNvSpPr>
          <p:nvPr/>
        </p:nvSpPr>
        <p:spPr>
          <a:xfrm>
            <a:off x="0" y="1033059"/>
            <a:ext cx="12192000" cy="8676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400" dirty="0">
                <a:latin typeface="+mn-lt"/>
              </a:rPr>
              <a:t>Critères de dimensionnement du moteur : </a:t>
            </a:r>
          </a:p>
          <a:p>
            <a:pPr marL="914400" lvl="1" indent="-457200">
              <a:buFont typeface="Wingdings" panose="05000000000000000000" pitchFamily="2" charset="2"/>
              <a:buChar char="q"/>
            </a:pPr>
            <a:r>
              <a:rPr lang="fr-FR" sz="2400" dirty="0">
                <a:latin typeface="+mn-lt"/>
              </a:rPr>
              <a:t>Taux de rotation</a:t>
            </a:r>
          </a:p>
          <a:p>
            <a:pPr marL="914400" lvl="1" indent="-457200">
              <a:buFont typeface="Wingdings" panose="05000000000000000000" pitchFamily="2" charset="2"/>
              <a:buChar char="q"/>
            </a:pPr>
            <a:r>
              <a:rPr lang="fr-FR" sz="2400" dirty="0">
                <a:latin typeface="+mn-lt"/>
              </a:rPr>
              <a:t>Couple </a:t>
            </a:r>
          </a:p>
        </p:txBody>
      </p:sp>
      <p:pic>
        <p:nvPicPr>
          <p:cNvPr id="22" name="Image 21" descr="C:\Users\Xavier\Desktop\Perso\Concours\CCP_PSI\2015_Sujets\182_XP_Sympact\SysML\Exigences.png">
            <a:extLst>
              <a:ext uri="{FF2B5EF4-FFF2-40B4-BE49-F238E27FC236}">
                <a16:creationId xmlns:a16="http://schemas.microsoft.com/office/drawing/2014/main" id="{0E193F98-2F42-42DA-8E97-AA0E80E04578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483" t="86305" r="1717" b="1717"/>
          <a:stretch/>
        </p:blipFill>
        <p:spPr bwMode="auto">
          <a:xfrm>
            <a:off x="2146029" y="3697855"/>
            <a:ext cx="3239013" cy="66491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Image 22" descr="C:\Users\Xavier\Desktop\Perso\Concours\CCP_PSI\2015_Sujets\182_XP_Sympact\SysML\Exigences.png">
            <a:extLst>
              <a:ext uri="{FF2B5EF4-FFF2-40B4-BE49-F238E27FC236}">
                <a16:creationId xmlns:a16="http://schemas.microsoft.com/office/drawing/2014/main" id="{B314522B-9669-4023-A7CD-1F0B91264F6E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03" t="19530" r="1249" b="66447"/>
          <a:stretch/>
        </p:blipFill>
        <p:spPr bwMode="auto">
          <a:xfrm>
            <a:off x="2146029" y="2779389"/>
            <a:ext cx="3239013" cy="761511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D6E099B7-F8AA-497B-93B0-B1D80BC52E66}"/>
              </a:ext>
            </a:extLst>
          </p:cNvPr>
          <p:cNvSpPr txBox="1"/>
          <p:nvPr/>
        </p:nvSpPr>
        <p:spPr>
          <a:xfrm rot="16200000">
            <a:off x="128593" y="2593615"/>
            <a:ext cx="25199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Paramètres cinématiques et dynamiques</a:t>
            </a:r>
          </a:p>
        </p:txBody>
      </p:sp>
    </p:spTree>
    <p:extLst>
      <p:ext uri="{BB962C8B-B14F-4D97-AF65-F5344CB8AC3E}">
        <p14:creationId xmlns:p14="http://schemas.microsoft.com/office/powerpoint/2010/main" val="3125217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E7A8FE-3531-4538-A497-E9C5D3F31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1A47542-7028-474B-A947-58222FF445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1961132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208</Words>
  <Application>Microsoft Office PowerPoint</Application>
  <PresentationFormat>Grand écran</PresentationFormat>
  <Paragraphs>50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Wingdings</vt:lpstr>
      <vt:lpstr>Thème Office</vt:lpstr>
      <vt:lpstr>Problématique : le moteur utilisé est-il adapté au cahier des charges ?</vt:lpstr>
      <vt:lpstr>Présentation PowerPoint</vt:lpstr>
      <vt:lpstr>Problématique : le moteur utilisé est-il adapté au cahier des charges ?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Problématique : le moteur utilisé est-il adapté au cahier des charges ?</dc:title>
  <dc:creator>Xavier Pessoles</dc:creator>
  <cp:lastModifiedBy>Xavier Pessoles</cp:lastModifiedBy>
  <cp:revision>8</cp:revision>
  <dcterms:created xsi:type="dcterms:W3CDTF">2018-06-05T11:39:25Z</dcterms:created>
  <dcterms:modified xsi:type="dcterms:W3CDTF">2023-06-19T06:50:06Z</dcterms:modified>
</cp:coreProperties>
</file>