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57" r:id="rId5"/>
    <p:sldId id="258" r:id="rId6"/>
    <p:sldId id="261" r:id="rId7"/>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5" d="100"/>
          <a:sy n="75" d="100"/>
        </p:scale>
        <p:origin x="1512" y="-2048"/>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Pôle 1</a:t>
          </a:r>
        </a:p>
        <a:p>
          <a:r>
            <a:rPr lang="fr-FR" dirty="0"/>
            <a:t>Découverte du système</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custT="1"/>
      <dgm:spPr/>
      <dgm:t>
        <a:bodyPr/>
        <a:lstStyle/>
        <a:p>
          <a:r>
            <a:rPr lang="fr-FR" sz="600" dirty="0"/>
            <a:t>S’approprier et analyser un système</a:t>
          </a: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20F7D581-9EB2-498F-BE28-9D62195EAF83}">
      <dgm:prSet phldrT="[Texte]"/>
      <dgm:spPr/>
      <dgm:t>
        <a:bodyPr/>
        <a:lstStyle/>
        <a:p>
          <a:r>
            <a:rPr lang="fr-FR" dirty="0"/>
            <a:t>Pôle 2</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endParaRPr lang="fr-FR" dirty="0"/>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928451A7-076A-4725-BC57-E98970B55362}">
      <dgm:prSet phldrT="[Texte]"/>
      <dgm:spPr/>
      <dgm:t>
        <a:bodyPr/>
        <a:lstStyle/>
        <a:p>
          <a:r>
            <a:rPr lang="fr-FR" dirty="0"/>
            <a:t>Pôle 3</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dgm:spPr/>
      <dgm:t>
        <a:bodyPr/>
        <a:lstStyle/>
        <a:p>
          <a:endParaRPr lang="fr-FR" dirty="0"/>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9D94179C-60CB-44C9-8000-C638CC90FBCC}">
      <dgm:prSet phldrT="[Texte]"/>
      <dgm:spPr/>
      <dgm:t>
        <a:bodyPr/>
        <a:lstStyle/>
        <a:p>
          <a:r>
            <a:rPr lang="fr-FR" dirty="0"/>
            <a:t>Pôle 4</a:t>
          </a:r>
        </a:p>
      </dgm:t>
    </dgm:pt>
    <dgm:pt modelId="{FA25C7AC-CD09-4865-B0C2-AE65C69B976D}" type="parTrans" cxnId="{ECFDC616-8CDF-4EA1-BB1D-FA2DF950B96F}">
      <dgm:prSet/>
      <dgm:spPr/>
      <dgm:t>
        <a:bodyPr/>
        <a:lstStyle/>
        <a:p>
          <a:endParaRPr lang="fr-FR"/>
        </a:p>
      </dgm:t>
    </dgm:pt>
    <dgm:pt modelId="{B690B119-AA95-4863-ACB5-0212ED679AB4}" type="sibTrans" cxnId="{ECFDC616-8CDF-4EA1-BB1D-FA2DF950B96F}">
      <dgm:prSet/>
      <dgm:spPr/>
      <dgm:t>
        <a:bodyPr/>
        <a:lstStyle/>
        <a:p>
          <a:endParaRPr lang="fr-FR"/>
        </a:p>
      </dgm:t>
    </dgm:pt>
    <dgm:pt modelId="{72D19D3A-74EA-46C0-A7EF-6D3CB88BB6E7}">
      <dgm:prSet phldrT="[Texte]"/>
      <dgm:spPr/>
      <dgm:t>
        <a:bodyPr/>
        <a:lstStyle/>
        <a:p>
          <a:r>
            <a:rPr lang="fr-FR" dirty="0"/>
            <a:t>Pôle 5</a:t>
          </a:r>
        </a:p>
      </dgm:t>
    </dgm:pt>
    <dgm:pt modelId="{15EE5103-8F38-442F-9D49-C6051408C59D}" type="parTrans" cxnId="{7897605B-DE9F-4E05-9C51-68DB082DFD61}">
      <dgm:prSet/>
      <dgm:spPr/>
      <dgm:t>
        <a:bodyPr/>
        <a:lstStyle/>
        <a:p>
          <a:endParaRPr lang="fr-FR"/>
        </a:p>
      </dgm:t>
    </dgm:pt>
    <dgm:pt modelId="{16A5E339-9EC9-4A04-A091-62D697819434}" type="sibTrans" cxnId="{7897605B-DE9F-4E05-9C51-68DB082DFD61}">
      <dgm:prSet/>
      <dgm:spPr/>
      <dgm:t>
        <a:bodyPr/>
        <a:lstStyle/>
        <a:p>
          <a:endParaRPr lang="fr-FR"/>
        </a:p>
      </dgm:t>
    </dgm:pt>
    <dgm:pt modelId="{F9F5AE11-AF97-4245-99B1-53B38E0C3108}">
      <dgm:prSet phldrT="[Texte]"/>
      <dgm:spPr/>
      <dgm:t>
        <a:bodyPr/>
        <a:lstStyle/>
        <a:p>
          <a:endParaRPr lang="fr-FR" dirty="0"/>
        </a:p>
      </dgm:t>
    </dgm:pt>
    <dgm:pt modelId="{0DC9D828-A9AB-4F2A-83AE-CB35FC67EA91}" type="parTrans" cxnId="{839B22B2-CAF0-4A50-BE07-9D40E91536D6}">
      <dgm:prSet/>
      <dgm:spPr/>
      <dgm:t>
        <a:bodyPr/>
        <a:lstStyle/>
        <a:p>
          <a:endParaRPr lang="fr-FR"/>
        </a:p>
      </dgm:t>
    </dgm:pt>
    <dgm:pt modelId="{9498F83F-2569-4E78-864A-AF5A10617D12}" type="sibTrans" cxnId="{839B22B2-CAF0-4A50-BE07-9D40E91536D6}">
      <dgm:prSet/>
      <dgm:spPr/>
      <dgm:t>
        <a:bodyPr/>
        <a:lstStyle/>
        <a:p>
          <a:endParaRPr lang="fr-FR"/>
        </a:p>
      </dgm:t>
    </dgm:pt>
    <dgm:pt modelId="{7CFCEB31-C53B-4076-9E89-71BB7C5206BB}">
      <dgm:prSet phldrT="[Texte]"/>
      <dgm:spPr/>
      <dgm:t>
        <a:bodyPr/>
        <a:lstStyle/>
        <a:p>
          <a:endParaRPr lang="fr-FR" dirty="0"/>
        </a:p>
      </dgm:t>
    </dgm:pt>
    <dgm:pt modelId="{BCAA30FB-3036-4175-919A-7AC87A5DFA25}" type="parTrans" cxnId="{F470FB77-2A68-4E93-A413-B72BC643C21C}">
      <dgm:prSet/>
      <dgm:spPr/>
      <dgm:t>
        <a:bodyPr/>
        <a:lstStyle/>
        <a:p>
          <a:endParaRPr lang="fr-FR"/>
        </a:p>
      </dgm:t>
    </dgm:pt>
    <dgm:pt modelId="{E2E05416-EBA5-4CD9-8AA3-29C25936A1EA}" type="sibTrans" cxnId="{F470FB77-2A68-4E93-A413-B72BC643C21C}">
      <dgm:prSet/>
      <dgm:spPr/>
      <dgm:t>
        <a:bodyPr/>
        <a:lstStyle/>
        <a:p>
          <a:endParaRPr lang="fr-FR"/>
        </a:p>
      </dgm:t>
    </dgm:pt>
    <dgm:pt modelId="{0D4AF47E-FDAB-4C77-957D-7D203EA2A551}">
      <dgm:prSet phldrT="[Texte]"/>
      <dgm:spPr/>
      <dgm:t>
        <a:bodyPr/>
        <a:lstStyle/>
        <a:p>
          <a:endParaRPr lang="fr-FR" dirty="0"/>
        </a:p>
      </dgm:t>
    </dgm:pt>
    <dgm:pt modelId="{9CD69A6E-A2A3-461E-8653-B8D27DA8FB7C}" type="parTrans" cxnId="{D17B6FC1-D9C2-4F35-8136-869ADDE06035}">
      <dgm:prSet/>
      <dgm:spPr/>
      <dgm:t>
        <a:bodyPr/>
        <a:lstStyle/>
        <a:p>
          <a:endParaRPr lang="fr-FR"/>
        </a:p>
      </dgm:t>
    </dgm:pt>
    <dgm:pt modelId="{0D727C4D-D6A3-41E4-AAA6-A4FD3C72ECE6}" type="sibTrans" cxnId="{D17B6FC1-D9C2-4F35-8136-869ADDE06035}">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94B4AD35-07BC-4BD5-BA48-4DA3352B804F}" type="presOf" srcId="{7CFCEB31-C53B-4076-9E89-71BB7C5206BB}" destId="{0CEB224C-27D6-4E1E-B3D5-07A168A17481}" srcOrd="1"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1" destOrd="0" parTransId="{0DC9D828-A9AB-4F2A-83AE-CB35FC67EA91}" sibTransId="{9498F83F-2569-4E78-864A-AF5A10617D12}"/>
    <dgm:cxn modelId="{80D23CBD-CE2E-4319-87F9-C044F105CF34}" type="presOf" srcId="{75637A16-730E-4452-8190-67FB3226C504}" destId="{4D946BF7-5318-4B1E-AEBF-4A3CA2E290DB}"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Appropriation du support</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dgm:spPr/>
      <dgm:t>
        <a:bodyPr/>
        <a:lstStyle/>
        <a:p>
          <a:r>
            <a:rPr lang="fr-FR" dirty="0"/>
            <a:t>S’approprier et analyser un système</a:t>
          </a: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dgm:spPr/>
      <dgm:t>
        <a:bodyPr/>
        <a:lstStyle/>
        <a:p>
          <a:r>
            <a:rPr lang="fr-FR" dirty="0"/>
            <a:t>S’approprier la problématique</a:t>
          </a: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Activité de modélisation (autonomie encadrée)</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r>
            <a:rPr lang="fr-FR" dirty="0"/>
            <a:t>Développer un modèle (multiphysique) – Mise en équation, modèle de comportement – ;</a:t>
          </a: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dgm:spPr/>
      <dgm:t>
        <a:bodyPr/>
        <a:lstStyle/>
        <a:p>
          <a:r>
            <a:rPr lang="fr-FR" dirty="0"/>
            <a:t>Enrichir le modèle</a:t>
          </a: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Exploitation des modèles</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dgm:spPr/>
      <dgm:t>
        <a:bodyPr/>
        <a:lstStyle/>
        <a:p>
          <a:r>
            <a:rPr lang="fr-FR" dirty="0"/>
            <a:t>Valider et recaler un modèle</a:t>
          </a: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dgm:spPr/>
      <dgm:t>
        <a:bodyPr/>
        <a:lstStyle/>
        <a:p>
          <a:r>
            <a:rPr lang="fr-FR" dirty="0"/>
            <a:t>Imaginer et choisir des solutions d’évolution du système</a:t>
          </a: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9D94179C-60CB-44C9-8000-C638CC90FBCC}">
      <dgm:prSet phldrT="[Texte]"/>
      <dgm:spPr/>
      <dgm:t>
        <a:bodyPr/>
        <a:lstStyle/>
        <a:p>
          <a:r>
            <a:rPr lang="fr-FR" dirty="0"/>
            <a:t>Evaluation de solutions</a:t>
          </a:r>
        </a:p>
      </dgm:t>
    </dgm:pt>
    <dgm:pt modelId="{FA25C7AC-CD09-4865-B0C2-AE65C69B976D}" type="parTrans" cxnId="{ECFDC616-8CDF-4EA1-BB1D-FA2DF950B96F}">
      <dgm:prSet/>
      <dgm:spPr/>
      <dgm:t>
        <a:bodyPr/>
        <a:lstStyle/>
        <a:p>
          <a:endParaRPr lang="fr-FR"/>
        </a:p>
      </dgm:t>
    </dgm:pt>
    <dgm:pt modelId="{B690B119-AA95-4863-ACB5-0212ED679AB4}" type="sibTrans" cxnId="{ECFDC616-8CDF-4EA1-BB1D-FA2DF950B96F}">
      <dgm:prSet/>
      <dgm:spPr/>
      <dgm:t>
        <a:bodyPr/>
        <a:lstStyle/>
        <a:p>
          <a:endParaRPr lang="fr-FR"/>
        </a:p>
      </dgm:t>
    </dgm:pt>
    <dgm:pt modelId="{A8413DF9-56B9-4C60-B3CC-C6279AA9DB31}">
      <dgm:prSet phldrT="[Texte]"/>
      <dgm:spPr/>
      <dgm:t>
        <a:bodyPr/>
        <a:lstStyle/>
        <a:p>
          <a:r>
            <a:rPr lang="fr-FR" dirty="0"/>
            <a:t>Vérifier des exigences et analyser les écarts</a:t>
          </a:r>
        </a:p>
      </dgm:t>
    </dgm:pt>
    <dgm:pt modelId="{BFBB27DB-4F08-40E3-A64D-E6DBEFBF4140}" type="parTrans" cxnId="{4837E752-3F23-4D39-B139-676E4BD7D655}">
      <dgm:prSet/>
      <dgm:spPr/>
      <dgm:t>
        <a:bodyPr/>
        <a:lstStyle/>
        <a:p>
          <a:endParaRPr lang="fr-FR"/>
        </a:p>
      </dgm:t>
    </dgm:pt>
    <dgm:pt modelId="{1140EB32-5F55-4501-AE6F-0BEE35CC03BC}" type="sibTrans" cxnId="{4837E752-3F23-4D39-B139-676E4BD7D655}">
      <dgm:prSet/>
      <dgm:spPr/>
      <dgm:t>
        <a:bodyPr/>
        <a:lstStyle/>
        <a:p>
          <a:endParaRPr lang="fr-FR"/>
        </a:p>
      </dgm:t>
    </dgm:pt>
    <dgm:pt modelId="{72D19D3A-74EA-46C0-A7EF-6D3CB88BB6E7}">
      <dgm:prSet phldrT="[Texte]"/>
      <dgm:spPr/>
      <dgm:t>
        <a:bodyPr/>
        <a:lstStyle/>
        <a:p>
          <a:r>
            <a:rPr lang="fr-FR" dirty="0"/>
            <a:t>Synthèse</a:t>
          </a:r>
        </a:p>
      </dgm:t>
    </dgm:pt>
    <dgm:pt modelId="{15EE5103-8F38-442F-9D49-C6051408C59D}" type="parTrans" cxnId="{7897605B-DE9F-4E05-9C51-68DB082DFD61}">
      <dgm:prSet/>
      <dgm:spPr/>
      <dgm:t>
        <a:bodyPr/>
        <a:lstStyle/>
        <a:p>
          <a:endParaRPr lang="fr-FR"/>
        </a:p>
      </dgm:t>
    </dgm:pt>
    <dgm:pt modelId="{16A5E339-9EC9-4A04-A091-62D697819434}" type="sibTrans" cxnId="{7897605B-DE9F-4E05-9C51-68DB082DFD61}">
      <dgm:prSet/>
      <dgm:spPr/>
      <dgm:t>
        <a:bodyPr/>
        <a:lstStyle/>
        <a:p>
          <a:endParaRPr lang="fr-FR"/>
        </a:p>
      </dgm:t>
    </dgm:pt>
    <dgm:pt modelId="{F9F5AE11-AF97-4245-99B1-53B38E0C3108}">
      <dgm:prSet phldrT="[Texte]"/>
      <dgm:spPr/>
      <dgm:t>
        <a:bodyPr/>
        <a:lstStyle/>
        <a:p>
          <a:endParaRPr lang="fr-FR" dirty="0"/>
        </a:p>
      </dgm:t>
    </dgm:pt>
    <dgm:pt modelId="{0DC9D828-A9AB-4F2A-83AE-CB35FC67EA91}" type="parTrans" cxnId="{839B22B2-CAF0-4A50-BE07-9D40E91536D6}">
      <dgm:prSet/>
      <dgm:spPr/>
      <dgm:t>
        <a:bodyPr/>
        <a:lstStyle/>
        <a:p>
          <a:endParaRPr lang="fr-FR"/>
        </a:p>
      </dgm:t>
    </dgm:pt>
    <dgm:pt modelId="{9498F83F-2569-4E78-864A-AF5A10617D12}" type="sibTrans" cxnId="{839B22B2-CAF0-4A50-BE07-9D40E91536D6}">
      <dgm:prSet/>
      <dgm:spPr/>
      <dgm:t>
        <a:bodyPr/>
        <a:lstStyle/>
        <a:p>
          <a:endParaRPr lang="fr-FR"/>
        </a:p>
      </dgm:t>
    </dgm:pt>
    <dgm:pt modelId="{FE9C8349-5541-4A07-AD12-86C062C0E230}">
      <dgm:prSet phldrT="[Texte]"/>
      <dgm:spPr/>
      <dgm:t>
        <a:bodyPr/>
        <a:lstStyle/>
        <a:p>
          <a:r>
            <a:rPr lang="fr-FR" dirty="0"/>
            <a:t>Enrichir un modèle</a:t>
          </a:r>
        </a:p>
      </dgm:t>
    </dgm:pt>
    <dgm:pt modelId="{D86E542B-235B-4FEB-8647-F7C8AADC72DD}" type="parTrans" cxnId="{E482A634-3C45-439E-A37A-3BB451581B53}">
      <dgm:prSet/>
      <dgm:spPr/>
      <dgm:t>
        <a:bodyPr/>
        <a:lstStyle/>
        <a:p>
          <a:endParaRPr lang="fr-FR"/>
        </a:p>
      </dgm:t>
    </dgm:pt>
    <dgm:pt modelId="{C43EF2FA-EE72-4138-B119-3A8414090AEA}" type="sibTrans" cxnId="{E482A634-3C45-439E-A37A-3BB451581B53}">
      <dgm:prSet/>
      <dgm:spPr/>
      <dgm:t>
        <a:bodyPr/>
        <a:lstStyle/>
        <a:p>
          <a:endParaRPr lang="fr-FR"/>
        </a:p>
      </dgm:t>
    </dgm:pt>
    <dgm:pt modelId="{7CFCEB31-C53B-4076-9E89-71BB7C5206BB}">
      <dgm:prSet phldrT="[Texte]"/>
      <dgm:spPr/>
      <dgm:t>
        <a:bodyPr/>
        <a:lstStyle/>
        <a:p>
          <a:r>
            <a:rPr lang="fr-FR" dirty="0"/>
            <a:t>Evaluer, optimiser, adapter des solutions</a:t>
          </a:r>
        </a:p>
      </dgm:t>
    </dgm:pt>
    <dgm:pt modelId="{BCAA30FB-3036-4175-919A-7AC87A5DFA25}" type="parTrans" cxnId="{F470FB77-2A68-4E93-A413-B72BC643C21C}">
      <dgm:prSet/>
      <dgm:spPr/>
      <dgm:t>
        <a:bodyPr/>
        <a:lstStyle/>
        <a:p>
          <a:endParaRPr lang="fr-FR"/>
        </a:p>
      </dgm:t>
    </dgm:pt>
    <dgm:pt modelId="{E2E05416-EBA5-4CD9-8AA3-29C25936A1EA}" type="sibTrans" cxnId="{F470FB77-2A68-4E93-A413-B72BC643C21C}">
      <dgm:prSet/>
      <dgm:spPr/>
      <dgm:t>
        <a:bodyPr/>
        <a:lstStyle/>
        <a:p>
          <a:endParaRPr lang="fr-FR"/>
        </a:p>
      </dgm:t>
    </dgm:pt>
    <dgm:pt modelId="{8B357BF4-9F6B-41DA-AC00-06C721727CC4}">
      <dgm:prSet phldrT="[Texte]"/>
      <dgm:spPr/>
      <dgm:t>
        <a:bodyPr/>
        <a:lstStyle/>
        <a:p>
          <a:r>
            <a:rPr lang="fr-FR" dirty="0"/>
            <a:t>Conclure vis-à-vis de la problématique</a:t>
          </a:r>
        </a:p>
      </dgm:t>
    </dgm:pt>
    <dgm:pt modelId="{8049E6DB-7235-46A3-9A01-D9B8825D7FBE}" type="parTrans" cxnId="{E7F51A95-644E-4CCD-B975-7FB3FBC3D14D}">
      <dgm:prSet/>
      <dgm:spPr/>
      <dgm:t>
        <a:bodyPr/>
        <a:lstStyle/>
        <a:p>
          <a:endParaRPr lang="fr-FR"/>
        </a:p>
      </dgm:t>
    </dgm:pt>
    <dgm:pt modelId="{2FE3F632-0420-4B99-82E5-A7F74116C1F1}" type="sibTrans" cxnId="{E7F51A95-644E-4CCD-B975-7FB3FBC3D14D}">
      <dgm:prSet/>
      <dgm:spPr/>
      <dgm:t>
        <a:bodyPr/>
        <a:lstStyle/>
        <a:p>
          <a:endParaRPr lang="fr-FR"/>
        </a:p>
      </dgm:t>
    </dgm:pt>
    <dgm:pt modelId="{0D4AF47E-FDAB-4C77-957D-7D203EA2A551}">
      <dgm:prSet phldrT="[Texte]"/>
      <dgm:spPr/>
      <dgm:t>
        <a:bodyPr/>
        <a:lstStyle/>
        <a:p>
          <a:r>
            <a:rPr lang="fr-FR" dirty="0"/>
            <a:t>Préparation d’une synthèse (10 minutes)</a:t>
          </a:r>
        </a:p>
      </dgm:t>
    </dgm:pt>
    <dgm:pt modelId="{9CD69A6E-A2A3-461E-8653-B8D27DA8FB7C}" type="parTrans" cxnId="{D17B6FC1-D9C2-4F35-8136-869ADDE06035}">
      <dgm:prSet/>
      <dgm:spPr/>
      <dgm:t>
        <a:bodyPr/>
        <a:lstStyle/>
        <a:p>
          <a:endParaRPr lang="fr-FR"/>
        </a:p>
      </dgm:t>
    </dgm:pt>
    <dgm:pt modelId="{0D727C4D-D6A3-41E4-AAA6-A4FD3C72ECE6}" type="sibTrans" cxnId="{D17B6FC1-D9C2-4F35-8136-869ADDE06035}">
      <dgm:prSet/>
      <dgm:spPr/>
      <dgm:t>
        <a:bodyPr/>
        <a:lstStyle/>
        <a:p>
          <a:endParaRPr lang="fr-FR"/>
        </a:p>
      </dgm:t>
    </dgm:pt>
    <dgm:pt modelId="{D9322475-296B-4DB3-B8CB-A37D16B0CCC5}">
      <dgm:prSet phldrT="[Texte]"/>
      <dgm:spPr/>
      <dgm:t>
        <a:bodyPr/>
        <a:lstStyle/>
        <a:p>
          <a:r>
            <a:rPr lang="fr-FR" dirty="0"/>
            <a:t>Présentation (3 minutes)</a:t>
          </a:r>
        </a:p>
      </dgm:t>
    </dgm:pt>
    <dgm:pt modelId="{36777342-3451-4820-A2D9-690CFCC4EAFA}" type="parTrans" cxnId="{D0949473-B194-4546-8E86-808091D73F76}">
      <dgm:prSet/>
      <dgm:spPr/>
      <dgm:t>
        <a:bodyPr/>
        <a:lstStyle/>
        <a:p>
          <a:endParaRPr lang="fr-FR"/>
        </a:p>
      </dgm:t>
    </dgm:pt>
    <dgm:pt modelId="{119C61CF-A5C0-4ED8-B600-C9AFDEC1C9D8}" type="sibTrans" cxnId="{D0949473-B194-4546-8E86-808091D73F76}">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DB37CD2A-171A-4EDF-AE2B-5E79EBACFD5B}" srcId="{928451A7-076A-4725-BC57-E98970B55362}" destId="{8DAB84D0-1232-4525-835D-427DF83AEF9C}" srcOrd="2"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E482A634-3C45-439E-A37A-3BB451581B53}" srcId="{928451A7-076A-4725-BC57-E98970B55362}" destId="{FE9C8349-5541-4A07-AD12-86C062C0E230}" srcOrd="1" destOrd="0" parTransId="{D86E542B-235B-4FEB-8647-F7C8AADC72DD}" sibTransId="{C43EF2FA-EE72-4138-B119-3A8414090AEA}"/>
    <dgm:cxn modelId="{94B4AD35-07BC-4BD5-BA48-4DA3352B804F}" type="presOf" srcId="{7CFCEB31-C53B-4076-9E89-71BB7C5206BB}" destId="{0CEB224C-27D6-4E1E-B3D5-07A168A17481}" srcOrd="1" destOrd="0" presId="urn:microsoft.com/office/officeart/2005/8/layout/hProcess4"/>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2"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0ACA2444-26E0-4640-8CC7-AB33AA1DAD47}" type="presOf" srcId="{F13B1487-2412-4E08-99C9-67C2BCBDEA4A}" destId="{0CDE4C4E-2C62-4126-8CEE-77D153383F3B}" srcOrd="1" destOrd="2"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21B1ED67-366C-4183-8AF4-00523A5B1174}" type="presOf" srcId="{FE9C8349-5541-4A07-AD12-86C062C0E230}" destId="{9131C415-ABC8-494A-BB4C-4189E2623C96}" srcOrd="0" destOrd="1" presId="urn:microsoft.com/office/officeart/2005/8/layout/hProcess4"/>
    <dgm:cxn modelId="{C8B22B49-CC6C-4CC7-B1A3-9980D2423C47}" srcId="{C0BBB20E-A547-490C-BFC3-F69C30C2BB85}" destId="{F13B1487-2412-4E08-99C9-67C2BCBDEA4A}" srcOrd="2" destOrd="0" parTransId="{D2C1CF47-F1CF-41FD-863C-436CAB276BF5}" sibTransId="{0DA945F7-3BBA-45C9-BADE-9D9D10D8009B}"/>
    <dgm:cxn modelId="{A4A6564B-C371-4F9F-B066-1639325111C0}" type="presOf" srcId="{F13B1487-2412-4E08-99C9-67C2BCBDEA4A}" destId="{8901E0F4-0A59-4693-BCC0-AD691D9FB870}" srcOrd="0" destOrd="2" presId="urn:microsoft.com/office/officeart/2005/8/layout/hProcess4"/>
    <dgm:cxn modelId="{E89FE86D-E9A0-4F12-A590-68AB9F146FB2}" type="presOf" srcId="{D9322475-296B-4DB3-B8CB-A37D16B0CCC5}" destId="{BCC1B419-4A07-48CE-9943-567C3025AA4B}" srcOrd="1"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4837E752-3F23-4D39-B139-676E4BD7D655}" srcId="{C0BBB20E-A547-490C-BFC3-F69C30C2BB85}" destId="{A8413DF9-56B9-4C60-B3CC-C6279AA9DB31}" srcOrd="1" destOrd="0" parTransId="{BFBB27DB-4F08-40E3-A64D-E6DBEFBF4140}" sibTransId="{1140EB32-5F55-4501-AE6F-0BEE35CC03BC}"/>
    <dgm:cxn modelId="{78AA7A53-A1F0-47E6-9B77-B202EA49C9D4}" type="presOf" srcId="{8B357BF4-9F6B-41DA-AC00-06C721727CC4}" destId="{F0C2F068-CF38-425A-B33E-3FD76DFE06E5}" srcOrd="0" destOrd="1" presId="urn:microsoft.com/office/officeart/2005/8/layout/hProcess4"/>
    <dgm:cxn modelId="{D0949473-B194-4546-8E86-808091D73F76}" srcId="{72D19D3A-74EA-46C0-A7EF-6D3CB88BB6E7}" destId="{D9322475-296B-4DB3-B8CB-A37D16B0CCC5}" srcOrd="1" destOrd="0" parTransId="{36777342-3451-4820-A2D9-690CFCC4EAFA}" sibTransId="{119C61CF-A5C0-4ED8-B600-C9AFDEC1C9D8}"/>
    <dgm:cxn modelId="{D2AF2756-91EA-4946-BD2F-56B8BD2544F9}" type="presOf" srcId="{FE9C8349-5541-4A07-AD12-86C062C0E230}" destId="{3B26D6A5-9D56-445C-B171-536ACA002E6A}" srcOrd="1" destOrd="1" presId="urn:microsoft.com/office/officeart/2005/8/layout/hProcess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2"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9FB5A393-4204-4957-8862-370D233FA313}" type="presOf" srcId="{A8413DF9-56B9-4C60-B3CC-C6279AA9DB31}" destId="{0CDE4C4E-2C62-4126-8CEE-77D153383F3B}" srcOrd="1" destOrd="1" presId="urn:microsoft.com/office/officeart/2005/8/layout/hProcess4"/>
    <dgm:cxn modelId="{E7F51A95-644E-4CCD-B975-7FB3FBC3D14D}" srcId="{9D94179C-60CB-44C9-8000-C638CC90FBCC}" destId="{8B357BF4-9F6B-41DA-AC00-06C721727CC4}" srcOrd="1" destOrd="0" parTransId="{8049E6DB-7235-46A3-9A01-D9B8825D7FBE}" sibTransId="{2FE3F632-0420-4B99-82E5-A7F74116C1F1}"/>
    <dgm:cxn modelId="{658C8A97-82E5-4674-8ED0-64BFCCDCBEC3}" type="presOf" srcId="{8DAB84D0-1232-4525-835D-427DF83AEF9C}" destId="{3B26D6A5-9D56-445C-B171-536ACA002E6A}" srcOrd="1" destOrd="2"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2" destOrd="0" parTransId="{0DC9D828-A9AB-4F2A-83AE-CB35FC67EA91}" sibTransId="{9498F83F-2569-4E78-864A-AF5A10617D12}"/>
    <dgm:cxn modelId="{8CB1F4BA-D601-4E13-A50B-3A70EAC68341}" type="presOf" srcId="{D9322475-296B-4DB3-B8CB-A37D16B0CCC5}" destId="{9026B45C-ADFA-45DE-A14B-1C67CDA49329}" srcOrd="0" destOrd="1" presId="urn:microsoft.com/office/officeart/2005/8/layout/hProcess4"/>
    <dgm:cxn modelId="{80D23CBD-CE2E-4319-87F9-C044F105CF34}" type="presOf" srcId="{75637A16-730E-4452-8190-67FB3226C504}" destId="{4D946BF7-5318-4B1E-AEBF-4A3CA2E290DB}" srcOrd="0" destOrd="0" presId="urn:microsoft.com/office/officeart/2005/8/layout/hProcess4"/>
    <dgm:cxn modelId="{95D060BD-EC9A-4CE2-A678-C20ADD6CE489}" type="presOf" srcId="{A8413DF9-56B9-4C60-B3CC-C6279AA9DB31}" destId="{8901E0F4-0A59-4693-BCC0-AD691D9FB870}" srcOrd="0" destOrd="1"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C9483CCC-F04E-41A4-BC9B-839EAF8C71E4}" type="presOf" srcId="{8DAB84D0-1232-4525-835D-427DF83AEF9C}" destId="{9131C415-ABC8-494A-BB4C-4189E2623C96}" srcOrd="0" destOrd="2" presId="urn:microsoft.com/office/officeart/2005/8/layout/hProcess4"/>
    <dgm:cxn modelId="{6C1568E0-2E3D-445E-8201-5D1B60F0118D}" type="presOf" srcId="{8B357BF4-9F6B-41DA-AC00-06C721727CC4}" destId="{0CEB224C-27D6-4E1E-B3D5-07A168A17481}" srcOrd="1" destOrd="1"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phldr="1"/>
      <dgm:spPr/>
      <dgm:t>
        <a:bodyPr/>
        <a:lstStyle/>
        <a:p>
          <a:endParaRPr lang="fr-F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phldr="1"/>
      <dgm:spPr/>
      <dgm:t>
        <a:bodyPr/>
        <a:lstStyle/>
        <a:p>
          <a:endParaRPr lang="fr-F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Introduction</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phldr="1"/>
      <dgm:spPr/>
      <dgm:t>
        <a:bodyPr/>
        <a:lstStyle/>
        <a:p>
          <a:endParaRPr lang="fr-F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phldr="1"/>
      <dgm:spPr/>
      <dgm:t>
        <a:bodyPr/>
        <a:lstStyle/>
        <a:p>
          <a:endParaRPr lang="fr-F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Présentation </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phldr="1"/>
      <dgm:spPr/>
      <dgm:t>
        <a:bodyPr/>
        <a:lstStyle/>
        <a:p>
          <a:endParaRPr lang="fr-F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phldr="1"/>
      <dgm:spPr/>
      <dgm:t>
        <a:bodyPr/>
        <a:lstStyle/>
        <a:p>
          <a:endParaRPr lang="fr-F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70FCD421-2521-424F-B9BC-061AF450C2F8}" type="presOf" srcId="{C742B16C-6774-4654-A307-2517E5970ED9}" destId="{0CDE4C4E-2C62-4126-8CEE-77D153383F3B}" srcOrd="1" destOrd="0" presId="urn:microsoft.com/office/officeart/2005/8/layout/hProcess4"/>
    <dgm:cxn modelId="{DB37CD2A-171A-4EDF-AE2B-5E79EBACFD5B}" srcId="{928451A7-076A-4725-BC57-E98970B55362}" destId="{8DAB84D0-1232-4525-835D-427DF83AEF9C}" srcOrd="1"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0ACA2444-26E0-4640-8CC7-AB33AA1DAD47}" type="presOf" srcId="{F13B1487-2412-4E08-99C9-67C2BCBDEA4A}" destId="{0CDE4C4E-2C62-4126-8CEE-77D153383F3B}" srcOrd="1" destOrd="1"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C8B22B49-CC6C-4CC7-B1A3-9980D2423C47}" srcId="{C0BBB20E-A547-490C-BFC3-F69C30C2BB85}" destId="{F13B1487-2412-4E08-99C9-67C2BCBDEA4A}" srcOrd="1" destOrd="0" parTransId="{D2C1CF47-F1CF-41FD-863C-436CAB276BF5}" sibTransId="{0DA945F7-3BBA-45C9-BADE-9D9D10D8009B}"/>
    <dgm:cxn modelId="{A4A6564B-C371-4F9F-B066-1639325111C0}" type="presOf" srcId="{F13B1487-2412-4E08-99C9-67C2BCBDEA4A}" destId="{8901E0F4-0A59-4693-BCC0-AD691D9FB870}" srcOrd="0"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658C8A97-82E5-4674-8ED0-64BFCCDCBEC3}" type="presOf" srcId="{8DAB84D0-1232-4525-835D-427DF83AEF9C}" destId="{3B26D6A5-9D56-445C-B171-536ACA002E6A}" srcOrd="1" destOrd="1"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C9483CCC-F04E-41A4-BC9B-839EAF8C71E4}" type="presOf" srcId="{8DAB84D0-1232-4525-835D-427DF83AEF9C}" destId="{9131C415-ABC8-494A-BB4C-4189E2623C96}" srcOrd="0" destOrd="1"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400"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dgm:spPr/>
      <dgm:t>
        <a:bodyPr/>
        <a:lstStyle/>
        <a:p>
          <a:r>
            <a:rPr lang="fr-FR" dirty="0"/>
            <a:t>Epreuve qui porterait sur un support de TP (Sans support !)</a:t>
          </a: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20F7D581-9EB2-498F-BE28-9D62195EAF83}">
      <dgm:prSet phldrT="[Texte]" custT="1"/>
      <dgm:spPr/>
      <dgm:t>
        <a:bodyPr/>
        <a:lstStyle/>
        <a:p>
          <a:r>
            <a:rPr lang="fr-FR" sz="1400" dirty="0"/>
            <a:t>Introduction</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r>
            <a:rPr lang="fr-FR" dirty="0"/>
            <a:t>Contexte du système</a:t>
          </a: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dgm:spPr/>
      <dgm:t>
        <a:bodyPr/>
        <a:lstStyle/>
        <a:p>
          <a:r>
            <a:rPr lang="fr-FR" dirty="0"/>
            <a:t>Fonction principale</a:t>
          </a: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custT="1"/>
      <dgm:spPr/>
      <dgm:t>
        <a:bodyPr/>
        <a:lstStyle/>
        <a:p>
          <a:r>
            <a:rPr lang="fr-FR" sz="1400"/>
            <a:t>Présentation </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dgm:spPr/>
      <dgm:t>
        <a:bodyPr/>
        <a:lstStyle/>
        <a:p>
          <a:r>
            <a:rPr lang="fr-FR" dirty="0"/>
            <a:t>Modèle de connaissance</a:t>
          </a: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dgm:spPr/>
      <dgm:t>
        <a:bodyPr/>
        <a:lstStyle/>
        <a:p>
          <a:r>
            <a:rPr lang="fr-FR" dirty="0"/>
            <a:t>Expérimenter (proposer des protocoles expérimentaux, analyse des résultats)</a:t>
          </a: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AEB247FD-6D58-4408-8770-0452FCED6303}">
      <dgm:prSet phldrT="[Texte]"/>
      <dgm:spPr/>
      <dgm:t>
        <a:bodyPr/>
        <a:lstStyle/>
        <a:p>
          <a:r>
            <a:rPr lang="fr-FR" dirty="0"/>
            <a:t>Préparation en loge</a:t>
          </a:r>
        </a:p>
      </dgm:t>
    </dgm:pt>
    <dgm:pt modelId="{89E3FD14-03B2-4832-8923-0DD87E75F033}" type="parTrans" cxnId="{DF3E27AC-9EC7-42C1-8261-77B5D8C07EFD}">
      <dgm:prSet/>
      <dgm:spPr/>
      <dgm:t>
        <a:bodyPr/>
        <a:lstStyle/>
        <a:p>
          <a:endParaRPr lang="fr-FR"/>
        </a:p>
      </dgm:t>
    </dgm:pt>
    <dgm:pt modelId="{13ECDF23-8262-4788-A630-8CE5ECF86CAB}" type="sibTrans" cxnId="{DF3E27AC-9EC7-42C1-8261-77B5D8C07EFD}">
      <dgm:prSet/>
      <dgm:spPr/>
      <dgm:t>
        <a:bodyPr/>
        <a:lstStyle/>
        <a:p>
          <a:endParaRPr lang="fr-FR"/>
        </a:p>
      </dgm:t>
    </dgm:pt>
    <dgm:pt modelId="{346F9207-926A-4CE5-BAF7-6C23B211C114}">
      <dgm:prSet phldrT="[Texte]"/>
      <dgm:spPr/>
      <dgm:t>
        <a:bodyPr/>
        <a:lstStyle/>
        <a:p>
          <a:r>
            <a:rPr lang="fr-FR" dirty="0"/>
            <a:t>Chaine de puissance</a:t>
          </a:r>
        </a:p>
      </dgm:t>
    </dgm:pt>
    <dgm:pt modelId="{52F81A13-55B5-4418-BFA4-E20AA1BFBD56}" type="parTrans" cxnId="{6CE95EFC-1785-4095-B46C-25755792008A}">
      <dgm:prSet/>
      <dgm:spPr/>
      <dgm:t>
        <a:bodyPr/>
        <a:lstStyle/>
        <a:p>
          <a:endParaRPr lang="fr-FR"/>
        </a:p>
      </dgm:t>
    </dgm:pt>
    <dgm:pt modelId="{83D741F7-7241-440A-A365-D29CEE2F3D5C}" type="sibTrans" cxnId="{6CE95EFC-1785-4095-B46C-25755792008A}">
      <dgm:prSet/>
      <dgm:spPr/>
      <dgm:t>
        <a:bodyPr/>
        <a:lstStyle/>
        <a:p>
          <a:endParaRPr lang="fr-FR"/>
        </a:p>
      </dgm:t>
    </dgm:pt>
    <dgm:pt modelId="{8B1CE8EB-7CA0-4313-B82B-C36A7BCFDBA5}">
      <dgm:prSet phldrT="[Texte]"/>
      <dgm:spPr/>
      <dgm:t>
        <a:bodyPr/>
        <a:lstStyle/>
        <a:p>
          <a:r>
            <a:rPr lang="fr-FR" dirty="0"/>
            <a:t>Modèle de comportement</a:t>
          </a:r>
        </a:p>
      </dgm:t>
    </dgm:pt>
    <dgm:pt modelId="{454A3619-D629-4946-ACA0-13CDA67EC3C8}" type="parTrans" cxnId="{EBC422D0-6B48-45C7-BA12-1D35FC881AA7}">
      <dgm:prSet/>
      <dgm:spPr/>
      <dgm:t>
        <a:bodyPr/>
        <a:lstStyle/>
        <a:p>
          <a:endParaRPr lang="fr-FR"/>
        </a:p>
      </dgm:t>
    </dgm:pt>
    <dgm:pt modelId="{E9BDABAC-C5CC-489A-B470-ECB5D9E4FFBA}" type="sibTrans" cxnId="{EBC422D0-6B48-45C7-BA12-1D35FC881AA7}">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custScaleX="76849" custScaleY="54238">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70FCD421-2521-424F-B9BC-061AF450C2F8}" type="presOf" srcId="{C742B16C-6774-4654-A307-2517E5970ED9}" destId="{0CDE4C4E-2C62-4126-8CEE-77D153383F3B}" srcOrd="1" destOrd="1"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DB37CD2A-171A-4EDF-AE2B-5E79EBACFD5B}" srcId="{928451A7-076A-4725-BC57-E98970B55362}" destId="{8DAB84D0-1232-4525-835D-427DF83AEF9C}" srcOrd="2"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54E2835E-295E-4457-8401-C47701F7A488}" type="presOf" srcId="{346F9207-926A-4CE5-BAF7-6C23B211C114}" destId="{B8A19F94-18F6-4D00-B053-8BF08839189F}" srcOrd="0" destOrd="2"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002EAD7A-751D-4A0E-8B80-3ED2E8BF0317}" srcId="{C0BBB20E-A547-490C-BFC3-F69C30C2BB85}" destId="{C742B16C-6774-4654-A307-2517E5970ED9}" srcOrd="1"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419C9C8A-B936-4CB0-8C14-ACFFFA0989FC}" type="presOf" srcId="{8B1CE8EB-7CA0-4313-B82B-C36A7BCFDBA5}" destId="{9131C415-ABC8-494A-BB4C-4189E2623C96}"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6DF80592-36AC-4508-8724-FC002CDE077F}" type="presOf" srcId="{8B1CE8EB-7CA0-4313-B82B-C36A7BCFDBA5}" destId="{3B26D6A5-9D56-445C-B171-536ACA002E6A}" srcOrd="1" destOrd="1" presId="urn:microsoft.com/office/officeart/2005/8/layout/hProcess4"/>
    <dgm:cxn modelId="{658C8A97-82E5-4674-8ED0-64BFCCDCBEC3}" type="presOf" srcId="{8DAB84D0-1232-4525-835D-427DF83AEF9C}" destId="{3B26D6A5-9D56-445C-B171-536ACA002E6A}" srcOrd="1" destOrd="2" presId="urn:microsoft.com/office/officeart/2005/8/layout/hProcess4"/>
    <dgm:cxn modelId="{AFFF7C9B-0E77-4342-BDDF-B74DE7FEA928}" type="presOf" srcId="{C742B16C-6774-4654-A307-2517E5970ED9}" destId="{8901E0F4-0A59-4693-BCC0-AD691D9FB870}" srcOrd="0" destOrd="1"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DF3E27AC-9EC7-42C1-8261-77B5D8C07EFD}" srcId="{C0BBB20E-A547-490C-BFC3-F69C30C2BB85}" destId="{AEB247FD-6D58-4408-8770-0452FCED6303}" srcOrd="0" destOrd="0" parTransId="{89E3FD14-03B2-4832-8923-0DD87E75F033}" sibTransId="{13ECDF23-8262-4788-A630-8CE5ECF86CAB}"/>
    <dgm:cxn modelId="{1A2CD6BD-4FB6-4C65-A31E-7C659272F5FF}" srcId="{4BBBBA37-00AE-490F-BA4E-E9A756C4A0D7}" destId="{928451A7-076A-4725-BC57-E98970B55362}" srcOrd="2" destOrd="0" parTransId="{605DBBC2-A198-4676-A0C6-4546B7A91B68}" sibTransId="{75637A16-730E-4452-8190-67FB3226C504}"/>
    <dgm:cxn modelId="{C9483CCC-F04E-41A4-BC9B-839EAF8C71E4}" type="presOf" srcId="{8DAB84D0-1232-4525-835D-427DF83AEF9C}" destId="{9131C415-ABC8-494A-BB4C-4189E2623C96}" srcOrd="0" destOrd="2" presId="urn:microsoft.com/office/officeart/2005/8/layout/hProcess4"/>
    <dgm:cxn modelId="{EBC422D0-6B48-45C7-BA12-1D35FC881AA7}" srcId="{928451A7-076A-4725-BC57-E98970B55362}" destId="{8B1CE8EB-7CA0-4313-B82B-C36A7BCFDBA5}" srcOrd="1" destOrd="0" parTransId="{454A3619-D629-4946-ACA0-13CDA67EC3C8}" sibTransId="{E9BDABAC-C5CC-489A-B470-ECB5D9E4FFBA}"/>
    <dgm:cxn modelId="{74A79FE0-DCD0-43C0-915E-56C8A39D20C7}" type="presOf" srcId="{AEB247FD-6D58-4408-8770-0452FCED6303}" destId="{0CDE4C4E-2C62-4126-8CEE-77D153383F3B}" srcOrd="1" destOrd="0" presId="urn:microsoft.com/office/officeart/2005/8/layout/hProcess4"/>
    <dgm:cxn modelId="{966C64E5-611A-47C4-905E-CC17AF588A1F}" type="presOf" srcId="{346F9207-926A-4CE5-BAF7-6C23B211C114}" destId="{BCCD055F-C4D8-4E1B-AEB8-AC963578358F}" srcOrd="1" destOrd="2"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6CE95EFC-1785-4095-B46C-25755792008A}" srcId="{20F7D581-9EB2-498F-BE28-9D62195EAF83}" destId="{346F9207-926A-4CE5-BAF7-6C23B211C114}" srcOrd="2" destOrd="0" parTransId="{52F81A13-55B5-4418-BFA4-E20AA1BFBD56}" sibTransId="{83D741F7-7241-440A-A365-D29CEE2F3D5C}"/>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400"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20F7D581-9EB2-498F-BE28-9D62195EAF83}">
      <dgm:prSet phldrT="[Texte]" custT="1"/>
      <dgm:spPr/>
      <dgm:t>
        <a:bodyPr/>
        <a:lstStyle/>
        <a:p>
          <a:r>
            <a:rPr lang="fr-FR" sz="1400" dirty="0"/>
            <a:t>Introduction</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endParaRPr lang="fr-FR" dirty="0"/>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AEB247FD-6D58-4408-8770-0452FCED6303}">
      <dgm:prSet phldrT="[Texte]"/>
      <dgm:spPr/>
      <dgm:t>
        <a:bodyPr/>
        <a:lstStyle/>
        <a:p>
          <a:endParaRPr lang="fr-FR" dirty="0"/>
        </a:p>
      </dgm:t>
    </dgm:pt>
    <dgm:pt modelId="{89E3FD14-03B2-4832-8923-0DD87E75F033}" type="parTrans" cxnId="{DF3E27AC-9EC7-42C1-8261-77B5D8C07EFD}">
      <dgm:prSet/>
      <dgm:spPr/>
      <dgm:t>
        <a:bodyPr/>
        <a:lstStyle/>
        <a:p>
          <a:endParaRPr lang="fr-FR"/>
        </a:p>
      </dgm:t>
    </dgm:pt>
    <dgm:pt modelId="{13ECDF23-8262-4788-A630-8CE5ECF86CAB}" type="sibTrans" cxnId="{DF3E27AC-9EC7-42C1-8261-77B5D8C07EFD}">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2"/>
      <dgm:spPr/>
    </dgm:pt>
    <dgm:pt modelId="{8901E0F4-0A59-4693-BCC0-AD691D9FB870}" type="pres">
      <dgm:prSet presAssocID="{C0BBB20E-A547-490C-BFC3-F69C30C2BB85}" presName="childNode1" presStyleLbl="bgAcc1" presStyleIdx="0" presStyleCnt="2" custScaleX="153983">
        <dgm:presLayoutVars>
          <dgm:bulletEnabled val="1"/>
        </dgm:presLayoutVars>
      </dgm:prSet>
      <dgm:spPr/>
    </dgm:pt>
    <dgm:pt modelId="{0CDE4C4E-2C62-4126-8CEE-77D153383F3B}" type="pres">
      <dgm:prSet presAssocID="{C0BBB20E-A547-490C-BFC3-F69C30C2BB85}" presName="childNode1tx" presStyleLbl="bgAcc1" presStyleIdx="0" presStyleCnt="2">
        <dgm:presLayoutVars>
          <dgm:bulletEnabled val="1"/>
        </dgm:presLayoutVars>
      </dgm:prSet>
      <dgm:spPr/>
    </dgm:pt>
    <dgm:pt modelId="{AB2A0A4B-2E62-43F5-874D-A858B18AD7BD}" type="pres">
      <dgm:prSet presAssocID="{C0BBB20E-A547-490C-BFC3-F69C30C2BB85}" presName="parentNode1" presStyleLbl="node1" presStyleIdx="0" presStyleCnt="2"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1"/>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2"/>
      <dgm:spPr/>
    </dgm:pt>
    <dgm:pt modelId="{B8A19F94-18F6-4D00-B053-8BF08839189F}" type="pres">
      <dgm:prSet presAssocID="{20F7D581-9EB2-498F-BE28-9D62195EAF83}" presName="childNode2" presStyleLbl="bgAcc1" presStyleIdx="1" presStyleCnt="2" custScaleX="163155">
        <dgm:presLayoutVars>
          <dgm:bulletEnabled val="1"/>
        </dgm:presLayoutVars>
      </dgm:prSet>
      <dgm:spPr/>
    </dgm:pt>
    <dgm:pt modelId="{BCCD055F-C4D8-4E1B-AEB8-AC963578358F}" type="pres">
      <dgm:prSet presAssocID="{20F7D581-9EB2-498F-BE28-9D62195EAF83}" presName="childNode2tx" presStyleLbl="bgAcc1" presStyleIdx="1" presStyleCnt="2">
        <dgm:presLayoutVars>
          <dgm:bulletEnabled val="1"/>
        </dgm:presLayoutVars>
      </dgm:prSet>
      <dgm:spPr/>
    </dgm:pt>
    <dgm:pt modelId="{71BAD410-3299-44D0-A85A-DC3B57193168}" type="pres">
      <dgm:prSet presAssocID="{20F7D581-9EB2-498F-BE28-9D62195EAF83}" presName="parentNode2" presStyleLbl="node1" presStyleIdx="1" presStyleCnt="2"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Lst>
  <dgm:cxnLst>
    <dgm:cxn modelId="{3228E000-8C8D-4FC1-BE09-2CB2D43274CF}" type="presOf" srcId="{20F7D581-9EB2-498F-BE28-9D62195EAF83}" destId="{71BAD410-3299-44D0-A85A-DC3B57193168}"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555C2B7C-EBBB-4015-9A21-9AA3BA353080}" type="presOf" srcId="{4BBBBA37-00AE-490F-BA4E-E9A756C4A0D7}" destId="{7ABD661D-07C5-4739-AE45-6E1036C01B22}" srcOrd="0" destOrd="0"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DF3E27AC-9EC7-42C1-8261-77B5D8C07EFD}" srcId="{C0BBB20E-A547-490C-BFC3-F69C30C2BB85}" destId="{AEB247FD-6D58-4408-8770-0452FCED6303}" srcOrd="0" destOrd="0" parTransId="{89E3FD14-03B2-4832-8923-0DD87E75F033}" sibTransId="{13ECDF23-8262-4788-A630-8CE5ECF86CAB}"/>
    <dgm:cxn modelId="{74A79FE0-DCD0-43C0-915E-56C8A39D20C7}" type="presOf" srcId="{AEB247FD-6D58-4408-8770-0452FCED6303}" destId="{0CDE4C4E-2C62-4126-8CEE-77D153383F3B}" srcOrd="1"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102818"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266700">
            <a:lnSpc>
              <a:spcPct val="90000"/>
            </a:lnSpc>
            <a:spcBef>
              <a:spcPct val="0"/>
            </a:spcBef>
            <a:spcAft>
              <a:spcPct val="15000"/>
            </a:spcAft>
            <a:buChar char="•"/>
          </a:pPr>
          <a:r>
            <a:rPr lang="fr-FR" sz="600" kern="1200" dirty="0"/>
            <a:t>S’approprier et analyser un système</a:t>
          </a:r>
        </a:p>
      </dsp:txBody>
      <dsp:txXfrm>
        <a:off x="120860" y="426039"/>
        <a:ext cx="914453" cy="579911"/>
      </dsp:txXfrm>
    </dsp:sp>
    <dsp:sp modelId="{943CED33-B477-41B6-8333-C0E815B32CCD}">
      <dsp:nvSpPr>
        <dsp:cNvPr id="0" name=""/>
        <dsp:cNvSpPr/>
      </dsp:nvSpPr>
      <dsp:spPr>
        <a:xfrm>
          <a:off x="580899"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314048"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fr-FR" sz="600" kern="1200" dirty="0"/>
            <a:t>Pôle 1</a:t>
          </a:r>
        </a:p>
        <a:p>
          <a:pPr marL="0" lvl="0" indent="0" algn="ctr" defTabSz="266700">
            <a:lnSpc>
              <a:spcPct val="90000"/>
            </a:lnSpc>
            <a:spcBef>
              <a:spcPct val="0"/>
            </a:spcBef>
            <a:spcAft>
              <a:spcPct val="35000"/>
            </a:spcAft>
            <a:buNone/>
          </a:pPr>
          <a:r>
            <a:rPr lang="fr-FR" sz="600" kern="1200" dirty="0"/>
            <a:t>Découverte du système</a:t>
          </a:r>
        </a:p>
      </dsp:txBody>
      <dsp:txXfrm>
        <a:off x="323889" y="1033833"/>
        <a:ext cx="825240" cy="316315"/>
      </dsp:txXfrm>
    </dsp:sp>
    <dsp:sp modelId="{B8A19F94-18F6-4D00-B053-8BF08839189F}">
      <dsp:nvSpPr>
        <dsp:cNvPr id="0" name=""/>
        <dsp:cNvSpPr/>
      </dsp:nvSpPr>
      <dsp:spPr>
        <a:xfrm>
          <a:off x="1501870"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endParaRPr lang="fr-FR" sz="1700" kern="1200" dirty="0"/>
        </a:p>
        <a:p>
          <a:pPr marL="171450" lvl="1" indent="-171450" algn="l" defTabSz="755650">
            <a:lnSpc>
              <a:spcPct val="90000"/>
            </a:lnSpc>
            <a:spcBef>
              <a:spcPct val="0"/>
            </a:spcBef>
            <a:spcAft>
              <a:spcPct val="15000"/>
            </a:spcAft>
            <a:buChar char="•"/>
          </a:pPr>
          <a:endParaRPr lang="fr-FR" sz="1700" kern="1200" dirty="0"/>
        </a:p>
      </dsp:txBody>
      <dsp:txXfrm>
        <a:off x="1519912" y="594038"/>
        <a:ext cx="914453" cy="579911"/>
      </dsp:txXfrm>
    </dsp:sp>
    <dsp:sp modelId="{DC8BE73A-4F5A-421C-B33E-9320120B824C}">
      <dsp:nvSpPr>
        <dsp:cNvPr id="0" name=""/>
        <dsp:cNvSpPr/>
      </dsp:nvSpPr>
      <dsp:spPr>
        <a:xfrm>
          <a:off x="1972030"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713101"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fr-FR" sz="600" kern="1200" dirty="0"/>
            <a:t>Pôle 2</a:t>
          </a:r>
        </a:p>
      </dsp:txBody>
      <dsp:txXfrm>
        <a:off x="1722942" y="249839"/>
        <a:ext cx="825240" cy="316315"/>
      </dsp:txXfrm>
    </dsp:sp>
    <dsp:sp modelId="{9131C415-ABC8-494A-BB4C-4189E2623C96}">
      <dsp:nvSpPr>
        <dsp:cNvPr id="0" name=""/>
        <dsp:cNvSpPr/>
      </dsp:nvSpPr>
      <dsp:spPr>
        <a:xfrm>
          <a:off x="2900923"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endParaRPr lang="fr-FR" sz="1700" kern="1200" dirty="0"/>
        </a:p>
      </dsp:txBody>
      <dsp:txXfrm>
        <a:off x="2918965" y="426039"/>
        <a:ext cx="914453" cy="579911"/>
      </dsp:txXfrm>
    </dsp:sp>
    <dsp:sp modelId="{4D946BF7-5318-4B1E-AEBF-4A3CA2E290DB}">
      <dsp:nvSpPr>
        <dsp:cNvPr id="0" name=""/>
        <dsp:cNvSpPr/>
      </dsp:nvSpPr>
      <dsp:spPr>
        <a:xfrm>
          <a:off x="3379004"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3112154"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fr-FR" sz="600" kern="1200" dirty="0"/>
            <a:t>Pôle 3</a:t>
          </a:r>
        </a:p>
      </dsp:txBody>
      <dsp:txXfrm>
        <a:off x="3121995" y="1033833"/>
        <a:ext cx="825240" cy="316315"/>
      </dsp:txXfrm>
    </dsp:sp>
    <dsp:sp modelId="{F0C2F068-CF38-425A-B33E-3FD76DFE06E5}">
      <dsp:nvSpPr>
        <dsp:cNvPr id="0" name=""/>
        <dsp:cNvSpPr/>
      </dsp:nvSpPr>
      <dsp:spPr>
        <a:xfrm>
          <a:off x="4299976"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endParaRPr lang="fr-FR" sz="1700" kern="1200" dirty="0"/>
        </a:p>
      </dsp:txBody>
      <dsp:txXfrm>
        <a:off x="4318018" y="594038"/>
        <a:ext cx="914453" cy="579911"/>
      </dsp:txXfrm>
    </dsp:sp>
    <dsp:sp modelId="{E2AA8120-67F5-4F08-808C-C2FFDEEF3762}">
      <dsp:nvSpPr>
        <dsp:cNvPr id="0" name=""/>
        <dsp:cNvSpPr/>
      </dsp:nvSpPr>
      <dsp:spPr>
        <a:xfrm>
          <a:off x="4770136"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511206"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fr-FR" sz="600" kern="1200" dirty="0"/>
            <a:t>Pôle 4</a:t>
          </a:r>
        </a:p>
      </dsp:txBody>
      <dsp:txXfrm>
        <a:off x="4521047" y="249839"/>
        <a:ext cx="825240" cy="316315"/>
      </dsp:txXfrm>
    </dsp:sp>
    <dsp:sp modelId="{9026B45C-ADFA-45DE-A14B-1C67CDA49329}">
      <dsp:nvSpPr>
        <dsp:cNvPr id="0" name=""/>
        <dsp:cNvSpPr/>
      </dsp:nvSpPr>
      <dsp:spPr>
        <a:xfrm>
          <a:off x="5699029"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endParaRPr lang="fr-FR" sz="1700" kern="1200" dirty="0"/>
        </a:p>
      </dsp:txBody>
      <dsp:txXfrm>
        <a:off x="5717071" y="426039"/>
        <a:ext cx="914453" cy="579911"/>
      </dsp:txXfrm>
    </dsp:sp>
    <dsp:sp modelId="{1A803EBB-B33B-43CC-8CF8-F6DFA7F74C9F}">
      <dsp:nvSpPr>
        <dsp:cNvPr id="0" name=""/>
        <dsp:cNvSpPr/>
      </dsp:nvSpPr>
      <dsp:spPr>
        <a:xfrm>
          <a:off x="5910259"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fr-FR" sz="600" kern="1200" dirty="0"/>
            <a:t>Pôle 5</a:t>
          </a:r>
        </a:p>
      </dsp:txBody>
      <dsp:txXfrm>
        <a:off x="5920100" y="1033833"/>
        <a:ext cx="825240" cy="3163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682" y="667871"/>
          <a:ext cx="1037455" cy="8556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S’approprier et analyser un système</a:t>
          </a:r>
        </a:p>
        <a:p>
          <a:pPr marL="57150" lvl="1" indent="-57150" algn="l" defTabSz="266700">
            <a:lnSpc>
              <a:spcPct val="90000"/>
            </a:lnSpc>
            <a:spcBef>
              <a:spcPct val="0"/>
            </a:spcBef>
            <a:spcAft>
              <a:spcPct val="15000"/>
            </a:spcAft>
            <a:buChar char="•"/>
          </a:pPr>
          <a:r>
            <a:rPr lang="fr-FR" sz="600" kern="1200" dirty="0"/>
            <a:t>Vérifier des exigences et analyser les écarts</a:t>
          </a:r>
        </a:p>
        <a:p>
          <a:pPr marL="57150" lvl="1" indent="-57150" algn="l" defTabSz="266700">
            <a:lnSpc>
              <a:spcPct val="90000"/>
            </a:lnSpc>
            <a:spcBef>
              <a:spcPct val="0"/>
            </a:spcBef>
            <a:spcAft>
              <a:spcPct val="15000"/>
            </a:spcAft>
            <a:buChar char="•"/>
          </a:pPr>
          <a:r>
            <a:rPr lang="fr-FR" sz="600" kern="1200" dirty="0"/>
            <a:t>S’approprier la problématique</a:t>
          </a:r>
        </a:p>
      </dsp:txBody>
      <dsp:txXfrm>
        <a:off x="20374" y="687563"/>
        <a:ext cx="998071" cy="632938"/>
      </dsp:txXfrm>
    </dsp:sp>
    <dsp:sp modelId="{943CED33-B477-41B6-8333-C0E815B32CCD}">
      <dsp:nvSpPr>
        <dsp:cNvPr id="0" name=""/>
        <dsp:cNvSpPr/>
      </dsp:nvSpPr>
      <dsp:spPr>
        <a:xfrm>
          <a:off x="553033" y="761511"/>
          <a:ext cx="1306856" cy="1306856"/>
        </a:xfrm>
        <a:prstGeom prst="leftCircularArrow">
          <a:avLst>
            <a:gd name="adj1" fmla="val 4391"/>
            <a:gd name="adj2" fmla="val 556663"/>
            <a:gd name="adj3" fmla="val 2332174"/>
            <a:gd name="adj4" fmla="val 9024489"/>
            <a:gd name="adj5" fmla="val 51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31228" y="1340194"/>
          <a:ext cx="922182" cy="3667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Appropriation du support</a:t>
          </a:r>
        </a:p>
      </dsp:txBody>
      <dsp:txXfrm>
        <a:off x="241969" y="1350935"/>
        <a:ext cx="900700" cy="345239"/>
      </dsp:txXfrm>
    </dsp:sp>
    <dsp:sp modelId="{B8A19F94-18F6-4D00-B053-8BF08839189F}">
      <dsp:nvSpPr>
        <dsp:cNvPr id="0" name=""/>
        <dsp:cNvSpPr/>
      </dsp:nvSpPr>
      <dsp:spPr>
        <a:xfrm>
          <a:off x="1426659" y="667871"/>
          <a:ext cx="1037455" cy="8556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Développer un modèle (multiphysique) – Mise en équation, modèle de comportement – ;</a:t>
          </a:r>
        </a:p>
        <a:p>
          <a:pPr marL="57150" lvl="1" indent="-57150" algn="l" defTabSz="266700">
            <a:lnSpc>
              <a:spcPct val="90000"/>
            </a:lnSpc>
            <a:spcBef>
              <a:spcPct val="0"/>
            </a:spcBef>
            <a:spcAft>
              <a:spcPct val="15000"/>
            </a:spcAft>
            <a:buChar char="•"/>
          </a:pPr>
          <a:r>
            <a:rPr lang="fr-FR" sz="600" kern="1200" dirty="0"/>
            <a:t>Enrichir le modèle</a:t>
          </a:r>
        </a:p>
        <a:p>
          <a:pPr marL="57150" lvl="1" indent="-57150" algn="l" defTabSz="266700">
            <a:lnSpc>
              <a:spcPct val="90000"/>
            </a:lnSpc>
            <a:spcBef>
              <a:spcPct val="0"/>
            </a:spcBef>
            <a:spcAft>
              <a:spcPct val="15000"/>
            </a:spcAft>
            <a:buChar char="•"/>
          </a:pPr>
          <a:endParaRPr lang="fr-FR" sz="600" kern="1200" dirty="0"/>
        </a:p>
      </dsp:txBody>
      <dsp:txXfrm>
        <a:off x="1446351" y="870924"/>
        <a:ext cx="998071" cy="632938"/>
      </dsp:txXfrm>
    </dsp:sp>
    <dsp:sp modelId="{DC8BE73A-4F5A-421C-B33E-9320120B824C}">
      <dsp:nvSpPr>
        <dsp:cNvPr id="0" name=""/>
        <dsp:cNvSpPr/>
      </dsp:nvSpPr>
      <dsp:spPr>
        <a:xfrm>
          <a:off x="1970365" y="89508"/>
          <a:ext cx="1439420" cy="1439420"/>
        </a:xfrm>
        <a:prstGeom prst="circularArrow">
          <a:avLst>
            <a:gd name="adj1" fmla="val 3986"/>
            <a:gd name="adj2" fmla="val 500446"/>
            <a:gd name="adj3" fmla="val 19324043"/>
            <a:gd name="adj4" fmla="val 12575511"/>
            <a:gd name="adj5" fmla="val 465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657204" y="484510"/>
          <a:ext cx="922182" cy="3667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Activité de modélisation (autonomie encadrée)</a:t>
          </a:r>
        </a:p>
      </dsp:txBody>
      <dsp:txXfrm>
        <a:off x="1667945" y="495251"/>
        <a:ext cx="900700" cy="345239"/>
      </dsp:txXfrm>
    </dsp:sp>
    <dsp:sp modelId="{9131C415-ABC8-494A-BB4C-4189E2623C96}">
      <dsp:nvSpPr>
        <dsp:cNvPr id="0" name=""/>
        <dsp:cNvSpPr/>
      </dsp:nvSpPr>
      <dsp:spPr>
        <a:xfrm>
          <a:off x="2852635" y="667871"/>
          <a:ext cx="1037455" cy="8556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Valider et recaler un modèle</a:t>
          </a:r>
        </a:p>
        <a:p>
          <a:pPr marL="57150" lvl="1" indent="-57150" algn="l" defTabSz="266700">
            <a:lnSpc>
              <a:spcPct val="90000"/>
            </a:lnSpc>
            <a:spcBef>
              <a:spcPct val="0"/>
            </a:spcBef>
            <a:spcAft>
              <a:spcPct val="15000"/>
            </a:spcAft>
            <a:buChar char="•"/>
          </a:pPr>
          <a:r>
            <a:rPr lang="fr-FR" sz="600" kern="1200" dirty="0"/>
            <a:t>Enrichir un modèle</a:t>
          </a:r>
        </a:p>
        <a:p>
          <a:pPr marL="57150" lvl="1" indent="-57150" algn="l" defTabSz="266700">
            <a:lnSpc>
              <a:spcPct val="90000"/>
            </a:lnSpc>
            <a:spcBef>
              <a:spcPct val="0"/>
            </a:spcBef>
            <a:spcAft>
              <a:spcPct val="15000"/>
            </a:spcAft>
            <a:buChar char="•"/>
          </a:pPr>
          <a:r>
            <a:rPr lang="fr-FR" sz="600" kern="1200" dirty="0"/>
            <a:t>Imaginer et choisir des solutions d’évolution du système</a:t>
          </a:r>
        </a:p>
      </dsp:txBody>
      <dsp:txXfrm>
        <a:off x="2872327" y="687563"/>
        <a:ext cx="998071" cy="632938"/>
      </dsp:txXfrm>
    </dsp:sp>
    <dsp:sp modelId="{4D946BF7-5318-4B1E-AEBF-4A3CA2E290DB}">
      <dsp:nvSpPr>
        <dsp:cNvPr id="0" name=""/>
        <dsp:cNvSpPr/>
      </dsp:nvSpPr>
      <dsp:spPr>
        <a:xfrm>
          <a:off x="3404987" y="761511"/>
          <a:ext cx="1306856" cy="1306856"/>
        </a:xfrm>
        <a:prstGeom prst="leftCircularArrow">
          <a:avLst>
            <a:gd name="adj1" fmla="val 4391"/>
            <a:gd name="adj2" fmla="val 556663"/>
            <a:gd name="adj3" fmla="val 2332174"/>
            <a:gd name="adj4" fmla="val 9024489"/>
            <a:gd name="adj5" fmla="val 51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3083181" y="1340194"/>
          <a:ext cx="922182" cy="3667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Exploitation des modèles</a:t>
          </a:r>
        </a:p>
      </dsp:txBody>
      <dsp:txXfrm>
        <a:off x="3093922" y="1350935"/>
        <a:ext cx="900700" cy="345239"/>
      </dsp:txXfrm>
    </dsp:sp>
    <dsp:sp modelId="{F0C2F068-CF38-425A-B33E-3FD76DFE06E5}">
      <dsp:nvSpPr>
        <dsp:cNvPr id="0" name=""/>
        <dsp:cNvSpPr/>
      </dsp:nvSpPr>
      <dsp:spPr>
        <a:xfrm>
          <a:off x="4278612" y="667871"/>
          <a:ext cx="1037455" cy="8556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Evaluer, optimiser, adapter des solutions</a:t>
          </a:r>
        </a:p>
        <a:p>
          <a:pPr marL="57150" lvl="1" indent="-57150" algn="l" defTabSz="266700">
            <a:lnSpc>
              <a:spcPct val="90000"/>
            </a:lnSpc>
            <a:spcBef>
              <a:spcPct val="0"/>
            </a:spcBef>
            <a:spcAft>
              <a:spcPct val="15000"/>
            </a:spcAft>
            <a:buChar char="•"/>
          </a:pPr>
          <a:r>
            <a:rPr lang="fr-FR" sz="600" kern="1200" dirty="0"/>
            <a:t>Conclure vis-à-vis de la problématique</a:t>
          </a:r>
        </a:p>
      </dsp:txBody>
      <dsp:txXfrm>
        <a:off x="4298304" y="870924"/>
        <a:ext cx="998071" cy="632938"/>
      </dsp:txXfrm>
    </dsp:sp>
    <dsp:sp modelId="{E2AA8120-67F5-4F08-808C-C2FFDEEF3762}">
      <dsp:nvSpPr>
        <dsp:cNvPr id="0" name=""/>
        <dsp:cNvSpPr/>
      </dsp:nvSpPr>
      <dsp:spPr>
        <a:xfrm>
          <a:off x="4822318" y="89508"/>
          <a:ext cx="1439420" cy="1439420"/>
        </a:xfrm>
        <a:prstGeom prst="circularArrow">
          <a:avLst>
            <a:gd name="adj1" fmla="val 3986"/>
            <a:gd name="adj2" fmla="val 500446"/>
            <a:gd name="adj3" fmla="val 19324043"/>
            <a:gd name="adj4" fmla="val 12575511"/>
            <a:gd name="adj5" fmla="val 465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509158" y="484510"/>
          <a:ext cx="922182" cy="3667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Evaluation de solutions</a:t>
          </a:r>
        </a:p>
      </dsp:txBody>
      <dsp:txXfrm>
        <a:off x="4519899" y="495251"/>
        <a:ext cx="900700" cy="345239"/>
      </dsp:txXfrm>
    </dsp:sp>
    <dsp:sp modelId="{9026B45C-ADFA-45DE-A14B-1C67CDA49329}">
      <dsp:nvSpPr>
        <dsp:cNvPr id="0" name=""/>
        <dsp:cNvSpPr/>
      </dsp:nvSpPr>
      <dsp:spPr>
        <a:xfrm>
          <a:off x="5704589" y="667871"/>
          <a:ext cx="1037455" cy="8556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Préparation d’une synthèse (10 minutes)</a:t>
          </a:r>
        </a:p>
        <a:p>
          <a:pPr marL="57150" lvl="1" indent="-57150" algn="l" defTabSz="266700">
            <a:lnSpc>
              <a:spcPct val="90000"/>
            </a:lnSpc>
            <a:spcBef>
              <a:spcPct val="0"/>
            </a:spcBef>
            <a:spcAft>
              <a:spcPct val="15000"/>
            </a:spcAft>
            <a:buChar char="•"/>
          </a:pPr>
          <a:r>
            <a:rPr lang="fr-FR" sz="600" kern="1200" dirty="0"/>
            <a:t>Présentation (3 minutes)</a:t>
          </a:r>
        </a:p>
      </dsp:txBody>
      <dsp:txXfrm>
        <a:off x="5724281" y="687563"/>
        <a:ext cx="998071" cy="632938"/>
      </dsp:txXfrm>
    </dsp:sp>
    <dsp:sp modelId="{1A803EBB-B33B-43CC-8CF8-F6DFA7F74C9F}">
      <dsp:nvSpPr>
        <dsp:cNvPr id="0" name=""/>
        <dsp:cNvSpPr/>
      </dsp:nvSpPr>
      <dsp:spPr>
        <a:xfrm>
          <a:off x="5935134" y="1340194"/>
          <a:ext cx="922182" cy="3667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Synthèse</a:t>
          </a:r>
        </a:p>
      </dsp:txBody>
      <dsp:txXfrm>
        <a:off x="5945875" y="1350935"/>
        <a:ext cx="900700" cy="3452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24279" y="1022405"/>
        <a:ext cx="1226577" cy="777849"/>
      </dsp:txXfrm>
    </dsp:sp>
    <dsp:sp modelId="{943CED33-B477-41B6-8333-C0E815B32CCD}">
      <dsp:nvSpPr>
        <dsp:cNvPr id="0" name=""/>
        <dsp:cNvSpPr/>
      </dsp:nvSpPr>
      <dsp:spPr>
        <a:xfrm>
          <a:off x="731782" y="1303248"/>
          <a:ext cx="1325422" cy="1325422"/>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83408"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Préparation</a:t>
          </a:r>
        </a:p>
      </dsp:txBody>
      <dsp:txXfrm>
        <a:off x="296608" y="1837654"/>
        <a:ext cx="1106913" cy="424281"/>
      </dsp:txXfrm>
    </dsp:sp>
    <dsp:sp modelId="{B8A19F94-18F6-4D00-B053-8BF08839189F}">
      <dsp:nvSpPr>
        <dsp:cNvPr id="0" name=""/>
        <dsp:cNvSpPr/>
      </dsp:nvSpPr>
      <dsp:spPr>
        <a:xfrm>
          <a:off x="15776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1601879" y="1247745"/>
        <a:ext cx="1226577" cy="777849"/>
      </dsp:txXfrm>
    </dsp:sp>
    <dsp:sp modelId="{DC8BE73A-4F5A-421C-B33E-9320120B824C}">
      <dsp:nvSpPr>
        <dsp:cNvPr id="0" name=""/>
        <dsp:cNvSpPr/>
      </dsp:nvSpPr>
      <dsp:spPr>
        <a:xfrm>
          <a:off x="2298757" y="378097"/>
          <a:ext cx="1488336" cy="1488336"/>
        </a:xfrm>
        <a:prstGeom prst="circularArrow">
          <a:avLst>
            <a:gd name="adj1" fmla="val 2271"/>
            <a:gd name="adj2" fmla="val 273786"/>
            <a:gd name="adj3" fmla="val 19550703"/>
            <a:gd name="adj4" fmla="val 12575511"/>
            <a:gd name="adj5" fmla="val 26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861007" y="77286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Introduction</a:t>
          </a:r>
        </a:p>
      </dsp:txBody>
      <dsp:txXfrm>
        <a:off x="1874207" y="786064"/>
        <a:ext cx="1106913" cy="424281"/>
      </dsp:txXfrm>
    </dsp:sp>
    <dsp:sp modelId="{9131C415-ABC8-494A-BB4C-4189E2623C96}">
      <dsp:nvSpPr>
        <dsp:cNvPr id="0" name=""/>
        <dsp:cNvSpPr/>
      </dsp:nvSpPr>
      <dsp:spPr>
        <a:xfrm>
          <a:off x="3155278"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3179478" y="1022405"/>
        <a:ext cx="1226577" cy="777849"/>
      </dsp:txXfrm>
    </dsp:sp>
    <dsp:sp modelId="{40A8A41C-CF7A-4E88-8EA7-EAA6AFD512F6}">
      <dsp:nvSpPr>
        <dsp:cNvPr id="0" name=""/>
        <dsp:cNvSpPr/>
      </dsp:nvSpPr>
      <dsp:spPr>
        <a:xfrm>
          <a:off x="3438606"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Présentation </a:t>
          </a:r>
        </a:p>
      </dsp:txBody>
      <dsp:txXfrm>
        <a:off x="3451806" y="1837654"/>
        <a:ext cx="1106913" cy="4242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6853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fr-FR" sz="1100" kern="1200" dirty="0"/>
            <a:t>Préparation en loge</a:t>
          </a:r>
        </a:p>
        <a:p>
          <a:pPr marL="57150" lvl="1" indent="-57150" algn="l" defTabSz="488950">
            <a:lnSpc>
              <a:spcPct val="90000"/>
            </a:lnSpc>
            <a:spcBef>
              <a:spcPct val="0"/>
            </a:spcBef>
            <a:spcAft>
              <a:spcPct val="15000"/>
            </a:spcAft>
            <a:buChar char="•"/>
          </a:pPr>
          <a:r>
            <a:rPr lang="fr-FR" sz="1100" kern="1200" dirty="0"/>
            <a:t>Epreuve qui porterait sur un support de TP (Sans support !)</a:t>
          </a:r>
        </a:p>
      </dsp:txBody>
      <dsp:txXfrm>
        <a:off x="300618" y="757715"/>
        <a:ext cx="1626365" cy="1031379"/>
      </dsp:txXfrm>
    </dsp:sp>
    <dsp:sp modelId="{943CED33-B477-41B6-8333-C0E815B32CCD}">
      <dsp:nvSpPr>
        <dsp:cNvPr id="0" name=""/>
        <dsp:cNvSpPr/>
      </dsp:nvSpPr>
      <dsp:spPr>
        <a:xfrm>
          <a:off x="1234969" y="917647"/>
          <a:ext cx="1972064" cy="1972064"/>
        </a:xfrm>
        <a:prstGeom prst="leftCircularArrow">
          <a:avLst>
            <a:gd name="adj1" fmla="val 3651"/>
            <a:gd name="adj2" fmla="val 454705"/>
            <a:gd name="adj3" fmla="val 2528244"/>
            <a:gd name="adj4" fmla="val 9322517"/>
            <a:gd name="adj5" fmla="val 42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81815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Préparation</a:t>
          </a:r>
        </a:p>
      </dsp:txBody>
      <dsp:txXfrm>
        <a:off x="827644" y="1967407"/>
        <a:ext cx="1135826" cy="305127"/>
      </dsp:txXfrm>
    </dsp:sp>
    <dsp:sp modelId="{B8A19F94-18F6-4D00-B053-8BF08839189F}">
      <dsp:nvSpPr>
        <dsp:cNvPr id="0" name=""/>
        <dsp:cNvSpPr/>
      </dsp:nvSpPr>
      <dsp:spPr>
        <a:xfrm>
          <a:off x="248981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fr-FR" sz="1100" kern="1200" dirty="0"/>
            <a:t>Contexte du système</a:t>
          </a:r>
        </a:p>
        <a:p>
          <a:pPr marL="57150" lvl="1" indent="-57150" algn="l" defTabSz="488950">
            <a:lnSpc>
              <a:spcPct val="90000"/>
            </a:lnSpc>
            <a:spcBef>
              <a:spcPct val="0"/>
            </a:spcBef>
            <a:spcAft>
              <a:spcPct val="15000"/>
            </a:spcAft>
            <a:buChar char="•"/>
          </a:pPr>
          <a:r>
            <a:rPr lang="fr-FR" sz="1100" kern="1200" dirty="0"/>
            <a:t>Fonction principale</a:t>
          </a:r>
        </a:p>
        <a:p>
          <a:pPr marL="57150" lvl="1" indent="-57150" algn="l" defTabSz="488950">
            <a:lnSpc>
              <a:spcPct val="90000"/>
            </a:lnSpc>
            <a:spcBef>
              <a:spcPct val="0"/>
            </a:spcBef>
            <a:spcAft>
              <a:spcPct val="15000"/>
            </a:spcAft>
            <a:buChar char="•"/>
          </a:pPr>
          <a:r>
            <a:rPr lang="fr-FR" sz="1100" kern="1200" dirty="0"/>
            <a:t>Chaine de puissance</a:t>
          </a:r>
        </a:p>
      </dsp:txBody>
      <dsp:txXfrm>
        <a:off x="2521898" y="1056503"/>
        <a:ext cx="1626365" cy="1031379"/>
      </dsp:txXfrm>
    </dsp:sp>
    <dsp:sp modelId="{DC8BE73A-4F5A-421C-B33E-9320120B824C}">
      <dsp:nvSpPr>
        <dsp:cNvPr id="0" name=""/>
        <dsp:cNvSpPr/>
      </dsp:nvSpPr>
      <dsp:spPr>
        <a:xfrm>
          <a:off x="3442524" y="-98421"/>
          <a:ext cx="2187352" cy="2187352"/>
        </a:xfrm>
        <a:prstGeom prst="circularArrow">
          <a:avLst>
            <a:gd name="adj1" fmla="val 3292"/>
            <a:gd name="adj2" fmla="val 406454"/>
            <a:gd name="adj3" fmla="val 19151661"/>
            <a:gd name="adj4" fmla="val 12309136"/>
            <a:gd name="adj5" fmla="val 38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3039431"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Introduction</a:t>
          </a:r>
        </a:p>
      </dsp:txBody>
      <dsp:txXfrm>
        <a:off x="3048924" y="573064"/>
        <a:ext cx="1135826" cy="305127"/>
      </dsp:txXfrm>
    </dsp:sp>
    <dsp:sp modelId="{9131C415-ABC8-494A-BB4C-4189E2623C96}">
      <dsp:nvSpPr>
        <dsp:cNvPr id="0" name=""/>
        <dsp:cNvSpPr/>
      </dsp:nvSpPr>
      <dsp:spPr>
        <a:xfrm>
          <a:off x="4711089"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fr-FR" sz="1100" kern="1200" dirty="0"/>
            <a:t>Modèle de connaissance</a:t>
          </a:r>
        </a:p>
        <a:p>
          <a:pPr marL="57150" lvl="1" indent="-57150" algn="l" defTabSz="488950">
            <a:lnSpc>
              <a:spcPct val="90000"/>
            </a:lnSpc>
            <a:spcBef>
              <a:spcPct val="0"/>
            </a:spcBef>
            <a:spcAft>
              <a:spcPct val="15000"/>
            </a:spcAft>
            <a:buChar char="•"/>
          </a:pPr>
          <a:r>
            <a:rPr lang="fr-FR" sz="1100" kern="1200" dirty="0"/>
            <a:t>Modèle de comportement</a:t>
          </a:r>
        </a:p>
        <a:p>
          <a:pPr marL="57150" lvl="1" indent="-57150" algn="l" defTabSz="488950">
            <a:lnSpc>
              <a:spcPct val="90000"/>
            </a:lnSpc>
            <a:spcBef>
              <a:spcPct val="0"/>
            </a:spcBef>
            <a:spcAft>
              <a:spcPct val="15000"/>
            </a:spcAft>
            <a:buChar char="•"/>
          </a:pPr>
          <a:r>
            <a:rPr lang="fr-FR" sz="1100" kern="1200" dirty="0"/>
            <a:t>Expérimenter (proposer des protocoles expérimentaux, analyse des résultats)</a:t>
          </a:r>
        </a:p>
      </dsp:txBody>
      <dsp:txXfrm>
        <a:off x="4743177" y="757715"/>
        <a:ext cx="1626365" cy="1031379"/>
      </dsp:txXfrm>
    </dsp:sp>
    <dsp:sp modelId="{40A8A41C-CF7A-4E88-8EA7-EAA6AFD512F6}">
      <dsp:nvSpPr>
        <dsp:cNvPr id="0" name=""/>
        <dsp:cNvSpPr/>
      </dsp:nvSpPr>
      <dsp:spPr>
        <a:xfrm>
          <a:off x="526071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a:t>Présentation </a:t>
          </a:r>
        </a:p>
      </dsp:txBody>
      <dsp:txXfrm>
        <a:off x="5270204" y="1967407"/>
        <a:ext cx="1135826" cy="3051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576874" y="725627"/>
          <a:ext cx="2603147"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285750" lvl="1" indent="-285750" algn="l" defTabSz="2578100">
            <a:lnSpc>
              <a:spcPct val="90000"/>
            </a:lnSpc>
            <a:spcBef>
              <a:spcPct val="0"/>
            </a:spcBef>
            <a:spcAft>
              <a:spcPct val="15000"/>
            </a:spcAft>
            <a:buChar char="•"/>
          </a:pPr>
          <a:endParaRPr lang="fr-FR" sz="5800" kern="1200" dirty="0"/>
        </a:p>
      </dsp:txBody>
      <dsp:txXfrm>
        <a:off x="608962" y="757715"/>
        <a:ext cx="2538971" cy="1031379"/>
      </dsp:txXfrm>
    </dsp:sp>
    <dsp:sp modelId="{943CED33-B477-41B6-8333-C0E815B32CCD}">
      <dsp:nvSpPr>
        <dsp:cNvPr id="0" name=""/>
        <dsp:cNvSpPr/>
      </dsp:nvSpPr>
      <dsp:spPr>
        <a:xfrm>
          <a:off x="1940593" y="229668"/>
          <a:ext cx="2892405" cy="2892405"/>
        </a:xfrm>
        <a:prstGeom prst="leftCircularArrow">
          <a:avLst>
            <a:gd name="adj1" fmla="val 2490"/>
            <a:gd name="adj2" fmla="val 301649"/>
            <a:gd name="adj3" fmla="val 2274812"/>
            <a:gd name="adj4" fmla="val 9222141"/>
            <a:gd name="adj5" fmla="val 290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1582798"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Préparation</a:t>
          </a:r>
        </a:p>
      </dsp:txBody>
      <dsp:txXfrm>
        <a:off x="1592291" y="1967407"/>
        <a:ext cx="1135826" cy="305127"/>
      </dsp:txXfrm>
    </dsp:sp>
    <dsp:sp modelId="{B8A19F94-18F6-4D00-B053-8BF08839189F}">
      <dsp:nvSpPr>
        <dsp:cNvPr id="0" name=""/>
        <dsp:cNvSpPr/>
      </dsp:nvSpPr>
      <dsp:spPr>
        <a:xfrm>
          <a:off x="3522921" y="725627"/>
          <a:ext cx="2758203"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285750" lvl="1" indent="-285750" algn="l" defTabSz="2578100">
            <a:lnSpc>
              <a:spcPct val="90000"/>
            </a:lnSpc>
            <a:spcBef>
              <a:spcPct val="0"/>
            </a:spcBef>
            <a:spcAft>
              <a:spcPct val="15000"/>
            </a:spcAft>
            <a:buChar char="•"/>
          </a:pPr>
          <a:endParaRPr lang="fr-FR" sz="5800" kern="1200" dirty="0"/>
        </a:p>
      </dsp:txBody>
      <dsp:txXfrm>
        <a:off x="3555009" y="1056503"/>
        <a:ext cx="2694027" cy="1031379"/>
      </dsp:txXfrm>
    </dsp:sp>
    <dsp:sp modelId="{71BAD410-3299-44D0-A85A-DC3B57193168}">
      <dsp:nvSpPr>
        <dsp:cNvPr id="0" name=""/>
        <dsp:cNvSpPr/>
      </dsp:nvSpPr>
      <dsp:spPr>
        <a:xfrm>
          <a:off x="4606374"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Introduction</a:t>
          </a:r>
        </a:p>
      </dsp:txBody>
      <dsp:txXfrm>
        <a:off x="4615867" y="573064"/>
        <a:ext cx="1135826" cy="3051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25/04/2023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56466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25/04/2023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58178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25/04/2023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873177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25/04/2023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16073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B93ECCE-5391-441B-9FF0-3A0DC0698398}" type="datetimeFigureOut">
              <a:rPr lang="fr-FR" smtClean="0"/>
              <a:t>25/04/2023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33827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93ECCE-5391-441B-9FF0-3A0DC0698398}" type="datetimeFigureOut">
              <a:rPr lang="fr-FR" smtClean="0"/>
              <a:t>25/04/2023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306214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B93ECCE-5391-441B-9FF0-3A0DC0698398}" type="datetimeFigureOut">
              <a:rPr lang="fr-FR" smtClean="0"/>
              <a:t>25/04/2023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22443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B93ECCE-5391-441B-9FF0-3A0DC0698398}" type="datetimeFigureOut">
              <a:rPr lang="fr-FR" smtClean="0"/>
              <a:t>25/04/2023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58329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3ECCE-5391-441B-9FF0-3A0DC0698398}" type="datetimeFigureOut">
              <a:rPr lang="fr-FR" smtClean="0"/>
              <a:t>25/04/2023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134120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25/04/2023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260303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25/04/2023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71390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B93ECCE-5391-441B-9FF0-3A0DC0698398}" type="datetimeFigureOut">
              <a:rPr lang="fr-FR" smtClean="0"/>
              <a:t>25/04/2023</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2B54B21-2FE8-4C93-AF3A-37C990DD6E35}" type="slidenum">
              <a:rPr lang="fr-FR" smtClean="0"/>
              <a:t>‹N°›</a:t>
            </a:fld>
            <a:endParaRPr lang="fr-FR"/>
          </a:p>
        </p:txBody>
      </p:sp>
    </p:spTree>
    <p:extLst>
      <p:ext uri="{BB962C8B-B14F-4D97-AF65-F5344CB8AC3E}">
        <p14:creationId xmlns:p14="http://schemas.microsoft.com/office/powerpoint/2010/main" val="942334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7" Type="http://schemas.openxmlformats.org/officeDocument/2006/relationships/hyperlink" Target="https://www.concoursminesponts.fr/resources/Reglement-2023.pdf" TargetMode="Externa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2.xml"/><Relationship Id="rId7" Type="http://schemas.openxmlformats.org/officeDocument/2006/relationships/hyperlink" Target="https://www.concours-centrale-supelec.fr/CentraleSupelec/Notices/CCS-2023-PSI.pdf" TargetMode="Externa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3.xml"/><Relationship Id="rId7" Type="http://schemas.openxmlformats.org/officeDocument/2006/relationships/hyperlink" Target="https://www.concours-centrale-supelec.fr/CentraleSupelec/Notices/CCS-2023-PSI.pdf" TargetMode="Externa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13" Type="http://schemas.openxmlformats.org/officeDocument/2006/relationships/image" Target="../media/image5.png"/><Relationship Id="rId3" Type="http://schemas.openxmlformats.org/officeDocument/2006/relationships/hyperlink" Target="https://www.concours-centrale-supelec.fr/CentraleSupelec/2022/PSI/rapCS2022PSI.pdf" TargetMode="External"/><Relationship Id="rId7" Type="http://schemas.openxmlformats.org/officeDocument/2006/relationships/diagramQuickStyle" Target="../diagrams/quickStyle4.xml"/><Relationship Id="rId12" Type="http://schemas.openxmlformats.org/officeDocument/2006/relationships/image" Target="../media/image4.png"/><Relationship Id="rId2" Type="http://schemas.openxmlformats.org/officeDocument/2006/relationships/hyperlink" Target="https://www.concours-centrale-supelec.fr/CentraleSupelec/Notices/CCS-2023-PSI.pdf" TargetMode="External"/><Relationship Id="rId1" Type="http://schemas.openxmlformats.org/officeDocument/2006/relationships/slideLayout" Target="../slideLayouts/slideLayout1.xml"/><Relationship Id="rId6" Type="http://schemas.openxmlformats.org/officeDocument/2006/relationships/diagramLayout" Target="../diagrams/layout4.xml"/><Relationship Id="rId11" Type="http://schemas.microsoft.com/office/2007/relationships/hdphoto" Target="../media/hdphoto1.wdp"/><Relationship Id="rId5" Type="http://schemas.openxmlformats.org/officeDocument/2006/relationships/diagramData" Target="../diagrams/data4.xml"/><Relationship Id="rId10" Type="http://schemas.openxmlformats.org/officeDocument/2006/relationships/image" Target="../media/image3.png"/><Relationship Id="rId4" Type="http://schemas.openxmlformats.org/officeDocument/2006/relationships/image" Target="../media/image2.pn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5.xml"/><Relationship Id="rId7" Type="http://schemas.openxmlformats.org/officeDocument/2006/relationships/image" Target="../media/image4.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0" y="228600"/>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Commun Mines Ponts – Epreuve Mixte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0" y="228600"/>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0" y="586204"/>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2473482443"/>
              </p:ext>
            </p:extLst>
          </p:nvPr>
        </p:nvGraphicFramePr>
        <p:xfrm>
          <a:off x="0" y="1731339"/>
          <a:ext cx="6858000" cy="1599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57150" y="623702"/>
            <a:ext cx="2774950" cy="393700"/>
            <a:chOff x="4057650" y="643355"/>
            <a:chExt cx="2774950"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14%</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4057650" y="701706"/>
              <a:ext cx="2381250" cy="276999"/>
            </a:xfrm>
            <a:prstGeom prst="rect">
              <a:avLst/>
            </a:prstGeom>
            <a:noFill/>
          </p:spPr>
          <p:txBody>
            <a:bodyPr wrap="square" rtlCol="0">
              <a:spAutoFit/>
            </a:bodyPr>
            <a:lstStyle/>
            <a:p>
              <a:pPr algn="r"/>
              <a:r>
                <a:rPr lang="fr-FR" sz="1200" dirty="0">
                  <a:latin typeface="Arial Nova" panose="020B0504020202020204" pitchFamily="34" charset="0"/>
                </a:rPr>
                <a:t>Concours Commun Mines Ponts</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0" y="1096123"/>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893569" y="1141041"/>
            <a:ext cx="782955"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 heures 30</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0" y="9715957"/>
            <a:ext cx="6858000" cy="184666"/>
          </a:xfrm>
          <a:prstGeom prst="rect">
            <a:avLst/>
          </a:prstGeom>
          <a:noFill/>
        </p:spPr>
        <p:txBody>
          <a:bodyPr wrap="square">
            <a:spAutoFit/>
          </a:bodyPr>
          <a:lstStyle/>
          <a:p>
            <a:pPr algn="ctr"/>
            <a:r>
              <a:rPr lang="fr-FR" sz="600" dirty="0">
                <a:solidFill>
                  <a:schemeClr val="tx2"/>
                </a:solidFill>
                <a:hlinkClick r:id="rId7"/>
              </a:rPr>
              <a:t>https://www.concoursminesponts.fr/resources/Reglement-2023.pdf</a:t>
            </a:r>
            <a:r>
              <a:rPr lang="fr-FR" sz="600" dirty="0">
                <a:solidFill>
                  <a:schemeClr val="tx2"/>
                </a:solidFill>
              </a:rPr>
              <a:t> – https://www.concoursminesponts.fr/resources/Rapport-Final-Oral-2022.pdf</a:t>
            </a:r>
          </a:p>
        </p:txBody>
      </p:sp>
      <p:grpSp>
        <p:nvGrpSpPr>
          <p:cNvPr id="52" name="Groupe 51">
            <a:extLst>
              <a:ext uri="{FF2B5EF4-FFF2-40B4-BE49-F238E27FC236}">
                <a16:creationId xmlns:a16="http://schemas.microsoft.com/office/drawing/2014/main" id="{0676C83B-B8F6-CDAA-ACD4-DE5C71E35C18}"/>
              </a:ext>
            </a:extLst>
          </p:cNvPr>
          <p:cNvGrpSpPr/>
          <p:nvPr/>
        </p:nvGrpSpPr>
        <p:grpSpPr>
          <a:xfrm>
            <a:off x="-1" y="8519906"/>
            <a:ext cx="4935673" cy="1004849"/>
            <a:chOff x="-1" y="4766046"/>
            <a:chExt cx="4935673" cy="1004849"/>
          </a:xfrm>
        </p:grpSpPr>
        <p:sp>
          <p:nvSpPr>
            <p:cNvPr id="23" name="ZoneTexte 22">
              <a:extLst>
                <a:ext uri="{FF2B5EF4-FFF2-40B4-BE49-F238E27FC236}">
                  <a16:creationId xmlns:a16="http://schemas.microsoft.com/office/drawing/2014/main" id="{9035D1E1-8464-3FC2-4BDE-7912F1B42F4A}"/>
                </a:ext>
              </a:extLst>
            </p:cNvPr>
            <p:cNvSpPr txBox="1"/>
            <p:nvPr/>
          </p:nvSpPr>
          <p:spPr>
            <a:xfrm>
              <a:off x="-1" y="4766046"/>
              <a:ext cx="3715353" cy="276999"/>
            </a:xfrm>
            <a:prstGeom prst="rect">
              <a:avLst/>
            </a:prstGeom>
            <a:noFill/>
          </p:spPr>
          <p:txBody>
            <a:bodyPr wrap="square" rtlCol="0">
              <a:spAutoFit/>
            </a:bodyPr>
            <a:lstStyle/>
            <a:p>
              <a:r>
                <a:rPr lang="fr-FR" sz="1200" b="1" dirty="0">
                  <a:latin typeface="Arial Nova" panose="020B0504020202020204" pitchFamily="34" charset="0"/>
                </a:rPr>
                <a:t>Systèmes 2021 – Témoignage promo 2021</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0" y="5001454"/>
              <a:ext cx="3321050"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Imprimante 3D</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Cordeuse de raquette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Pilote hydraulique de bateau</a:t>
              </a:r>
            </a:p>
            <a:p>
              <a:pPr marL="285750" indent="-285750">
                <a:buClr>
                  <a:schemeClr val="accent1"/>
                </a:buClr>
                <a:buFont typeface="Wingdings" panose="05000000000000000000" pitchFamily="2" charset="2"/>
                <a:buChar char="§"/>
              </a:pPr>
              <a:r>
                <a:rPr lang="fr-FR" sz="1100" dirty="0" err="1">
                  <a:latin typeface="Arial Nova" panose="020B0504020202020204" pitchFamily="34" charset="0"/>
                </a:rPr>
                <a:t>Geeros</a:t>
              </a:r>
              <a:endParaRPr lang="fr-FR" sz="1100" dirty="0">
                <a:latin typeface="Arial Nova" panose="020B0504020202020204" pitchFamily="34" charset="0"/>
              </a:endParaRP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504710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I3D</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523617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Cordeuse</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542109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43" name="ZoneTexte 42">
              <a:extLst>
                <a:ext uri="{FF2B5EF4-FFF2-40B4-BE49-F238E27FC236}">
                  <a16:creationId xmlns:a16="http://schemas.microsoft.com/office/drawing/2014/main" id="{F3E9768F-5D3B-567A-1466-5A1F11EF9BF4}"/>
                </a:ext>
              </a:extLst>
            </p:cNvPr>
            <p:cNvSpPr txBox="1"/>
            <p:nvPr/>
          </p:nvSpPr>
          <p:spPr>
            <a:xfrm>
              <a:off x="2654300" y="560914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Geeros</a:t>
              </a:r>
              <a:endParaRPr lang="fr-FR" sz="900" b="0" dirty="0">
                <a:latin typeface="Arial Nova" panose="020B0504020202020204" pitchFamily="34" charset="0"/>
              </a:endParaRPr>
            </a:p>
          </p:txBody>
        </p:sp>
        <p:sp>
          <p:nvSpPr>
            <p:cNvPr id="44" name="ZoneTexte 43">
              <a:extLst>
                <a:ext uri="{FF2B5EF4-FFF2-40B4-BE49-F238E27FC236}">
                  <a16:creationId xmlns:a16="http://schemas.microsoft.com/office/drawing/2014/main" id="{957A7333-42F4-DF7D-CCD9-218740E7F19B}"/>
                </a:ext>
              </a:extLst>
            </p:cNvPr>
            <p:cNvSpPr txBox="1"/>
            <p:nvPr/>
          </p:nvSpPr>
          <p:spPr>
            <a:xfrm>
              <a:off x="4214946" y="501522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gr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0" y="970071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0" y="3580924"/>
            <a:ext cx="6858000" cy="609837"/>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Echanges avec examinateurs</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0" y="4206001"/>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Réalisation d’un compte – rendu</a:t>
            </a:r>
          </a:p>
          <a:p>
            <a:pPr algn="ctr"/>
            <a:r>
              <a:rPr lang="fr-FR" sz="1000" dirty="0">
                <a:latin typeface="Arial Nova" panose="020B0504020202020204" pitchFamily="34" charset="0"/>
              </a:rPr>
              <a:t>Impression de courbes possibles</a:t>
            </a:r>
          </a:p>
        </p:txBody>
      </p:sp>
      <p:sp>
        <p:nvSpPr>
          <p:cNvPr id="21" name="ZoneTexte 20">
            <a:extLst>
              <a:ext uri="{FF2B5EF4-FFF2-40B4-BE49-F238E27FC236}">
                <a16:creationId xmlns:a16="http://schemas.microsoft.com/office/drawing/2014/main" id="{B1457898-3440-65EF-8C1C-197629D28F3A}"/>
              </a:ext>
            </a:extLst>
          </p:cNvPr>
          <p:cNvSpPr txBox="1"/>
          <p:nvPr/>
        </p:nvSpPr>
        <p:spPr>
          <a:xfrm>
            <a:off x="3428731" y="8542810"/>
            <a:ext cx="1454150" cy="276999"/>
          </a:xfrm>
          <a:prstGeom prst="rect">
            <a:avLst/>
          </a:prstGeom>
          <a:noFill/>
        </p:spPr>
        <p:txBody>
          <a:bodyPr wrap="square" rtlCol="0">
            <a:spAutoFit/>
          </a:bodyPr>
          <a:lstStyle/>
          <a:p>
            <a:r>
              <a:rPr lang="fr-FR" sz="1200" b="1" dirty="0">
                <a:latin typeface="Arial Nova" panose="020B0504020202020204" pitchFamily="34" charset="0"/>
              </a:rPr>
              <a:t>Logiciels</a:t>
            </a:r>
          </a:p>
        </p:txBody>
      </p:sp>
      <p:sp>
        <p:nvSpPr>
          <p:cNvPr id="36" name="ZoneTexte 35">
            <a:extLst>
              <a:ext uri="{FF2B5EF4-FFF2-40B4-BE49-F238E27FC236}">
                <a16:creationId xmlns:a16="http://schemas.microsoft.com/office/drawing/2014/main" id="{607007F1-87BE-777A-2249-0F127FA24C37}"/>
              </a:ext>
            </a:extLst>
          </p:cNvPr>
          <p:cNvSpPr txBox="1"/>
          <p:nvPr/>
        </p:nvSpPr>
        <p:spPr>
          <a:xfrm>
            <a:off x="3428731" y="1093698"/>
            <a:ext cx="1620520" cy="276999"/>
          </a:xfrm>
          <a:prstGeom prst="rect">
            <a:avLst/>
          </a:prstGeom>
          <a:noFill/>
        </p:spPr>
        <p:txBody>
          <a:bodyPr wrap="square" rtlCol="0">
            <a:spAutoFit/>
          </a:bodyPr>
          <a:lstStyle/>
          <a:p>
            <a:r>
              <a:rPr lang="fr-FR" sz="1200" dirty="0">
                <a:latin typeface="Arial Nova" panose="020B0504020202020204" pitchFamily="34" charset="0"/>
              </a:rPr>
              <a:t>Lieu de passage</a:t>
            </a:r>
          </a:p>
        </p:txBody>
      </p:sp>
      <p:sp>
        <p:nvSpPr>
          <p:cNvPr id="41" name="ZoneTexte 40">
            <a:extLst>
              <a:ext uri="{FF2B5EF4-FFF2-40B4-BE49-F238E27FC236}">
                <a16:creationId xmlns:a16="http://schemas.microsoft.com/office/drawing/2014/main" id="{A981B14C-7E8C-D830-B410-D31B127CF58F}"/>
              </a:ext>
            </a:extLst>
          </p:cNvPr>
          <p:cNvSpPr txBox="1"/>
          <p:nvPr/>
        </p:nvSpPr>
        <p:spPr>
          <a:xfrm>
            <a:off x="5322300" y="1138616"/>
            <a:ext cx="140970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Mines Paris (PARIS)</a:t>
            </a:r>
          </a:p>
        </p:txBody>
      </p:sp>
      <p:sp>
        <p:nvSpPr>
          <p:cNvPr id="42" name="ZoneTexte 41">
            <a:extLst>
              <a:ext uri="{FF2B5EF4-FFF2-40B4-BE49-F238E27FC236}">
                <a16:creationId xmlns:a16="http://schemas.microsoft.com/office/drawing/2014/main" id="{87ECBA77-B053-215B-BA8F-A44D6C0975F2}"/>
              </a:ext>
            </a:extLst>
          </p:cNvPr>
          <p:cNvSpPr txBox="1"/>
          <p:nvPr/>
        </p:nvSpPr>
        <p:spPr>
          <a:xfrm>
            <a:off x="3429000" y="685118"/>
            <a:ext cx="2292619" cy="276999"/>
          </a:xfrm>
          <a:prstGeom prst="rect">
            <a:avLst/>
          </a:prstGeom>
          <a:noFill/>
        </p:spPr>
        <p:txBody>
          <a:bodyPr wrap="square" rtlCol="0">
            <a:spAutoFit/>
          </a:bodyPr>
          <a:lstStyle/>
          <a:p>
            <a:r>
              <a:rPr lang="fr-FR" sz="1200" dirty="0">
                <a:latin typeface="Arial Nova" panose="020B0504020202020204" pitchFamily="34" charset="0"/>
              </a:rPr>
              <a:t>Tirage au sort Physique ou SII</a:t>
            </a:r>
          </a:p>
        </p:txBody>
      </p:sp>
      <p:sp>
        <p:nvSpPr>
          <p:cNvPr id="45" name="Rectangle 44">
            <a:extLst>
              <a:ext uri="{FF2B5EF4-FFF2-40B4-BE49-F238E27FC236}">
                <a16:creationId xmlns:a16="http://schemas.microsoft.com/office/drawing/2014/main" id="{6B728416-EDD8-959B-9C15-B4BBC21E82AB}"/>
              </a:ext>
            </a:extLst>
          </p:cNvPr>
          <p:cNvSpPr/>
          <p:nvPr/>
        </p:nvSpPr>
        <p:spPr>
          <a:xfrm>
            <a:off x="-1" y="4953000"/>
            <a:ext cx="3429002" cy="653890"/>
          </a:xfrm>
          <a:prstGeom prst="rect">
            <a:avLst/>
          </a:prstGeom>
        </p:spPr>
        <p:style>
          <a:lnRef idx="2">
            <a:schemeClr val="accent1"/>
          </a:lnRef>
          <a:fillRef idx="1">
            <a:schemeClr val="lt1"/>
          </a:fillRef>
          <a:effectRef idx="0">
            <a:schemeClr val="accent1"/>
          </a:effectRef>
          <a:fontRef idx="minor">
            <a:schemeClr val="dk1"/>
          </a:fontRef>
        </p:style>
        <p:txBody>
          <a:bodyPr lIns="90000" tIns="0" rIns="0" bIns="0" rtlCol="0" anchor="t" anchorCtr="0"/>
          <a:lstStyle/>
          <a:p>
            <a:r>
              <a:rPr lang="fr-FR" sz="1000" b="1" dirty="0"/>
              <a:t>Pôle</a:t>
            </a:r>
            <a:r>
              <a:rPr lang="fr-FR" sz="1000" dirty="0"/>
              <a:t> </a:t>
            </a:r>
          </a:p>
          <a:p>
            <a:pPr marL="93663" indent="-93663">
              <a:buFont typeface="Arial" panose="020B0604020202020204" pitchFamily="34" charset="0"/>
              <a:buChar char="•"/>
            </a:pPr>
            <a:r>
              <a:rPr lang="fr-FR" sz="1000" dirty="0"/>
              <a:t>Ils sont plus ou moins indépendants.</a:t>
            </a:r>
          </a:p>
          <a:p>
            <a:pPr marL="93663" indent="-93663">
              <a:buFont typeface="Arial" panose="020B0604020202020204" pitchFamily="34" charset="0"/>
              <a:buChar char="•"/>
            </a:pPr>
            <a:r>
              <a:rPr lang="fr-FR" sz="1000" dirty="0"/>
              <a:t>Mise en place d’un protocole expérimental.</a:t>
            </a:r>
          </a:p>
          <a:p>
            <a:pPr marL="93663" indent="-93663">
              <a:buFont typeface="Arial" panose="020B0604020202020204" pitchFamily="34" charset="0"/>
              <a:buChar char="•"/>
            </a:pPr>
            <a:r>
              <a:rPr lang="fr-FR" sz="1000" dirty="0"/>
              <a:t>Choix de réglages.</a:t>
            </a:r>
          </a:p>
        </p:txBody>
      </p:sp>
      <p:sp>
        <p:nvSpPr>
          <p:cNvPr id="46" name="Rectangle 45">
            <a:extLst>
              <a:ext uri="{FF2B5EF4-FFF2-40B4-BE49-F238E27FC236}">
                <a16:creationId xmlns:a16="http://schemas.microsoft.com/office/drawing/2014/main" id="{2330D3E9-89D7-C3E9-A4BF-F58C384EC621}"/>
              </a:ext>
            </a:extLst>
          </p:cNvPr>
          <p:cNvSpPr/>
          <p:nvPr/>
        </p:nvSpPr>
        <p:spPr>
          <a:xfrm>
            <a:off x="3428731" y="4953000"/>
            <a:ext cx="3429002" cy="653890"/>
          </a:xfrm>
          <a:prstGeom prst="rect">
            <a:avLst/>
          </a:prstGeom>
        </p:spPr>
        <p:style>
          <a:lnRef idx="2">
            <a:schemeClr val="accent1"/>
          </a:lnRef>
          <a:fillRef idx="1">
            <a:schemeClr val="lt1"/>
          </a:fillRef>
          <a:effectRef idx="0">
            <a:schemeClr val="accent1"/>
          </a:effectRef>
          <a:fontRef idx="minor">
            <a:schemeClr val="dk1"/>
          </a:fontRef>
        </p:style>
        <p:txBody>
          <a:bodyPr lIns="90000" tIns="0" rIns="0" bIns="0" rtlCol="0" anchor="t" anchorCtr="0"/>
          <a:lstStyle/>
          <a:p>
            <a:r>
              <a:rPr lang="fr-FR" sz="1000" dirty="0"/>
              <a:t>  </a:t>
            </a:r>
          </a:p>
          <a:p>
            <a:pPr marL="93663" indent="-93663">
              <a:buFont typeface="Arial" panose="020B0604020202020204" pitchFamily="34" charset="0"/>
              <a:buChar char="•"/>
            </a:pPr>
            <a:r>
              <a:rPr lang="fr-FR" sz="1000" dirty="0"/>
              <a:t>Conservation d’hypothèses.</a:t>
            </a:r>
          </a:p>
          <a:p>
            <a:pPr marL="93663" indent="-93663">
              <a:buFont typeface="Arial" panose="020B0604020202020204" pitchFamily="34" charset="0"/>
              <a:buChar char="•"/>
            </a:pPr>
            <a:r>
              <a:rPr lang="fr-FR" sz="1000" dirty="0"/>
              <a:t>Analyse des écarts CDCF </a:t>
            </a:r>
            <a:r>
              <a:rPr lang="fr-FR" sz="1000" dirty="0">
                <a:sym typeface="Wingdings" panose="05000000000000000000" pitchFamily="2" charset="2"/>
              </a:rPr>
              <a:t> Modèle  Réel</a:t>
            </a:r>
            <a:endParaRPr lang="fr-FR" sz="1000" dirty="0"/>
          </a:p>
          <a:p>
            <a:pPr marL="93663" indent="-93663">
              <a:buFont typeface="Arial" panose="020B0604020202020204" pitchFamily="34" charset="0"/>
              <a:buChar char="•"/>
            </a:pPr>
            <a:endParaRPr lang="fr-FR" sz="1000" dirty="0"/>
          </a:p>
        </p:txBody>
      </p:sp>
      <p:pic>
        <p:nvPicPr>
          <p:cNvPr id="1026" name="Picture 2">
            <a:extLst>
              <a:ext uri="{FF2B5EF4-FFF2-40B4-BE49-F238E27FC236}">
                <a16:creationId xmlns:a16="http://schemas.microsoft.com/office/drawing/2014/main" id="{AE159A9D-0A90-64E1-7BD5-A3F054F1F4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1467" y="12552"/>
            <a:ext cx="626533" cy="758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08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0" y="228600"/>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Centrale Supelec – TP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0" y="228600"/>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0" y="586204"/>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nvGraphicFramePr>
        <p:xfrm>
          <a:off x="0" y="1629739"/>
          <a:ext cx="6858000" cy="2191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260350" y="655452"/>
            <a:ext cx="2679700" cy="393700"/>
            <a:chOff x="4152900" y="643355"/>
            <a:chExt cx="2679700"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12%</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4152900" y="701706"/>
              <a:ext cx="2286000" cy="276999"/>
            </a:xfrm>
            <a:prstGeom prst="rect">
              <a:avLst/>
            </a:prstGeom>
            <a:noFill/>
          </p:spPr>
          <p:txBody>
            <a:bodyPr wrap="square" rtlCol="0">
              <a:spAutoFit/>
            </a:bodyPr>
            <a:lstStyle/>
            <a:p>
              <a:pPr algn="r"/>
              <a:r>
                <a:rPr lang="fr-FR" sz="1200" dirty="0">
                  <a:latin typeface="Arial Nova" panose="020B0504020202020204" pitchFamily="34" charset="0"/>
                </a:rPr>
                <a:t>Concours Centrale Supelec</a:t>
              </a:r>
            </a:p>
          </p:txBody>
        </p:sp>
      </p:grpSp>
      <p:grpSp>
        <p:nvGrpSpPr>
          <p:cNvPr id="12" name="Groupe 11">
            <a:extLst>
              <a:ext uri="{FF2B5EF4-FFF2-40B4-BE49-F238E27FC236}">
                <a16:creationId xmlns:a16="http://schemas.microsoft.com/office/drawing/2014/main" id="{E0C0AAE8-6A69-1DE0-DB97-EA2B509DBB39}"/>
              </a:ext>
            </a:extLst>
          </p:cNvPr>
          <p:cNvGrpSpPr/>
          <p:nvPr/>
        </p:nvGrpSpPr>
        <p:grpSpPr>
          <a:xfrm>
            <a:off x="2419350" y="655452"/>
            <a:ext cx="1625600" cy="393700"/>
            <a:chOff x="5207000" y="643355"/>
            <a:chExt cx="1625600" cy="393700"/>
          </a:xfrm>
        </p:grpSpPr>
        <p:sp>
          <p:nvSpPr>
            <p:cNvPr id="13" name="Ellipse 12">
              <a:extLst>
                <a:ext uri="{FF2B5EF4-FFF2-40B4-BE49-F238E27FC236}">
                  <a16:creationId xmlns:a16="http://schemas.microsoft.com/office/drawing/2014/main" id="{369D039E-4EEE-ACED-322F-6630936845B5}"/>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5207000" y="701706"/>
              <a:ext cx="1231900" cy="276999"/>
            </a:xfrm>
            <a:prstGeom prst="rect">
              <a:avLst/>
            </a:prstGeom>
            <a:noFill/>
          </p:spPr>
          <p:txBody>
            <a:bodyPr wrap="square" rtlCol="0">
              <a:spAutoFit/>
            </a:bodyPr>
            <a:lstStyle/>
            <a:p>
              <a:pPr algn="r"/>
              <a:r>
                <a:rPr lang="fr-FR" sz="1200" dirty="0">
                  <a:latin typeface="Arial Nova" panose="020B0504020202020204" pitchFamily="34" charset="0"/>
                </a:rPr>
                <a:t>Arts &amp; Métiers</a:t>
              </a:r>
            </a:p>
          </p:txBody>
        </p:sp>
      </p:grpSp>
      <p:grpSp>
        <p:nvGrpSpPr>
          <p:cNvPr id="15" name="Groupe 14">
            <a:extLst>
              <a:ext uri="{FF2B5EF4-FFF2-40B4-BE49-F238E27FC236}">
                <a16:creationId xmlns:a16="http://schemas.microsoft.com/office/drawing/2014/main" id="{213079A2-5EF5-C7A0-C490-6E8735DBEFA1}"/>
              </a:ext>
            </a:extLst>
          </p:cNvPr>
          <p:cNvGrpSpPr/>
          <p:nvPr/>
        </p:nvGrpSpPr>
        <p:grpSpPr>
          <a:xfrm>
            <a:off x="4152900" y="655452"/>
            <a:ext cx="965200" cy="393700"/>
            <a:chOff x="5867400" y="643355"/>
            <a:chExt cx="965200" cy="393700"/>
          </a:xfrm>
        </p:grpSpPr>
        <p:sp>
          <p:nvSpPr>
            <p:cNvPr id="16" name="Ellipse 15">
              <a:extLst>
                <a:ext uri="{FF2B5EF4-FFF2-40B4-BE49-F238E27FC236}">
                  <a16:creationId xmlns:a16="http://schemas.microsoft.com/office/drawing/2014/main" id="{BC2F22D8-D446-46FC-BE9A-50DDAF92C0F2}"/>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7" name="ZoneTexte 16">
              <a:extLst>
                <a:ext uri="{FF2B5EF4-FFF2-40B4-BE49-F238E27FC236}">
                  <a16:creationId xmlns:a16="http://schemas.microsoft.com/office/drawing/2014/main" id="{869E6AB5-A41A-9BB2-3CBF-D2C512F4CC26}"/>
                </a:ext>
              </a:extLst>
            </p:cNvPr>
            <p:cNvSpPr txBox="1"/>
            <p:nvPr/>
          </p:nvSpPr>
          <p:spPr>
            <a:xfrm>
              <a:off x="5867400" y="701706"/>
              <a:ext cx="571500" cy="276999"/>
            </a:xfrm>
            <a:prstGeom prst="rect">
              <a:avLst/>
            </a:prstGeom>
            <a:noFill/>
          </p:spPr>
          <p:txBody>
            <a:bodyPr wrap="square" rtlCol="0">
              <a:spAutoFit/>
            </a:bodyPr>
            <a:lstStyle/>
            <a:p>
              <a:pPr algn="r"/>
              <a:r>
                <a:rPr lang="fr-FR" sz="1200" dirty="0">
                  <a:latin typeface="Arial Nova" panose="020B0504020202020204" pitchFamily="34" charset="0"/>
                </a:rPr>
                <a:t>ESTP</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0" y="1096123"/>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893570" y="1141041"/>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4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0" y="9715957"/>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grpSp>
        <p:nvGrpSpPr>
          <p:cNvPr id="52" name="Groupe 51">
            <a:extLst>
              <a:ext uri="{FF2B5EF4-FFF2-40B4-BE49-F238E27FC236}">
                <a16:creationId xmlns:a16="http://schemas.microsoft.com/office/drawing/2014/main" id="{0676C83B-B8F6-CDAA-ACD4-DE5C71E35C18}"/>
              </a:ext>
            </a:extLst>
          </p:cNvPr>
          <p:cNvGrpSpPr/>
          <p:nvPr/>
        </p:nvGrpSpPr>
        <p:grpSpPr>
          <a:xfrm>
            <a:off x="0" y="7769134"/>
            <a:ext cx="6861177" cy="1851235"/>
            <a:chOff x="0" y="4766046"/>
            <a:chExt cx="6861177" cy="1851235"/>
          </a:xfrm>
        </p:grpSpPr>
        <p:sp>
          <p:nvSpPr>
            <p:cNvPr id="23" name="ZoneTexte 22">
              <a:extLst>
                <a:ext uri="{FF2B5EF4-FFF2-40B4-BE49-F238E27FC236}">
                  <a16:creationId xmlns:a16="http://schemas.microsoft.com/office/drawing/2014/main" id="{9035D1E1-8464-3FC2-4BDE-7912F1B42F4A}"/>
                </a:ext>
              </a:extLst>
            </p:cNvPr>
            <p:cNvSpPr txBox="1"/>
            <p:nvPr/>
          </p:nvSpPr>
          <p:spPr>
            <a:xfrm>
              <a:off x="0" y="4766046"/>
              <a:ext cx="1454150" cy="276999"/>
            </a:xfrm>
            <a:prstGeom prst="rect">
              <a:avLst/>
            </a:prstGeom>
            <a:noFill/>
          </p:spPr>
          <p:txBody>
            <a:bodyPr wrap="square" rtlCol="0">
              <a:spAutoFit/>
            </a:bodyPr>
            <a:lstStyle/>
            <a:p>
              <a:r>
                <a:rPr lang="fr-FR" sz="1200" b="1" dirty="0">
                  <a:latin typeface="Arial Nova" panose="020B0504020202020204" pitchFamily="34" charset="0"/>
                </a:rPr>
                <a:t>Systèmes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0" y="5001454"/>
              <a:ext cx="3321050" cy="1615827"/>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boule gyrostabilisée double étage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bras à retour d’effort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bras asservi pour le contrôle de tubes de générateur de vapeur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drone didactique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hoverboard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robot d’impression 3D ;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nacelle gyrostabilisée ;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robot à câbles ; </a:t>
              </a:r>
            </a:p>
          </p:txBody>
        </p:sp>
        <p:sp>
          <p:nvSpPr>
            <p:cNvPr id="25" name="ZoneTexte 24">
              <a:extLst>
                <a:ext uri="{FF2B5EF4-FFF2-40B4-BE49-F238E27FC236}">
                  <a16:creationId xmlns:a16="http://schemas.microsoft.com/office/drawing/2014/main" id="{12C27D6C-E168-38B7-6AD1-07416C05F591}"/>
                </a:ext>
              </a:extLst>
            </p:cNvPr>
            <p:cNvSpPr txBox="1"/>
            <p:nvPr/>
          </p:nvSpPr>
          <p:spPr>
            <a:xfrm>
              <a:off x="3432177" y="5086092"/>
              <a:ext cx="3429000" cy="144655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robot caméraman PIXIO ;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robot delta ;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robot nettoyeur de vitres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robot porte-endoscope pour chirurgie laparoscopique ;</a:t>
              </a:r>
            </a:p>
            <a:p>
              <a:pPr marL="285750" indent="-285750">
                <a:buClr>
                  <a:schemeClr val="accent1"/>
                </a:buClr>
                <a:buFont typeface="Wingdings" panose="05000000000000000000" pitchFamily="2" charset="2"/>
                <a:buChar char="§"/>
              </a:pPr>
              <a:r>
                <a:rPr lang="fr-FR" sz="1100" dirty="0" err="1">
                  <a:latin typeface="Arial Nova" panose="020B0504020202020204" pitchFamily="34" charset="0"/>
                </a:rPr>
                <a:t>slider</a:t>
              </a:r>
              <a:r>
                <a:rPr lang="fr-FR" sz="1100" dirty="0">
                  <a:latin typeface="Arial Nova" panose="020B0504020202020204" pitchFamily="34" charset="0"/>
                </a:rPr>
                <a:t> de caméra ;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trieuse de pièces ;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véhicule autonome Park-Lab. </a:t>
              </a: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504710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BGR - 300</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523617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 Haptique ?</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554622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31" name="ZoneTexte 30">
              <a:extLst>
                <a:ext uri="{FF2B5EF4-FFF2-40B4-BE49-F238E27FC236}">
                  <a16:creationId xmlns:a16="http://schemas.microsoft.com/office/drawing/2014/main" id="{79F09014-4450-405A-DCE7-96E8A21419E3}"/>
                </a:ext>
              </a:extLst>
            </p:cNvPr>
            <p:cNvSpPr txBox="1"/>
            <p:nvPr/>
          </p:nvSpPr>
          <p:spPr>
            <a:xfrm>
              <a:off x="2654300" y="5723522"/>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Drone D2C</a:t>
              </a:r>
            </a:p>
          </p:txBody>
        </p:sp>
        <p:sp>
          <p:nvSpPr>
            <p:cNvPr id="32" name="ZoneTexte 31">
              <a:extLst>
                <a:ext uri="{FF2B5EF4-FFF2-40B4-BE49-F238E27FC236}">
                  <a16:creationId xmlns:a16="http://schemas.microsoft.com/office/drawing/2014/main" id="{550ADA0A-7120-95D7-EFD7-7CCF3649AFF4}"/>
                </a:ext>
              </a:extLst>
            </p:cNvPr>
            <p:cNvSpPr txBox="1"/>
            <p:nvPr/>
          </p:nvSpPr>
          <p:spPr>
            <a:xfrm>
              <a:off x="2654300" y="590081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33" name="ZoneTexte 32">
              <a:extLst>
                <a:ext uri="{FF2B5EF4-FFF2-40B4-BE49-F238E27FC236}">
                  <a16:creationId xmlns:a16="http://schemas.microsoft.com/office/drawing/2014/main" id="{99D6DF65-601F-DED6-C57D-5D637A3C877D}"/>
                </a:ext>
              </a:extLst>
            </p:cNvPr>
            <p:cNvSpPr txBox="1"/>
            <p:nvPr/>
          </p:nvSpPr>
          <p:spPr>
            <a:xfrm>
              <a:off x="2654300" y="607811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I3D ?</a:t>
              </a:r>
            </a:p>
          </p:txBody>
        </p:sp>
        <p:sp>
          <p:nvSpPr>
            <p:cNvPr id="34" name="ZoneTexte 33">
              <a:extLst>
                <a:ext uri="{FF2B5EF4-FFF2-40B4-BE49-F238E27FC236}">
                  <a16:creationId xmlns:a16="http://schemas.microsoft.com/office/drawing/2014/main" id="{F00411A2-3642-FB45-0FB0-D3687233AD0B}"/>
                </a:ext>
              </a:extLst>
            </p:cNvPr>
            <p:cNvSpPr txBox="1"/>
            <p:nvPr/>
          </p:nvSpPr>
          <p:spPr>
            <a:xfrm>
              <a:off x="2654300" y="625540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700" b="0" dirty="0">
                  <a:latin typeface="Arial Nova" panose="020B0504020202020204" pitchFamily="34" charset="0"/>
                </a:rPr>
                <a:t>Nacelle drone ?</a:t>
              </a:r>
            </a:p>
          </p:txBody>
        </p:sp>
        <p:sp>
          <p:nvSpPr>
            <p:cNvPr id="35" name="ZoneTexte 34">
              <a:extLst>
                <a:ext uri="{FF2B5EF4-FFF2-40B4-BE49-F238E27FC236}">
                  <a16:creationId xmlns:a16="http://schemas.microsoft.com/office/drawing/2014/main" id="{420AA8C8-50A3-7E1E-DDC6-E84D0DD8776F}"/>
                </a:ext>
              </a:extLst>
            </p:cNvPr>
            <p:cNvSpPr txBox="1"/>
            <p:nvPr/>
          </p:nvSpPr>
          <p:spPr>
            <a:xfrm>
              <a:off x="2654300" y="643269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RC4 ?</a:t>
              </a:r>
            </a:p>
          </p:txBody>
        </p:sp>
        <p:sp>
          <p:nvSpPr>
            <p:cNvPr id="37" name="ZoneTexte 36">
              <a:extLst>
                <a:ext uri="{FF2B5EF4-FFF2-40B4-BE49-F238E27FC236}">
                  <a16:creationId xmlns:a16="http://schemas.microsoft.com/office/drawing/2014/main" id="{739B74F0-92DD-3A7C-70C9-78772C8A372E}"/>
                </a:ext>
              </a:extLst>
            </p:cNvPr>
            <p:cNvSpPr txBox="1"/>
            <p:nvPr/>
          </p:nvSpPr>
          <p:spPr>
            <a:xfrm>
              <a:off x="6076950" y="5819603"/>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Evolap</a:t>
              </a:r>
              <a:endParaRPr lang="fr-FR" sz="900" b="0" dirty="0">
                <a:latin typeface="Arial Nova" panose="020B0504020202020204" pitchFamily="34" charset="0"/>
              </a:endParaRPr>
            </a:p>
          </p:txBody>
        </p:sp>
        <p:sp>
          <p:nvSpPr>
            <p:cNvPr id="38" name="ZoneTexte 37">
              <a:extLst>
                <a:ext uri="{FF2B5EF4-FFF2-40B4-BE49-F238E27FC236}">
                  <a16:creationId xmlns:a16="http://schemas.microsoft.com/office/drawing/2014/main" id="{E05AAD1F-E712-63CD-F03B-AA3B3DD453BA}"/>
                </a:ext>
              </a:extLst>
            </p:cNvPr>
            <p:cNvSpPr txBox="1"/>
            <p:nvPr/>
          </p:nvSpPr>
          <p:spPr>
            <a:xfrm>
              <a:off x="6076950" y="5990547"/>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Crea</a:t>
              </a:r>
              <a:r>
                <a:rPr lang="fr-FR" sz="900" b="0" dirty="0">
                  <a:latin typeface="Arial Nova" panose="020B0504020202020204" pitchFamily="34" charset="0"/>
                </a:rPr>
                <a:t> </a:t>
              </a:r>
              <a:r>
                <a:rPr lang="fr-FR" sz="900" b="0" dirty="0" err="1">
                  <a:latin typeface="Arial Nova" panose="020B0504020202020204" pitchFamily="34" charset="0"/>
                </a:rPr>
                <a:t>Slider</a:t>
              </a:r>
              <a:r>
                <a:rPr lang="fr-FR" sz="900" b="0" dirty="0">
                  <a:latin typeface="Arial Nova" panose="020B0504020202020204" pitchFamily="34" charset="0"/>
                </a:rPr>
                <a:t> ?</a:t>
              </a:r>
            </a:p>
          </p:txBody>
        </p:sp>
        <p:sp>
          <p:nvSpPr>
            <p:cNvPr id="39" name="ZoneTexte 38">
              <a:extLst>
                <a:ext uri="{FF2B5EF4-FFF2-40B4-BE49-F238E27FC236}">
                  <a16:creationId xmlns:a16="http://schemas.microsoft.com/office/drawing/2014/main" id="{29FBE1E5-20FA-4B13-2E53-8135FD2176BE}"/>
                </a:ext>
              </a:extLst>
            </p:cNvPr>
            <p:cNvSpPr txBox="1"/>
            <p:nvPr/>
          </p:nvSpPr>
          <p:spPr>
            <a:xfrm>
              <a:off x="6076950" y="6161491"/>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800" b="0" dirty="0">
                  <a:latin typeface="Arial Nova" panose="020B0504020202020204" pitchFamily="34" charset="0"/>
                </a:rPr>
                <a:t>Trieuse DMS</a:t>
              </a:r>
            </a:p>
          </p:txBody>
        </p:sp>
        <p:sp>
          <p:nvSpPr>
            <p:cNvPr id="40" name="ZoneTexte 39">
              <a:extLst>
                <a:ext uri="{FF2B5EF4-FFF2-40B4-BE49-F238E27FC236}">
                  <a16:creationId xmlns:a16="http://schemas.microsoft.com/office/drawing/2014/main" id="{679B13E3-8C4A-3D68-5444-0F9E9B39FDAE}"/>
                </a:ext>
              </a:extLst>
            </p:cNvPr>
            <p:cNvSpPr txBox="1"/>
            <p:nvPr/>
          </p:nvSpPr>
          <p:spPr>
            <a:xfrm>
              <a:off x="6076950" y="633243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49" name="ZoneTexte 48">
              <a:extLst>
                <a:ext uri="{FF2B5EF4-FFF2-40B4-BE49-F238E27FC236}">
                  <a16:creationId xmlns:a16="http://schemas.microsoft.com/office/drawing/2014/main" id="{709A7AE8-D326-EEF1-C482-CFAF816BBBC1}"/>
                </a:ext>
              </a:extLst>
            </p:cNvPr>
            <p:cNvSpPr txBox="1"/>
            <p:nvPr/>
          </p:nvSpPr>
          <p:spPr>
            <a:xfrm>
              <a:off x="6076950" y="51274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Pixio</a:t>
              </a:r>
              <a:endParaRPr lang="fr-FR" sz="900" b="0" dirty="0">
                <a:latin typeface="Arial Nova" panose="020B0504020202020204" pitchFamily="34" charset="0"/>
              </a:endParaRPr>
            </a:p>
          </p:txBody>
        </p:sp>
        <p:sp>
          <p:nvSpPr>
            <p:cNvPr id="50" name="ZoneTexte 49">
              <a:extLst>
                <a:ext uri="{FF2B5EF4-FFF2-40B4-BE49-F238E27FC236}">
                  <a16:creationId xmlns:a16="http://schemas.microsoft.com/office/drawing/2014/main" id="{9FE6348D-6147-88BA-44A0-42C3D647D736}"/>
                </a:ext>
              </a:extLst>
            </p:cNvPr>
            <p:cNvSpPr txBox="1"/>
            <p:nvPr/>
          </p:nvSpPr>
          <p:spPr>
            <a:xfrm>
              <a:off x="6076950" y="530477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Delta 2D ?</a:t>
              </a:r>
            </a:p>
          </p:txBody>
        </p:sp>
        <p:sp>
          <p:nvSpPr>
            <p:cNvPr id="51" name="ZoneTexte 50">
              <a:extLst>
                <a:ext uri="{FF2B5EF4-FFF2-40B4-BE49-F238E27FC236}">
                  <a16:creationId xmlns:a16="http://schemas.microsoft.com/office/drawing/2014/main" id="{D4B90B40-CE7A-073A-DA48-4A8997A1A4D1}"/>
                </a:ext>
              </a:extLst>
            </p:cNvPr>
            <p:cNvSpPr txBox="1"/>
            <p:nvPr/>
          </p:nvSpPr>
          <p:spPr>
            <a:xfrm>
              <a:off x="6076950" y="548206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gr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0" y="970071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4" name="Légende : flèche courbée à une bordure 53">
            <a:extLst>
              <a:ext uri="{FF2B5EF4-FFF2-40B4-BE49-F238E27FC236}">
                <a16:creationId xmlns:a16="http://schemas.microsoft.com/office/drawing/2014/main" id="{A135C2C0-A0A3-AFF3-3A34-22230C53CB51}"/>
              </a:ext>
            </a:extLst>
          </p:cNvPr>
          <p:cNvSpPr/>
          <p:nvPr/>
        </p:nvSpPr>
        <p:spPr>
          <a:xfrm>
            <a:off x="598170" y="1528863"/>
            <a:ext cx="1427480" cy="333541"/>
          </a:xfrm>
          <a:prstGeom prst="accentCallout2">
            <a:avLst>
              <a:gd name="adj1" fmla="val 18750"/>
              <a:gd name="adj2" fmla="val -8333"/>
              <a:gd name="adj3" fmla="val 18750"/>
              <a:gd name="adj4" fmla="val -16667"/>
              <a:gd name="adj5" fmla="val 221019"/>
              <a:gd name="adj6" fmla="val -31112"/>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fr-FR" sz="600" dirty="0">
                <a:latin typeface="Arial Nova" panose="020B0504020202020204" pitchFamily="34" charset="0"/>
              </a:rPr>
              <a:t>S’agissant de la chaine fonctionnelle : </a:t>
            </a:r>
          </a:p>
          <a:p>
            <a:pPr marL="171450" indent="-171450">
              <a:buFont typeface="Arial" panose="020B0604020202020204" pitchFamily="34" charset="0"/>
              <a:buChar char="•"/>
            </a:pPr>
            <a:r>
              <a:rPr lang="fr-FR" sz="600" dirty="0">
                <a:latin typeface="Arial Nova" panose="020B0504020202020204" pitchFamily="34" charset="0"/>
              </a:rPr>
              <a:t>Préciser les fonctions</a:t>
            </a:r>
          </a:p>
          <a:p>
            <a:pPr marL="171450" indent="-171450">
              <a:buFont typeface="Arial" panose="020B0604020202020204" pitchFamily="34" charset="0"/>
              <a:buChar char="•"/>
            </a:pPr>
            <a:r>
              <a:rPr lang="fr-FR" sz="600" dirty="0">
                <a:latin typeface="Arial Nova" panose="020B0504020202020204" pitchFamily="34" charset="0"/>
              </a:rPr>
              <a:t>Localiser les composants</a:t>
            </a:r>
          </a:p>
          <a:p>
            <a:pPr marL="171450" indent="-171450">
              <a:buFont typeface="Arial" panose="020B0604020202020204" pitchFamily="34" charset="0"/>
              <a:buChar char="•"/>
            </a:pPr>
            <a:r>
              <a:rPr lang="fr-FR" sz="600" dirty="0">
                <a:latin typeface="Arial Nova" panose="020B0504020202020204" pitchFamily="34" charset="0"/>
              </a:rPr>
              <a:t>Décrire le fonctionnement des capteurs et les signaux</a:t>
            </a:r>
          </a:p>
        </p:txBody>
      </p:sp>
      <p:sp>
        <p:nvSpPr>
          <p:cNvPr id="55" name="Ellipse 54">
            <a:extLst>
              <a:ext uri="{FF2B5EF4-FFF2-40B4-BE49-F238E27FC236}">
                <a16:creationId xmlns:a16="http://schemas.microsoft.com/office/drawing/2014/main" id="{A0E0C5FE-D131-297F-328A-6D9F78BCC29A}"/>
              </a:ext>
            </a:extLst>
          </p:cNvPr>
          <p:cNvSpPr/>
          <p:nvPr/>
        </p:nvSpPr>
        <p:spPr>
          <a:xfrm>
            <a:off x="1029700" y="322947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45’</a:t>
            </a:r>
          </a:p>
        </p:txBody>
      </p:sp>
      <p:sp>
        <p:nvSpPr>
          <p:cNvPr id="56" name="Ellipse 55">
            <a:extLst>
              <a:ext uri="{FF2B5EF4-FFF2-40B4-BE49-F238E27FC236}">
                <a16:creationId xmlns:a16="http://schemas.microsoft.com/office/drawing/2014/main" id="{3B65A382-0114-4DB6-E1DA-A68168563784}"/>
              </a:ext>
            </a:extLst>
          </p:cNvPr>
          <p:cNvSpPr/>
          <p:nvPr/>
        </p:nvSpPr>
        <p:spPr>
          <a:xfrm>
            <a:off x="2451100" y="1997449"/>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60’</a:t>
            </a:r>
          </a:p>
        </p:txBody>
      </p:sp>
      <p:sp>
        <p:nvSpPr>
          <p:cNvPr id="57" name="Ellipse 56">
            <a:extLst>
              <a:ext uri="{FF2B5EF4-FFF2-40B4-BE49-F238E27FC236}">
                <a16:creationId xmlns:a16="http://schemas.microsoft.com/office/drawing/2014/main" id="{647A565B-6D95-44FA-65DA-ADA10B22B688}"/>
              </a:ext>
            </a:extLst>
          </p:cNvPr>
          <p:cNvSpPr/>
          <p:nvPr/>
        </p:nvSpPr>
        <p:spPr>
          <a:xfrm>
            <a:off x="5322300" y="1960664"/>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58" name="Ellipse 57">
            <a:extLst>
              <a:ext uri="{FF2B5EF4-FFF2-40B4-BE49-F238E27FC236}">
                <a16:creationId xmlns:a16="http://schemas.microsoft.com/office/drawing/2014/main" id="{DB983FAC-EED7-2BB4-7F56-D7BDB9008303}"/>
              </a:ext>
            </a:extLst>
          </p:cNvPr>
          <p:cNvSpPr/>
          <p:nvPr/>
        </p:nvSpPr>
        <p:spPr>
          <a:xfrm>
            <a:off x="6606000" y="3191756"/>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59" name="Légende : flèche courbée à une bordure 58">
            <a:extLst>
              <a:ext uri="{FF2B5EF4-FFF2-40B4-BE49-F238E27FC236}">
                <a16:creationId xmlns:a16="http://schemas.microsoft.com/office/drawing/2014/main" id="{FE89EC99-260C-5F47-7A8C-AC22B1580CAE}"/>
              </a:ext>
            </a:extLst>
          </p:cNvPr>
          <p:cNvSpPr/>
          <p:nvPr/>
        </p:nvSpPr>
        <p:spPr>
          <a:xfrm>
            <a:off x="2238780" y="3739046"/>
            <a:ext cx="1533120" cy="400893"/>
          </a:xfrm>
          <a:prstGeom prst="accentCallout2">
            <a:avLst>
              <a:gd name="adj1" fmla="val 18750"/>
              <a:gd name="adj2" fmla="val -8333"/>
              <a:gd name="adj3" fmla="val 18750"/>
              <a:gd name="adj4" fmla="val -16667"/>
              <a:gd name="adj5" fmla="val -144392"/>
              <a:gd name="adj6" fmla="val -29394"/>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Proposer et mettre en œuvre des protocoles expérimentaux</a:t>
            </a:r>
          </a:p>
          <a:p>
            <a:pPr marL="171450" indent="-171450">
              <a:buFont typeface="Arial" panose="020B0604020202020204" pitchFamily="34" charset="0"/>
              <a:buChar char="•"/>
            </a:pPr>
            <a:r>
              <a:rPr lang="fr-FR" sz="600" dirty="0">
                <a:latin typeface="Arial Nova" panose="020B0504020202020204" pitchFamily="34" charset="0"/>
              </a:rPr>
              <a:t>Développements mathématiques limités</a:t>
            </a:r>
          </a:p>
        </p:txBody>
      </p:sp>
      <p:sp>
        <p:nvSpPr>
          <p:cNvPr id="60" name="Légende : flèche courbée à une bordure 59">
            <a:extLst>
              <a:ext uri="{FF2B5EF4-FFF2-40B4-BE49-F238E27FC236}">
                <a16:creationId xmlns:a16="http://schemas.microsoft.com/office/drawing/2014/main" id="{5EE4768A-5E73-60CF-4E60-6A853BBF433E}"/>
              </a:ext>
            </a:extLst>
          </p:cNvPr>
          <p:cNvSpPr/>
          <p:nvPr/>
        </p:nvSpPr>
        <p:spPr>
          <a:xfrm>
            <a:off x="5198880" y="3771220"/>
            <a:ext cx="1533120" cy="400893"/>
          </a:xfrm>
          <a:prstGeom prst="accentCallout2">
            <a:avLst>
              <a:gd name="adj1" fmla="val 18750"/>
              <a:gd name="adj2" fmla="val -8333"/>
              <a:gd name="adj3" fmla="val 18750"/>
              <a:gd name="adj4" fmla="val -16667"/>
              <a:gd name="adj5" fmla="val -167624"/>
              <a:gd name="adj6" fmla="val 30801"/>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Présenter rapidement le système</a:t>
            </a:r>
          </a:p>
          <a:p>
            <a:pPr marL="171450" indent="-171450">
              <a:buFont typeface="Arial" panose="020B0604020202020204" pitchFamily="34" charset="0"/>
              <a:buChar char="•"/>
            </a:pPr>
            <a:r>
              <a:rPr lang="fr-FR" sz="600" dirty="0">
                <a:latin typeface="Arial Nova" panose="020B0504020202020204" pitchFamily="34" charset="0"/>
              </a:rPr>
              <a:t>Présenter la problématique</a:t>
            </a:r>
          </a:p>
          <a:p>
            <a:pPr marL="171450" indent="-171450">
              <a:buFont typeface="Arial" panose="020B0604020202020204" pitchFamily="34" charset="0"/>
              <a:buChar char="•"/>
            </a:pPr>
            <a:r>
              <a:rPr lang="fr-FR" sz="600" dirty="0">
                <a:latin typeface="Arial Nova" panose="020B0504020202020204" pitchFamily="34" charset="0"/>
              </a:rPr>
              <a:t>Exposer la démarche</a:t>
            </a:r>
          </a:p>
          <a:p>
            <a:pPr marL="171450" indent="-171450">
              <a:buFont typeface="Arial" panose="020B0604020202020204" pitchFamily="34" charset="0"/>
              <a:buChar char="•"/>
            </a:pPr>
            <a:r>
              <a:rPr lang="fr-FR" sz="600" dirty="0">
                <a:latin typeface="Arial Nova" panose="020B0504020202020204" pitchFamily="34" charset="0"/>
              </a:rPr>
              <a:t>Proposer des conclusions en s’appuyant sur des critères chiffrés. </a:t>
            </a:r>
          </a:p>
        </p:txBody>
      </p: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0" y="4316862"/>
            <a:ext cx="5418666"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1</a:t>
            </a:r>
          </a:p>
        </p:txBody>
      </p:sp>
      <p:sp>
        <p:nvSpPr>
          <p:cNvPr id="3" name="Flèche : double flèche horizontale 2">
            <a:extLst>
              <a:ext uri="{FF2B5EF4-FFF2-40B4-BE49-F238E27FC236}">
                <a16:creationId xmlns:a16="http://schemas.microsoft.com/office/drawing/2014/main" id="{F7481924-2173-F51C-20B3-9B031993C159}"/>
              </a:ext>
            </a:extLst>
          </p:cNvPr>
          <p:cNvSpPr/>
          <p:nvPr/>
        </p:nvSpPr>
        <p:spPr>
          <a:xfrm>
            <a:off x="5418666" y="4324482"/>
            <a:ext cx="1439333"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2</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0" y="4790201"/>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18" name="Rectangle 17">
            <a:extLst>
              <a:ext uri="{FF2B5EF4-FFF2-40B4-BE49-F238E27FC236}">
                <a16:creationId xmlns:a16="http://schemas.microsoft.com/office/drawing/2014/main" id="{9D773CC0-AF0A-124D-05EF-FB9B82891AB9}"/>
              </a:ext>
            </a:extLst>
          </p:cNvPr>
          <p:cNvSpPr/>
          <p:nvPr/>
        </p:nvSpPr>
        <p:spPr>
          <a:xfrm>
            <a:off x="186267" y="6377046"/>
            <a:ext cx="1811866" cy="10469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fr-FR" sz="1000" b="1" dirty="0"/>
              <a:t>Communication</a:t>
            </a:r>
            <a:r>
              <a:rPr lang="fr-FR" sz="1000" dirty="0"/>
              <a:t> </a:t>
            </a:r>
          </a:p>
          <a:p>
            <a:pPr marL="93663" indent="-93663">
              <a:buFont typeface="Arial" panose="020B0604020202020204" pitchFamily="34" charset="0"/>
              <a:buChar char="•"/>
            </a:pPr>
            <a:r>
              <a:rPr lang="fr-FR" sz="1000" dirty="0"/>
              <a:t>25% de la note</a:t>
            </a:r>
          </a:p>
          <a:p>
            <a:pPr marL="93663" indent="-93663">
              <a:buFont typeface="Arial" panose="020B0604020202020204" pitchFamily="34" charset="0"/>
              <a:buChar char="•"/>
            </a:pPr>
            <a:r>
              <a:rPr lang="fr-FR" sz="1000" dirty="0"/>
              <a:t>Clarté des explications</a:t>
            </a:r>
          </a:p>
          <a:p>
            <a:pPr marL="93663" indent="-93663">
              <a:buFont typeface="Arial" panose="020B0604020202020204" pitchFamily="34" charset="0"/>
              <a:buChar char="•"/>
            </a:pPr>
            <a:r>
              <a:rPr lang="fr-FR" sz="1000" dirty="0"/>
              <a:t>Précision des explications</a:t>
            </a:r>
          </a:p>
          <a:p>
            <a:pPr marL="93663" indent="-93663">
              <a:buFont typeface="Arial" panose="020B0604020202020204" pitchFamily="34" charset="0"/>
              <a:buChar char="•"/>
            </a:pPr>
            <a:r>
              <a:rPr lang="fr-FR" sz="1000" dirty="0"/>
              <a:t>Choix du vocabulaire</a:t>
            </a:r>
          </a:p>
          <a:p>
            <a:pPr marL="93663" indent="-93663">
              <a:buFont typeface="Arial" panose="020B0604020202020204" pitchFamily="34" charset="0"/>
              <a:buChar char="•"/>
            </a:pPr>
            <a:r>
              <a:rPr lang="fr-FR" sz="1000" dirty="0"/>
              <a:t>Capacité de synthèse</a:t>
            </a:r>
          </a:p>
        </p:txBody>
      </p:sp>
      <p:sp>
        <p:nvSpPr>
          <p:cNvPr id="21" name="ZoneTexte 20">
            <a:extLst>
              <a:ext uri="{FF2B5EF4-FFF2-40B4-BE49-F238E27FC236}">
                <a16:creationId xmlns:a16="http://schemas.microsoft.com/office/drawing/2014/main" id="{B1457898-3440-65EF-8C1C-197629D28F3A}"/>
              </a:ext>
            </a:extLst>
          </p:cNvPr>
          <p:cNvSpPr txBox="1"/>
          <p:nvPr/>
        </p:nvSpPr>
        <p:spPr>
          <a:xfrm>
            <a:off x="0" y="7532942"/>
            <a:ext cx="1454150" cy="276999"/>
          </a:xfrm>
          <a:prstGeom prst="rect">
            <a:avLst/>
          </a:prstGeom>
          <a:noFill/>
        </p:spPr>
        <p:txBody>
          <a:bodyPr wrap="square" rtlCol="0">
            <a:spAutoFit/>
          </a:bodyPr>
          <a:lstStyle/>
          <a:p>
            <a:r>
              <a:rPr lang="fr-FR" sz="1200" b="1" dirty="0">
                <a:latin typeface="Arial Nova" panose="020B0504020202020204" pitchFamily="34" charset="0"/>
              </a:rPr>
              <a:t>Logiciels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029700" y="7592779"/>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Python</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1856374" y="7592779"/>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429000" y="1103078"/>
            <a:ext cx="1620520" cy="276999"/>
          </a:xfrm>
          <a:prstGeom prst="rect">
            <a:avLst/>
          </a:prstGeom>
          <a:noFill/>
        </p:spPr>
        <p:txBody>
          <a:bodyPr wrap="square" rtlCol="0">
            <a:spAutoFit/>
          </a:bodyPr>
          <a:lstStyle/>
          <a:p>
            <a:r>
              <a:rPr lang="fr-FR" sz="12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322570" y="1147996"/>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err="1">
                <a:latin typeface="Arial Nova" panose="020B0504020202020204" pitchFamily="34" charset="0"/>
              </a:rPr>
              <a:t>xxxx</a:t>
            </a:r>
            <a:endParaRPr lang="fr-FR" sz="1000" dirty="0">
              <a:latin typeface="Arial Nova" panose="020B0504020202020204" pitchFamily="34" charset="0"/>
            </a:endParaRPr>
          </a:p>
        </p:txBody>
      </p:sp>
      <p:pic>
        <p:nvPicPr>
          <p:cNvPr id="1026" name="Picture 2" descr="Logo du concours Centrale-Supélec">
            <a:extLst>
              <a:ext uri="{FF2B5EF4-FFF2-40B4-BE49-F238E27FC236}">
                <a16:creationId xmlns:a16="http://schemas.microsoft.com/office/drawing/2014/main" id="{813FA2F9-634B-682E-C3B7-A59BC69F99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2000" y="-4007"/>
            <a:ext cx="1009650" cy="71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96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0" y="228600"/>
            <a:ext cx="6858000" cy="338554"/>
          </a:xfrm>
          <a:prstGeom prst="rect">
            <a:avLst/>
          </a:prstGeom>
          <a:noFill/>
        </p:spPr>
        <p:txBody>
          <a:bodyPr wrap="square" rtlCol="0">
            <a:spAutoFit/>
          </a:bodyPr>
          <a:lstStyle/>
          <a:p>
            <a:pPr algn="ctr"/>
            <a:r>
              <a:rPr lang="fr-FR" sz="1600" b="1" dirty="0">
                <a:latin typeface="Arial Nova" panose="020B0504020202020204" pitchFamily="34" charset="0"/>
              </a:rPr>
              <a:t>Quelques conseils</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0" y="228600"/>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0" y="586204"/>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FF2C14D2-3546-BE14-04AB-D86B9952E6CE}"/>
              </a:ext>
            </a:extLst>
          </p:cNvPr>
          <p:cNvSpPr txBox="1"/>
          <p:nvPr/>
        </p:nvSpPr>
        <p:spPr>
          <a:xfrm>
            <a:off x="-1" y="605255"/>
            <a:ext cx="1862667" cy="276999"/>
          </a:xfrm>
          <a:prstGeom prst="rect">
            <a:avLst/>
          </a:prstGeom>
          <a:noFill/>
        </p:spPr>
        <p:txBody>
          <a:bodyPr wrap="square" rtlCol="0">
            <a:spAutoFit/>
          </a:bodyPr>
          <a:lstStyle/>
          <a:p>
            <a:r>
              <a:rPr lang="fr-FR" sz="1200" b="1" dirty="0">
                <a:latin typeface="Arial Nova" panose="020B0504020202020204" pitchFamily="34" charset="0"/>
              </a:rPr>
              <a:t>Conseils généraux</a:t>
            </a:r>
          </a:p>
        </p:txBody>
      </p:sp>
      <p:sp>
        <p:nvSpPr>
          <p:cNvPr id="13" name="ZoneTexte 12">
            <a:extLst>
              <a:ext uri="{FF2B5EF4-FFF2-40B4-BE49-F238E27FC236}">
                <a16:creationId xmlns:a16="http://schemas.microsoft.com/office/drawing/2014/main" id="{94C44AFD-54C7-BCCC-4D8E-B26BA7771E9F}"/>
              </a:ext>
            </a:extLst>
          </p:cNvPr>
          <p:cNvSpPr txBox="1"/>
          <p:nvPr/>
        </p:nvSpPr>
        <p:spPr>
          <a:xfrm>
            <a:off x="0" y="1028009"/>
            <a:ext cx="6858000" cy="1785104"/>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Même si ce n’est pas explicitement demander, penser à donner le contexte d’utilisation du système ainsi que sa fonction principale avant de commencer la résolution des activités proposées.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Vous êtes le maître votre oral. Penser à donner les réponses à toutes les questions traitées. Si vous avez traité une question sans en rendre compte à l’examinateur, vous ne serez pas évalué sur cette question.</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Penser à préciser les hypothèses, les méthodes, les théorèmes utilisés.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Utiliser des schémas propre et précis pour appuyer votre discours.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Consulter le cahier des charges fournis pour savoir les critères à évaluer et les niveaux des exigences.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Savoir passer d’un tableau de valeurs à une courbe</a:t>
            </a:r>
          </a:p>
        </p:txBody>
      </p:sp>
      <p:sp>
        <p:nvSpPr>
          <p:cNvPr id="2" name="ZoneTexte 1">
            <a:extLst>
              <a:ext uri="{FF2B5EF4-FFF2-40B4-BE49-F238E27FC236}">
                <a16:creationId xmlns:a16="http://schemas.microsoft.com/office/drawing/2014/main" id="{1A7D5326-C3A8-0B03-F8F1-893030F75C4E}"/>
              </a:ext>
            </a:extLst>
          </p:cNvPr>
          <p:cNvSpPr txBox="1"/>
          <p:nvPr/>
        </p:nvSpPr>
        <p:spPr>
          <a:xfrm>
            <a:off x="0" y="3473626"/>
            <a:ext cx="6858000" cy="127727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Maîtriser les constituants de la chaîne de puissance ( = chaine d’énergie, = chaine fonctionnelle)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Regarder le système </a:t>
            </a:r>
            <a:r>
              <a:rPr lang="fr-FR" sz="1100" dirty="0">
                <a:latin typeface="Arial Nova" panose="020B0504020202020204" pitchFamily="34" charset="0"/>
                <a:sym typeface="Wingdings" panose="05000000000000000000" pitchFamily="2" charset="2"/>
              </a:rPr>
              <a:t></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Annoter les courbes.</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Réaliser des comparaisons </a:t>
            </a:r>
            <a:r>
              <a:rPr lang="fr-FR" sz="1100" b="1" dirty="0">
                <a:latin typeface="Arial Nova" panose="020B0504020202020204" pitchFamily="34" charset="0"/>
                <a:sym typeface="Wingdings" panose="05000000000000000000" pitchFamily="2" charset="2"/>
              </a:rPr>
              <a:t>chiffrées</a:t>
            </a:r>
            <a:r>
              <a:rPr lang="fr-FR" sz="1100" dirty="0">
                <a:latin typeface="Arial Nova" panose="020B0504020202020204" pitchFamily="34" charset="0"/>
                <a:sym typeface="Wingdings" panose="05000000000000000000" pitchFamily="2" charset="2"/>
              </a:rPr>
              <a:t>. </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S’interroger lorsque les écarts sont trop grands.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p:txBody>
      </p:sp>
    </p:spTree>
    <p:extLst>
      <p:ext uri="{BB962C8B-B14F-4D97-AF65-F5344CB8AC3E}">
        <p14:creationId xmlns:p14="http://schemas.microsoft.com/office/powerpoint/2010/main" val="377653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0" y="228600"/>
            <a:ext cx="6858000" cy="338554"/>
          </a:xfrm>
          <a:prstGeom prst="rect">
            <a:avLst/>
          </a:prstGeom>
          <a:noFill/>
        </p:spPr>
        <p:txBody>
          <a:bodyPr wrap="square" rtlCol="0">
            <a:spAutoFit/>
          </a:bodyPr>
          <a:lstStyle/>
          <a:p>
            <a:pPr algn="ctr"/>
            <a:r>
              <a:rPr lang="fr-FR" sz="1600" b="1" dirty="0">
                <a:latin typeface="Arial Nova" panose="020B0504020202020204" pitchFamily="34" charset="0"/>
              </a:rPr>
              <a:t>Arts &amp; Métiers – Entretien scientifique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0" y="228600"/>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0" y="586204"/>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778458221"/>
              </p:ext>
            </p:extLst>
          </p:nvPr>
        </p:nvGraphicFramePr>
        <p:xfrm>
          <a:off x="1143000" y="3429000"/>
          <a:ext cx="4572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0" y="718952"/>
            <a:ext cx="1559984" cy="393700"/>
            <a:chOff x="5272616" y="643355"/>
            <a:chExt cx="1559984"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166283" cy="276999"/>
            </a:xfrm>
            <a:prstGeom prst="rect">
              <a:avLst/>
            </a:prstGeom>
            <a:noFill/>
          </p:spPr>
          <p:txBody>
            <a:bodyPr wrap="square" rtlCol="0">
              <a:spAutoFit/>
            </a:bodyPr>
            <a:lstStyle/>
            <a:p>
              <a:pPr algn="r"/>
              <a:r>
                <a:rPr lang="fr-FR" sz="1200" dirty="0">
                  <a:latin typeface="Arial Nova" panose="020B0504020202020204" pitchFamily="34" charset="0"/>
                </a:rPr>
                <a:t>Arts &amp; Métiers</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0" y="1096123"/>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1893570" y="1141041"/>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dirty="0">
                <a:latin typeface="Arial Nova" panose="020B0504020202020204" pitchFamily="34" charset="0"/>
              </a:rPr>
              <a:t>45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2771140" y="1141041"/>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000" b="1">
                <a:latin typeface="Arial Nova" panose="020B05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602865" y="1176201"/>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D71FA616-E22F-066D-2DD8-FEE84AA13FD0}"/>
              </a:ext>
            </a:extLst>
          </p:cNvPr>
          <p:cNvSpPr txBox="1"/>
          <p:nvPr/>
        </p:nvSpPr>
        <p:spPr>
          <a:xfrm>
            <a:off x="0" y="9715957"/>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23CC6C4C-BD41-D1A6-D370-0292B52CAA13}"/>
              </a:ext>
            </a:extLst>
          </p:cNvPr>
          <p:cNvCxnSpPr>
            <a:cxnSpLocks/>
          </p:cNvCxnSpPr>
          <p:nvPr/>
        </p:nvCxnSpPr>
        <p:spPr>
          <a:xfrm>
            <a:off x="0" y="970071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BF993304-073E-6729-6EFA-8136F2B26C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2000" y="-4007"/>
            <a:ext cx="1009650" cy="71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43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0" y="228600"/>
            <a:ext cx="6858000" cy="338554"/>
          </a:xfrm>
          <a:prstGeom prst="rect">
            <a:avLst/>
          </a:prstGeom>
          <a:noFill/>
        </p:spPr>
        <p:txBody>
          <a:bodyPr wrap="square" rtlCol="0">
            <a:spAutoFit/>
          </a:bodyPr>
          <a:lstStyle/>
          <a:p>
            <a:pPr algn="ctr"/>
            <a:r>
              <a:rPr lang="fr-FR" sz="1600" b="1" dirty="0">
                <a:latin typeface="Arial Nova" panose="020B0504020202020204" pitchFamily="34" charset="0"/>
              </a:rPr>
              <a:t>Ecole Navale –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222500" y="228600"/>
            <a:ext cx="46355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206922" y="586204"/>
            <a:ext cx="465107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0" y="718952"/>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21%</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pitchFamily="34" charset="0"/>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0" y="1096123"/>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1893570" y="1141041"/>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2771140" y="1141041"/>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602865" y="1176201"/>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0" y="9715957"/>
            <a:ext cx="6858000" cy="184666"/>
          </a:xfrm>
          <a:prstGeom prst="rect">
            <a:avLst/>
          </a:prstGeom>
          <a:noFill/>
        </p:spPr>
        <p:txBody>
          <a:bodyPr wrap="square">
            <a:spAutoFit/>
          </a:bodyPr>
          <a:lstStyle/>
          <a:p>
            <a:pPr algn="ctr"/>
            <a:r>
              <a:rPr lang="fr-FR" sz="600" dirty="0">
                <a:solidFill>
                  <a:schemeClr val="tx2"/>
                </a:solidFill>
                <a:hlinkClick r:id="rId2">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3">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0" y="970071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168A0556-6A56-3DCC-2E82-69504E009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0" y="-4007"/>
            <a:ext cx="1009650" cy="7168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Diagramme 14">
            <a:extLst>
              <a:ext uri="{FF2B5EF4-FFF2-40B4-BE49-F238E27FC236}">
                <a16:creationId xmlns:a16="http://schemas.microsoft.com/office/drawing/2014/main" id="{9FC85E4C-A210-DB2E-52EA-388AA084D461}"/>
              </a:ext>
            </a:extLst>
          </p:cNvPr>
          <p:cNvGraphicFramePr/>
          <p:nvPr>
            <p:extLst>
              <p:ext uri="{D42A27DB-BD31-4B8C-83A1-F6EECF244321}">
                <p14:modId xmlns:p14="http://schemas.microsoft.com/office/powerpoint/2010/main" val="2372394763"/>
              </p:ext>
            </p:extLst>
          </p:nvPr>
        </p:nvGraphicFramePr>
        <p:xfrm>
          <a:off x="0" y="1750293"/>
          <a:ext cx="6858000" cy="28455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Ellipse 15">
            <a:extLst>
              <a:ext uri="{FF2B5EF4-FFF2-40B4-BE49-F238E27FC236}">
                <a16:creationId xmlns:a16="http://schemas.microsoft.com/office/drawing/2014/main" id="{53E30797-C891-C335-F13A-63AAD003DFC7}"/>
              </a:ext>
            </a:extLst>
          </p:cNvPr>
          <p:cNvSpPr/>
          <p:nvPr/>
        </p:nvSpPr>
        <p:spPr>
          <a:xfrm>
            <a:off x="1767570" y="424675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17" name="Ellipse 16">
            <a:extLst>
              <a:ext uri="{FF2B5EF4-FFF2-40B4-BE49-F238E27FC236}">
                <a16:creationId xmlns:a16="http://schemas.microsoft.com/office/drawing/2014/main" id="{FA832A25-7B21-BCAB-E8DE-832D67E7AB11}"/>
              </a:ext>
            </a:extLst>
          </p:cNvPr>
          <p:cNvSpPr/>
          <p:nvPr/>
        </p:nvSpPr>
        <p:spPr>
          <a:xfrm>
            <a:off x="3177000" y="3594950"/>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5’</a:t>
            </a:r>
          </a:p>
        </p:txBody>
      </p:sp>
      <p:sp>
        <p:nvSpPr>
          <p:cNvPr id="19" name="Ellipse 18">
            <a:extLst>
              <a:ext uri="{FF2B5EF4-FFF2-40B4-BE49-F238E27FC236}">
                <a16:creationId xmlns:a16="http://schemas.microsoft.com/office/drawing/2014/main" id="{B996B0EC-6BC3-DB33-B22D-BD571FB0AD32}"/>
              </a:ext>
            </a:extLst>
          </p:cNvPr>
          <p:cNvSpPr/>
          <p:nvPr/>
        </p:nvSpPr>
        <p:spPr>
          <a:xfrm>
            <a:off x="6094825" y="4102442"/>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sp>
        <p:nvSpPr>
          <p:cNvPr id="20" name="Rectangle : carré corné 19">
            <a:extLst>
              <a:ext uri="{FF2B5EF4-FFF2-40B4-BE49-F238E27FC236}">
                <a16:creationId xmlns:a16="http://schemas.microsoft.com/office/drawing/2014/main" id="{EBA24935-70E0-BFED-B014-3B6C8C412DED}"/>
              </a:ext>
            </a:extLst>
          </p:cNvPr>
          <p:cNvSpPr/>
          <p:nvPr/>
        </p:nvSpPr>
        <p:spPr>
          <a:xfrm>
            <a:off x="138179" y="4953000"/>
            <a:ext cx="1129705" cy="738030"/>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Documents</a:t>
            </a:r>
          </a:p>
        </p:txBody>
      </p:sp>
      <p:sp>
        <p:nvSpPr>
          <p:cNvPr id="21" name="Rectangle : carré corné 20">
            <a:extLst>
              <a:ext uri="{FF2B5EF4-FFF2-40B4-BE49-F238E27FC236}">
                <a16:creationId xmlns:a16="http://schemas.microsoft.com/office/drawing/2014/main" id="{5935E866-C150-2D13-D1B6-CECC2305D8D8}"/>
              </a:ext>
            </a:extLst>
          </p:cNvPr>
          <p:cNvSpPr/>
          <p:nvPr/>
        </p:nvSpPr>
        <p:spPr>
          <a:xfrm>
            <a:off x="1530417" y="4953000"/>
            <a:ext cx="1240723" cy="738030"/>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 Brouillons »</a:t>
            </a:r>
          </a:p>
        </p:txBody>
      </p:sp>
      <p:pic>
        <p:nvPicPr>
          <p:cNvPr id="2052" name="Picture 4" descr="Epson ELPDC13 - Vidéo-visualiseur numérique">
            <a:extLst>
              <a:ext uri="{FF2B5EF4-FFF2-40B4-BE49-F238E27FC236}">
                <a16:creationId xmlns:a16="http://schemas.microsoft.com/office/drawing/2014/main" id="{CF61BF52-CBD5-ECB0-57FC-4691696AB820}"/>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8167" b="91500" l="10000" r="90000">
                        <a14:foregroundMark x1="24875" y1="14833" x2="38875" y2="11167"/>
                        <a14:foregroundMark x1="38875" y1="11167" x2="45000" y2="8333"/>
                        <a14:foregroundMark x1="65250" y1="81333" x2="76625" y2="87833"/>
                        <a14:foregroundMark x1="72000" y1="91500" x2="72000" y2="91500"/>
                      </a14:backgroundRemoval>
                    </a14:imgEffect>
                  </a14:imgLayer>
                </a14:imgProps>
              </a:ext>
              <a:ext uri="{28A0092B-C50C-407E-A947-70E740481C1C}">
                <a14:useLocalDpi xmlns:a14="http://schemas.microsoft.com/office/drawing/2010/main" val="0"/>
              </a:ext>
            </a:extLst>
          </a:blip>
          <a:srcRect/>
          <a:stretch>
            <a:fillRect/>
          </a:stretch>
        </p:blipFill>
        <p:spPr bwMode="auto">
          <a:xfrm>
            <a:off x="5402584" y="4414980"/>
            <a:ext cx="1289555" cy="967166"/>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12"/>
          <a:stretch>
            <a:fillRect/>
          </a:stretch>
        </p:blipFill>
        <p:spPr>
          <a:xfrm>
            <a:off x="4782480" y="4724854"/>
            <a:ext cx="908486" cy="908486"/>
          </a:xfrm>
          <a:prstGeom prst="rect">
            <a:avLst/>
          </a:prstGeom>
        </p:spPr>
      </p:pic>
      <p:pic>
        <p:nvPicPr>
          <p:cNvPr id="22" name="Image 21">
            <a:extLst>
              <a:ext uri="{FF2B5EF4-FFF2-40B4-BE49-F238E27FC236}">
                <a16:creationId xmlns:a16="http://schemas.microsoft.com/office/drawing/2014/main" id="{E8A5A3D4-56F7-DB0D-13EA-D44C290975AE}"/>
              </a:ext>
            </a:extLst>
          </p:cNvPr>
          <p:cNvPicPr>
            <a:picLocks noChangeAspect="1"/>
          </p:cNvPicPr>
          <p:nvPr/>
        </p:nvPicPr>
        <p:blipFill>
          <a:blip r:embed="rId13"/>
          <a:stretch>
            <a:fillRect/>
          </a:stretch>
        </p:blipFill>
        <p:spPr>
          <a:xfrm>
            <a:off x="0" y="139985"/>
            <a:ext cx="2206922" cy="572860"/>
          </a:xfrm>
          <a:prstGeom prst="rect">
            <a:avLst/>
          </a:prstGeom>
        </p:spPr>
      </p:pic>
    </p:spTree>
    <p:extLst>
      <p:ext uri="{BB962C8B-B14F-4D97-AF65-F5344CB8AC3E}">
        <p14:creationId xmlns:p14="http://schemas.microsoft.com/office/powerpoint/2010/main" val="337272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Diagramme 32">
            <a:extLst>
              <a:ext uri="{FF2B5EF4-FFF2-40B4-BE49-F238E27FC236}">
                <a16:creationId xmlns:a16="http://schemas.microsoft.com/office/drawing/2014/main" id="{6F2755AE-9964-2D4C-8781-B9851C7626E3}"/>
              </a:ext>
            </a:extLst>
          </p:cNvPr>
          <p:cNvGraphicFramePr/>
          <p:nvPr>
            <p:extLst>
              <p:ext uri="{D42A27DB-BD31-4B8C-83A1-F6EECF244321}">
                <p14:modId xmlns:p14="http://schemas.microsoft.com/office/powerpoint/2010/main" val="460678555"/>
              </p:ext>
            </p:extLst>
          </p:nvPr>
        </p:nvGraphicFramePr>
        <p:xfrm>
          <a:off x="0" y="2915306"/>
          <a:ext cx="6858000" cy="284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a:extLst>
              <a:ext uri="{FF2B5EF4-FFF2-40B4-BE49-F238E27FC236}">
                <a16:creationId xmlns:a16="http://schemas.microsoft.com/office/drawing/2014/main" id="{FFBA4433-80DD-2F99-7BCD-60FCA346D293}"/>
              </a:ext>
            </a:extLst>
          </p:cNvPr>
          <p:cNvSpPr txBox="1"/>
          <p:nvPr/>
        </p:nvSpPr>
        <p:spPr>
          <a:xfrm>
            <a:off x="0" y="228600"/>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Mines – Telecom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6350" y="228600"/>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6350" y="586204"/>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0" y="718952"/>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26%</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pitchFamily="34" charset="0"/>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0" y="1096123"/>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1893570" y="1141041"/>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10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2771140" y="1141041"/>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602865" y="1176201"/>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0" y="9715957"/>
            <a:ext cx="6858000" cy="184666"/>
          </a:xfrm>
          <a:prstGeom prst="rect">
            <a:avLst/>
          </a:prstGeom>
          <a:noFill/>
        </p:spPr>
        <p:txBody>
          <a:bodyPr wrap="square">
            <a:spAutoFit/>
          </a:bodyPr>
          <a:lstStyle/>
          <a:p>
            <a:pPr algn="ctr"/>
            <a:r>
              <a:rPr lang="fr-FR" sz="600" dirty="0">
                <a:solidFill>
                  <a:schemeClr val="tx2"/>
                </a:solidFill>
              </a:rPr>
              <a:t>https://fr.calameo.com/read/0053254306d030a9f5655 – https://www.calameo.com/read/00532543062095f0c63f8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0" y="970071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53E30797-C891-C335-F13A-63AAD003DFC7}"/>
              </a:ext>
            </a:extLst>
          </p:cNvPr>
          <p:cNvSpPr/>
          <p:nvPr/>
        </p:nvSpPr>
        <p:spPr>
          <a:xfrm>
            <a:off x="1368520" y="339997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19" name="Ellipse 18">
            <a:extLst>
              <a:ext uri="{FF2B5EF4-FFF2-40B4-BE49-F238E27FC236}">
                <a16:creationId xmlns:a16="http://schemas.microsoft.com/office/drawing/2014/main" id="{B996B0EC-6BC3-DB33-B22D-BD571FB0AD32}"/>
              </a:ext>
            </a:extLst>
          </p:cNvPr>
          <p:cNvSpPr/>
          <p:nvPr/>
        </p:nvSpPr>
        <p:spPr>
          <a:xfrm>
            <a:off x="6094825" y="4102442"/>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7"/>
          <a:stretch>
            <a:fillRect/>
          </a:stretch>
        </p:blipFill>
        <p:spPr>
          <a:xfrm>
            <a:off x="5783652" y="4789502"/>
            <a:ext cx="908486" cy="908486"/>
          </a:xfrm>
          <a:prstGeom prst="rect">
            <a:avLst/>
          </a:prstGeom>
        </p:spPr>
      </p:pic>
      <p:pic>
        <p:nvPicPr>
          <p:cNvPr id="1026" name="Picture 2">
            <a:extLst>
              <a:ext uri="{FF2B5EF4-FFF2-40B4-BE49-F238E27FC236}">
                <a16:creationId xmlns:a16="http://schemas.microsoft.com/office/drawing/2014/main" id="{31A135E1-7BBE-9928-AE43-9391029E7B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6723" y="23368"/>
            <a:ext cx="1611720" cy="695584"/>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BF8C253E-CEAC-2FA8-DE9C-ED4656F590FC}"/>
              </a:ext>
            </a:extLst>
          </p:cNvPr>
          <p:cNvSpPr txBox="1"/>
          <p:nvPr/>
        </p:nvSpPr>
        <p:spPr>
          <a:xfrm>
            <a:off x="168697" y="1460155"/>
            <a:ext cx="6523441" cy="2031325"/>
          </a:xfrm>
          <a:prstGeom prst="rect">
            <a:avLst/>
          </a:prstGeom>
          <a:noFill/>
        </p:spPr>
        <p:txBody>
          <a:bodyPr wrap="square">
            <a:spAutoFit/>
          </a:bodyPr>
          <a:lstStyle/>
          <a:p>
            <a:pPr algn="l"/>
            <a:r>
              <a:rPr lang="fr-FR" sz="1050" dirty="0"/>
              <a:t>L’épreuve de SI consiste en l’étude d’un système complexe, elle permet d’aborder deux thèmes du programme de la filière du candidat. Elle est précédée d’un temps d’appropriation. Au cours de cette épreuve, le jury souhaite évaluer un champ de compétences plus large que celles évaluées à l’écrit, et ce pour chaque candidat.</a:t>
            </a:r>
          </a:p>
          <a:p>
            <a:pPr algn="l"/>
            <a:endParaRPr lang="fr-FR" sz="1050" dirty="0"/>
          </a:p>
          <a:p>
            <a:pPr algn="l"/>
            <a:r>
              <a:rPr lang="fr-FR" sz="1050" dirty="0"/>
              <a:t>Ainsi le candidat sera amené à : </a:t>
            </a:r>
          </a:p>
          <a:p>
            <a:pPr marL="171450" indent="-171450" algn="l">
              <a:buSzPct val="70000"/>
              <a:buFont typeface="Wingdings" panose="05000000000000000000" pitchFamily="2" charset="2"/>
              <a:buChar char="q"/>
            </a:pPr>
            <a:r>
              <a:rPr lang="fr-FR" sz="1050" dirty="0"/>
              <a:t>S’approprier et analyser la problématique du sujet ; </a:t>
            </a:r>
          </a:p>
          <a:p>
            <a:pPr marL="171450" indent="-171450" algn="l">
              <a:buSzPct val="70000"/>
              <a:buFont typeface="Wingdings" panose="05000000000000000000" pitchFamily="2" charset="2"/>
              <a:buChar char="q"/>
            </a:pPr>
            <a:r>
              <a:rPr lang="fr-FR" sz="1050" dirty="0"/>
              <a:t>Faire preuve d’autonomie afin d’établir un modèle, un paramétrage, une stratégie de résolution ; </a:t>
            </a:r>
          </a:p>
          <a:p>
            <a:pPr marL="171450" indent="-171450" algn="l">
              <a:buSzPct val="70000"/>
              <a:buFont typeface="Wingdings" panose="05000000000000000000" pitchFamily="2" charset="2"/>
              <a:buChar char="q"/>
            </a:pPr>
            <a:r>
              <a:rPr lang="fr-FR" sz="1050" dirty="0"/>
              <a:t>Structurer sa réponse, faire preuve de rigueur, choisir les outils et connaissances de cours appropriées ; </a:t>
            </a:r>
          </a:p>
          <a:p>
            <a:pPr marL="171450" indent="-171450" algn="l">
              <a:buSzPct val="70000"/>
              <a:buFont typeface="Wingdings" panose="05000000000000000000" pitchFamily="2" charset="2"/>
              <a:buChar char="q"/>
            </a:pPr>
            <a:r>
              <a:rPr lang="fr-FR" sz="1050" dirty="0"/>
              <a:t>Exploiter les résultats issus d’une simulation numérique ou d’une expérimentation ; </a:t>
            </a:r>
          </a:p>
          <a:p>
            <a:pPr marL="171450" indent="-171450" algn="l">
              <a:buSzPct val="70000"/>
              <a:buFont typeface="Wingdings" panose="05000000000000000000" pitchFamily="2" charset="2"/>
              <a:buChar char="q"/>
            </a:pPr>
            <a:r>
              <a:rPr lang="fr-FR" sz="1050" dirty="0"/>
              <a:t>Dialoguer avec le jury et argumenter ses choix ; </a:t>
            </a:r>
          </a:p>
          <a:p>
            <a:pPr marL="171450" indent="-171450" algn="l">
              <a:buSzPct val="70000"/>
              <a:buFont typeface="Wingdings" panose="05000000000000000000" pitchFamily="2" charset="2"/>
              <a:buChar char="q"/>
            </a:pPr>
            <a:r>
              <a:rPr lang="fr-FR" sz="1050" dirty="0"/>
              <a:t>Formuler des conclusions ; </a:t>
            </a:r>
          </a:p>
          <a:p>
            <a:pPr marL="171450" indent="-171450" algn="l">
              <a:buSzPct val="70000"/>
              <a:buFont typeface="Wingdings" panose="05000000000000000000" pitchFamily="2" charset="2"/>
              <a:buChar char="q"/>
            </a:pPr>
            <a:r>
              <a:rPr lang="fr-FR" sz="1050" dirty="0"/>
              <a:t>Faire preuve de dynamisme, de clarté et précision dans la communication orale.</a:t>
            </a:r>
            <a:endParaRPr lang="fr-FR" sz="1050" b="0" i="0" dirty="0">
              <a:effectLst/>
            </a:endParaRPr>
          </a:p>
        </p:txBody>
      </p:sp>
      <p:sp>
        <p:nvSpPr>
          <p:cNvPr id="36" name="ZoneTexte 35">
            <a:extLst>
              <a:ext uri="{FF2B5EF4-FFF2-40B4-BE49-F238E27FC236}">
                <a16:creationId xmlns:a16="http://schemas.microsoft.com/office/drawing/2014/main" id="{4AF2C5B0-CAB8-3FC1-C1FE-54505265F58B}"/>
              </a:ext>
            </a:extLst>
          </p:cNvPr>
          <p:cNvSpPr txBox="1"/>
          <p:nvPr/>
        </p:nvSpPr>
        <p:spPr>
          <a:xfrm>
            <a:off x="168697" y="5911482"/>
            <a:ext cx="6671279" cy="3139321"/>
          </a:xfrm>
          <a:prstGeom prst="rect">
            <a:avLst/>
          </a:prstGeom>
          <a:noFill/>
        </p:spPr>
        <p:txBody>
          <a:bodyPr wrap="square">
            <a:spAutoFit/>
          </a:bodyPr>
          <a:lstStyle/>
          <a:p>
            <a:r>
              <a:rPr lang="fr-FR" sz="1100" dirty="0"/>
              <a:t>Le jury apprécie </a:t>
            </a:r>
          </a:p>
          <a:p>
            <a:pPr marL="171450" indent="-171450">
              <a:buFont typeface="Wingdings" panose="05000000000000000000" pitchFamily="2" charset="2"/>
              <a:buChar char="§"/>
            </a:pPr>
            <a:r>
              <a:rPr lang="fr-FR" sz="1100" dirty="0"/>
              <a:t>Une présentation rapide de la problématique et de la démarche permettant de la résoudre. </a:t>
            </a:r>
          </a:p>
          <a:p>
            <a:pPr marL="171450" indent="-171450">
              <a:buFont typeface="Wingdings" panose="05000000000000000000" pitchFamily="2" charset="2"/>
              <a:buChar char="§"/>
            </a:pPr>
            <a:r>
              <a:rPr lang="fr-FR" sz="1100" dirty="0"/>
              <a:t>D’être capable d’identifier les capteurs, les </a:t>
            </a:r>
            <a:r>
              <a:rPr lang="fr-FR" sz="1100" dirty="0" err="1"/>
              <a:t>pré-actionneurs</a:t>
            </a:r>
            <a:r>
              <a:rPr lang="fr-FR" sz="1100" dirty="0"/>
              <a:t>, les actionneurs et les transmetteurs. </a:t>
            </a:r>
          </a:p>
          <a:p>
            <a:pPr marL="171450" indent="-171450">
              <a:buFont typeface="Wingdings" panose="05000000000000000000" pitchFamily="2" charset="2"/>
              <a:buChar char="§"/>
            </a:pPr>
            <a:r>
              <a:rPr lang="fr-FR" sz="1100" dirty="0"/>
              <a:t>Un regard critique sur les ordres de grandeur des résultats obtenus dans le contexte du système étudié et sur l’homogénéité des données manipulées. </a:t>
            </a:r>
          </a:p>
          <a:p>
            <a:pPr marL="171450" indent="-171450">
              <a:buFont typeface="Wingdings" panose="05000000000000000000" pitchFamily="2" charset="2"/>
              <a:buChar char="§"/>
            </a:pPr>
            <a:r>
              <a:rPr lang="fr-FR" sz="1100" dirty="0"/>
              <a:t>La réactivité face aux interventions de l’examinateur. </a:t>
            </a:r>
          </a:p>
          <a:p>
            <a:pPr marL="171450" indent="-171450">
              <a:buFont typeface="Wingdings" panose="05000000000000000000" pitchFamily="2" charset="2"/>
              <a:buChar char="§"/>
            </a:pPr>
            <a:r>
              <a:rPr lang="fr-FR" sz="1100" dirty="0"/>
              <a:t>Les présentations dynamiques avec une qualité d’expression orale. </a:t>
            </a:r>
          </a:p>
          <a:p>
            <a:r>
              <a:rPr lang="fr-FR" sz="1100" dirty="0"/>
              <a:t>Le jury déplore</a:t>
            </a:r>
          </a:p>
          <a:p>
            <a:pPr marL="171450" indent="-171450">
              <a:buFont typeface="Wingdings" panose="05000000000000000000" pitchFamily="2" charset="2"/>
              <a:buChar char="§"/>
            </a:pPr>
            <a:r>
              <a:rPr lang="fr-FR" sz="1100" dirty="0"/>
              <a:t>Un manque de rigueur dans la modélisation</a:t>
            </a:r>
            <a:r>
              <a:rPr lang="fr-FR" sz="1100"/>
              <a:t>. Utiliser </a:t>
            </a:r>
            <a:r>
              <a:rPr lang="fr-FR" sz="1100" dirty="0"/>
              <a:t>des outils graphiques (graphe de liaisons ou schéma cinématique) peut bien souvent aider les candidats. </a:t>
            </a:r>
          </a:p>
          <a:p>
            <a:pPr marL="171450" indent="-171450">
              <a:buFont typeface="Wingdings" panose="05000000000000000000" pitchFamily="2" charset="2"/>
              <a:buChar char="§"/>
            </a:pPr>
            <a:r>
              <a:rPr lang="fr-FR" sz="1100" dirty="0"/>
              <a:t>Un manque de maîtrise des méthodes de résolution, en particulier dans les problèmes faisant intervenir les actions mécaniques : </a:t>
            </a:r>
          </a:p>
          <a:p>
            <a:pPr marL="628650" lvl="1" indent="-171450">
              <a:buFont typeface="Wingdings" panose="05000000000000000000" pitchFamily="2" charset="2"/>
              <a:buChar char="§"/>
            </a:pPr>
            <a:r>
              <a:rPr lang="fr-FR" sz="1100" dirty="0"/>
              <a:t>Trop souvent, aucun système n’est isolé, ou le choix d’isolement est surprenant ; </a:t>
            </a:r>
          </a:p>
          <a:p>
            <a:pPr marL="628650" lvl="1" indent="-171450">
              <a:buFont typeface="Wingdings" panose="05000000000000000000" pitchFamily="2" charset="2"/>
              <a:buChar char="§"/>
            </a:pPr>
            <a:r>
              <a:rPr lang="fr-FR" sz="1100" dirty="0"/>
              <a:t>Le choix des théorèmes utilisés est souvent maladroit. – </a:t>
            </a:r>
          </a:p>
          <a:p>
            <a:pPr marL="171450" indent="-171450">
              <a:buFont typeface="Wingdings" panose="05000000000000000000" pitchFamily="2" charset="2"/>
              <a:buChar char="§"/>
            </a:pPr>
            <a:r>
              <a:rPr lang="fr-FR" sz="1100" dirty="0"/>
              <a:t>Un manque de connaissances dans certains domaines, ainsi les candidats confondent trop souvent : </a:t>
            </a:r>
          </a:p>
          <a:p>
            <a:pPr marL="628650" lvl="1" indent="-171450">
              <a:buFont typeface="Wingdings" panose="05000000000000000000" pitchFamily="2" charset="2"/>
              <a:buChar char="§"/>
            </a:pPr>
            <a:r>
              <a:rPr lang="fr-FR" sz="1100" dirty="0"/>
              <a:t>Rapport de réduction et rendement.</a:t>
            </a:r>
          </a:p>
          <a:p>
            <a:pPr marL="628650" lvl="1" indent="-171450">
              <a:buFont typeface="Wingdings" panose="05000000000000000000" pitchFamily="2" charset="2"/>
              <a:buChar char="§"/>
            </a:pPr>
            <a:r>
              <a:rPr lang="fr-FR" sz="1100" dirty="0"/>
              <a:t>FTBO et FTBF pour l’évaluation de la stabilité et des erreurs. Les candidats sont alors en difficulté pour mener une démarche de réglage d’un correcteur. </a:t>
            </a:r>
          </a:p>
        </p:txBody>
      </p:sp>
    </p:spTree>
    <p:extLst>
      <p:ext uri="{BB962C8B-B14F-4D97-AF65-F5344CB8AC3E}">
        <p14:creationId xmlns:p14="http://schemas.microsoft.com/office/powerpoint/2010/main" val="2934629746"/>
      </p:ext>
    </p:extLst>
  </p:cSld>
  <p:clrMapOvr>
    <a:masterClrMapping/>
  </p:clrMapOvr>
</p:sld>
</file>

<file path=ppt/theme/theme1.xml><?xml version="1.0" encoding="utf-8"?>
<a:theme xmlns:a="http://schemas.openxmlformats.org/drawingml/2006/main" name="Thème Office">
  <a:themeElements>
    <a:clrScheme name="Palissad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1203</Words>
  <Application>Microsoft Office PowerPoint</Application>
  <PresentationFormat>Format A4 (210 x 297 mm)</PresentationFormat>
  <Paragraphs>206</Paragraphs>
  <Slides>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Arial Nova</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29</cp:revision>
  <dcterms:created xsi:type="dcterms:W3CDTF">2023-04-14T08:00:34Z</dcterms:created>
  <dcterms:modified xsi:type="dcterms:W3CDTF">2023-04-25T17:20:34Z</dcterms:modified>
</cp:coreProperties>
</file>