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56" r:id="rId3"/>
    <p:sldId id="262" r:id="rId4"/>
    <p:sldId id="263" r:id="rId5"/>
    <p:sldId id="261" r:id="rId6"/>
    <p:sldId id="258" r:id="rId7"/>
    <p:sldId id="264" r:id="rId8"/>
    <p:sldId id="259" r:id="rId9"/>
    <p:sldId id="257" r:id="rId10"/>
  </p:sldIdLst>
  <p:sldSz cx="7559675" cy="1069181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39" d="100"/>
          <a:sy n="39" d="100"/>
        </p:scale>
        <p:origin x="2208" y="24"/>
      </p:cViewPr>
      <p:guideLst>
        <p:guide orient="horz" pos="3368"/>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Appropriation du support</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dgm:spPr/>
      <dgm:t>
        <a:bodyPr/>
        <a:lstStyle/>
        <a:p>
          <a:r>
            <a:rPr lang="fr-FR" dirty="0"/>
            <a:t>S’approprier et analyser un système</a:t>
          </a: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dgm:spPr/>
      <dgm:t>
        <a:bodyPr/>
        <a:lstStyle/>
        <a:p>
          <a:r>
            <a:rPr lang="fr-FR" dirty="0"/>
            <a:t>S’approprier la problématique</a:t>
          </a: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Activité de modélisation (autonomie encadrée)</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Développer un modèle (multiphysique) – Mise en équation, modèle de comportement – ;</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dgm:spPr/>
      <dgm:t>
        <a:bodyPr/>
        <a:lstStyle/>
        <a:p>
          <a:r>
            <a:rPr lang="fr-FR" dirty="0"/>
            <a:t>Enrichir le modèle</a:t>
          </a: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Exploitation des modèles</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dgm:spPr/>
      <dgm:t>
        <a:bodyPr/>
        <a:lstStyle/>
        <a:p>
          <a:r>
            <a:rPr lang="fr-FR" dirty="0"/>
            <a:t>Valider et recaler un modèle</a:t>
          </a: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dgm:spPr/>
      <dgm:t>
        <a:bodyPr/>
        <a:lstStyle/>
        <a:p>
          <a:r>
            <a:rPr lang="fr-FR" dirty="0"/>
            <a:t>Imaginer et choisir des solutions d’évolution du système</a:t>
          </a: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9D94179C-60CB-44C9-8000-C638CC90FBCC}">
      <dgm:prSet phldrT="[Texte]"/>
      <dgm:spPr/>
      <dgm:t>
        <a:bodyPr/>
        <a:lstStyle/>
        <a:p>
          <a:r>
            <a:rPr lang="fr-FR" dirty="0"/>
            <a:t>Evaluation de solutions</a:t>
          </a:r>
        </a:p>
      </dgm:t>
    </dgm:pt>
    <dgm:pt modelId="{FA25C7AC-CD09-4865-B0C2-AE65C69B976D}" type="parTrans" cxnId="{ECFDC616-8CDF-4EA1-BB1D-FA2DF950B96F}">
      <dgm:prSet/>
      <dgm:spPr/>
      <dgm:t>
        <a:bodyPr/>
        <a:lstStyle/>
        <a:p>
          <a:endParaRPr lang="fr-FR"/>
        </a:p>
      </dgm:t>
    </dgm:pt>
    <dgm:pt modelId="{B690B119-AA95-4863-ACB5-0212ED679AB4}" type="sibTrans" cxnId="{ECFDC616-8CDF-4EA1-BB1D-FA2DF950B96F}">
      <dgm:prSet/>
      <dgm:spPr/>
      <dgm:t>
        <a:bodyPr/>
        <a:lstStyle/>
        <a:p>
          <a:endParaRPr lang="fr-FR"/>
        </a:p>
      </dgm:t>
    </dgm:pt>
    <dgm:pt modelId="{A8413DF9-56B9-4C60-B3CC-C6279AA9DB31}">
      <dgm:prSet phldrT="[Texte]"/>
      <dgm:spPr/>
      <dgm:t>
        <a:bodyPr/>
        <a:lstStyle/>
        <a:p>
          <a:r>
            <a:rPr lang="fr-FR" dirty="0"/>
            <a:t>Vérifier des exigences et analyser les écarts</a:t>
          </a:r>
        </a:p>
      </dgm:t>
    </dgm:pt>
    <dgm:pt modelId="{BFBB27DB-4F08-40E3-A64D-E6DBEFBF4140}" type="parTrans" cxnId="{4837E752-3F23-4D39-B139-676E4BD7D655}">
      <dgm:prSet/>
      <dgm:spPr/>
      <dgm:t>
        <a:bodyPr/>
        <a:lstStyle/>
        <a:p>
          <a:endParaRPr lang="fr-FR"/>
        </a:p>
      </dgm:t>
    </dgm:pt>
    <dgm:pt modelId="{1140EB32-5F55-4501-AE6F-0BEE35CC03BC}" type="sibTrans" cxnId="{4837E752-3F23-4D39-B139-676E4BD7D655}">
      <dgm:prSet/>
      <dgm:spPr/>
      <dgm:t>
        <a:bodyPr/>
        <a:lstStyle/>
        <a:p>
          <a:endParaRPr lang="fr-FR"/>
        </a:p>
      </dgm:t>
    </dgm:pt>
    <dgm:pt modelId="{72D19D3A-74EA-46C0-A7EF-6D3CB88BB6E7}">
      <dgm:prSet phldrT="[Texte]"/>
      <dgm:spPr/>
      <dgm:t>
        <a:bodyPr/>
        <a:lstStyle/>
        <a:p>
          <a:r>
            <a:rPr lang="fr-FR" dirty="0"/>
            <a:t>Synthèse</a:t>
          </a:r>
        </a:p>
      </dgm:t>
    </dgm:pt>
    <dgm:pt modelId="{15EE5103-8F38-442F-9D49-C6051408C59D}" type="parTrans" cxnId="{7897605B-DE9F-4E05-9C51-68DB082DFD61}">
      <dgm:prSet/>
      <dgm:spPr/>
      <dgm:t>
        <a:bodyPr/>
        <a:lstStyle/>
        <a:p>
          <a:endParaRPr lang="fr-FR"/>
        </a:p>
      </dgm:t>
    </dgm:pt>
    <dgm:pt modelId="{16A5E339-9EC9-4A04-A091-62D697819434}" type="sibTrans" cxnId="{7897605B-DE9F-4E05-9C51-68DB082DFD61}">
      <dgm:prSet/>
      <dgm:spPr/>
      <dgm:t>
        <a:bodyPr/>
        <a:lstStyle/>
        <a:p>
          <a:endParaRPr lang="fr-FR"/>
        </a:p>
      </dgm:t>
    </dgm:pt>
    <dgm:pt modelId="{F9F5AE11-AF97-4245-99B1-53B38E0C3108}">
      <dgm:prSet phldrT="[Texte]"/>
      <dgm:spPr/>
      <dgm:t>
        <a:bodyPr/>
        <a:lstStyle/>
        <a:p>
          <a:endParaRPr lang="fr-FR" dirty="0"/>
        </a:p>
      </dgm:t>
    </dgm:pt>
    <dgm:pt modelId="{0DC9D828-A9AB-4F2A-83AE-CB35FC67EA91}" type="parTrans" cxnId="{839B22B2-CAF0-4A50-BE07-9D40E91536D6}">
      <dgm:prSet/>
      <dgm:spPr/>
      <dgm:t>
        <a:bodyPr/>
        <a:lstStyle/>
        <a:p>
          <a:endParaRPr lang="fr-FR"/>
        </a:p>
      </dgm:t>
    </dgm:pt>
    <dgm:pt modelId="{9498F83F-2569-4E78-864A-AF5A10617D12}" type="sibTrans" cxnId="{839B22B2-CAF0-4A50-BE07-9D40E91536D6}">
      <dgm:prSet/>
      <dgm:spPr/>
      <dgm:t>
        <a:bodyPr/>
        <a:lstStyle/>
        <a:p>
          <a:endParaRPr lang="fr-FR"/>
        </a:p>
      </dgm:t>
    </dgm:pt>
    <dgm:pt modelId="{FE9C8349-5541-4A07-AD12-86C062C0E230}">
      <dgm:prSet phldrT="[Texte]"/>
      <dgm:spPr/>
      <dgm:t>
        <a:bodyPr/>
        <a:lstStyle/>
        <a:p>
          <a:r>
            <a:rPr lang="fr-FR" dirty="0"/>
            <a:t>Enrichir un modèle</a:t>
          </a:r>
        </a:p>
      </dgm:t>
    </dgm:pt>
    <dgm:pt modelId="{D86E542B-235B-4FEB-8647-F7C8AADC72DD}" type="parTrans" cxnId="{E482A634-3C45-439E-A37A-3BB451581B53}">
      <dgm:prSet/>
      <dgm:spPr/>
      <dgm:t>
        <a:bodyPr/>
        <a:lstStyle/>
        <a:p>
          <a:endParaRPr lang="fr-FR"/>
        </a:p>
      </dgm:t>
    </dgm:pt>
    <dgm:pt modelId="{C43EF2FA-EE72-4138-B119-3A8414090AEA}" type="sibTrans" cxnId="{E482A634-3C45-439E-A37A-3BB451581B53}">
      <dgm:prSet/>
      <dgm:spPr/>
      <dgm:t>
        <a:bodyPr/>
        <a:lstStyle/>
        <a:p>
          <a:endParaRPr lang="fr-FR"/>
        </a:p>
      </dgm:t>
    </dgm:pt>
    <dgm:pt modelId="{7CFCEB31-C53B-4076-9E89-71BB7C5206BB}">
      <dgm:prSet phldrT="[Texte]"/>
      <dgm:spPr/>
      <dgm:t>
        <a:bodyPr/>
        <a:lstStyle/>
        <a:p>
          <a:r>
            <a:rPr lang="fr-FR" dirty="0"/>
            <a:t>Evaluer, optimiser, adapter des solutions</a:t>
          </a:r>
        </a:p>
      </dgm:t>
    </dgm:pt>
    <dgm:pt modelId="{BCAA30FB-3036-4175-919A-7AC87A5DFA25}" type="parTrans" cxnId="{F470FB77-2A68-4E93-A413-B72BC643C21C}">
      <dgm:prSet/>
      <dgm:spPr/>
      <dgm:t>
        <a:bodyPr/>
        <a:lstStyle/>
        <a:p>
          <a:endParaRPr lang="fr-FR"/>
        </a:p>
      </dgm:t>
    </dgm:pt>
    <dgm:pt modelId="{E2E05416-EBA5-4CD9-8AA3-29C25936A1EA}" type="sibTrans" cxnId="{F470FB77-2A68-4E93-A413-B72BC643C21C}">
      <dgm:prSet/>
      <dgm:spPr/>
      <dgm:t>
        <a:bodyPr/>
        <a:lstStyle/>
        <a:p>
          <a:endParaRPr lang="fr-FR"/>
        </a:p>
      </dgm:t>
    </dgm:pt>
    <dgm:pt modelId="{8B357BF4-9F6B-41DA-AC00-06C721727CC4}">
      <dgm:prSet phldrT="[Texte]"/>
      <dgm:spPr/>
      <dgm:t>
        <a:bodyPr/>
        <a:lstStyle/>
        <a:p>
          <a:r>
            <a:rPr lang="fr-FR" dirty="0"/>
            <a:t>Conclure vis-à-vis de la problématique</a:t>
          </a:r>
        </a:p>
      </dgm:t>
    </dgm:pt>
    <dgm:pt modelId="{8049E6DB-7235-46A3-9A01-D9B8825D7FBE}" type="parTrans" cxnId="{E7F51A95-644E-4CCD-B975-7FB3FBC3D14D}">
      <dgm:prSet/>
      <dgm:spPr/>
      <dgm:t>
        <a:bodyPr/>
        <a:lstStyle/>
        <a:p>
          <a:endParaRPr lang="fr-FR"/>
        </a:p>
      </dgm:t>
    </dgm:pt>
    <dgm:pt modelId="{2FE3F632-0420-4B99-82E5-A7F74116C1F1}" type="sibTrans" cxnId="{E7F51A95-644E-4CCD-B975-7FB3FBC3D14D}">
      <dgm:prSet/>
      <dgm:spPr/>
      <dgm:t>
        <a:bodyPr/>
        <a:lstStyle/>
        <a:p>
          <a:endParaRPr lang="fr-FR"/>
        </a:p>
      </dgm:t>
    </dgm:pt>
    <dgm:pt modelId="{0D4AF47E-FDAB-4C77-957D-7D203EA2A551}">
      <dgm:prSet phldrT="[Texte]"/>
      <dgm:spPr/>
      <dgm:t>
        <a:bodyPr/>
        <a:lstStyle/>
        <a:p>
          <a:r>
            <a:rPr lang="fr-FR" dirty="0"/>
            <a:t>Préparation d’une synthèse (10 minutes)</a:t>
          </a:r>
        </a:p>
      </dgm:t>
    </dgm:pt>
    <dgm:pt modelId="{9CD69A6E-A2A3-461E-8653-B8D27DA8FB7C}" type="parTrans" cxnId="{D17B6FC1-D9C2-4F35-8136-869ADDE06035}">
      <dgm:prSet/>
      <dgm:spPr/>
      <dgm:t>
        <a:bodyPr/>
        <a:lstStyle/>
        <a:p>
          <a:endParaRPr lang="fr-FR"/>
        </a:p>
      </dgm:t>
    </dgm:pt>
    <dgm:pt modelId="{0D727C4D-D6A3-41E4-AAA6-A4FD3C72ECE6}" type="sibTrans" cxnId="{D17B6FC1-D9C2-4F35-8136-869ADDE06035}">
      <dgm:prSet/>
      <dgm:spPr/>
      <dgm:t>
        <a:bodyPr/>
        <a:lstStyle/>
        <a:p>
          <a:endParaRPr lang="fr-FR"/>
        </a:p>
      </dgm:t>
    </dgm:pt>
    <dgm:pt modelId="{D9322475-296B-4DB3-B8CB-A37D16B0CCC5}">
      <dgm:prSet phldrT="[Texte]"/>
      <dgm:spPr/>
      <dgm:t>
        <a:bodyPr/>
        <a:lstStyle/>
        <a:p>
          <a:r>
            <a:rPr lang="fr-FR" dirty="0"/>
            <a:t>Présentation </a:t>
          </a:r>
          <a:r>
            <a:rPr lang="fr-FR" b="1" dirty="0"/>
            <a:t>(3 minutes)</a:t>
          </a:r>
        </a:p>
      </dgm:t>
    </dgm:pt>
    <dgm:pt modelId="{36777342-3451-4820-A2D9-690CFCC4EAFA}" type="parTrans" cxnId="{D0949473-B194-4546-8E86-808091D73F76}">
      <dgm:prSet/>
      <dgm:spPr/>
      <dgm:t>
        <a:bodyPr/>
        <a:lstStyle/>
        <a:p>
          <a:endParaRPr lang="fr-FR"/>
        </a:p>
      </dgm:t>
    </dgm:pt>
    <dgm:pt modelId="{119C61CF-A5C0-4ED8-B600-C9AFDEC1C9D8}" type="sibTrans" cxnId="{D0949473-B194-4546-8E86-808091D73F76}">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E482A634-3C45-439E-A37A-3BB451581B53}" srcId="{928451A7-076A-4725-BC57-E98970B55362}" destId="{FE9C8349-5541-4A07-AD12-86C062C0E230}" srcOrd="1" destOrd="0" parTransId="{D86E542B-235B-4FEB-8647-F7C8AADC72DD}" sibTransId="{C43EF2FA-EE72-4138-B119-3A8414090AEA}"/>
    <dgm:cxn modelId="{94B4AD35-07BC-4BD5-BA48-4DA3352B804F}" type="presOf" srcId="{7CFCEB31-C53B-4076-9E89-71BB7C5206BB}" destId="{0CEB224C-27D6-4E1E-B3D5-07A168A17481}" srcOrd="1" destOrd="0" presId="urn:microsoft.com/office/officeart/2005/8/layout/hProcess4"/>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2"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2"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21B1ED67-366C-4183-8AF4-00523A5B1174}" type="presOf" srcId="{FE9C8349-5541-4A07-AD12-86C062C0E230}" destId="{9131C415-ABC8-494A-BB4C-4189E2623C96}" srcOrd="0" destOrd="1" presId="urn:microsoft.com/office/officeart/2005/8/layout/hProcess4"/>
    <dgm:cxn modelId="{C8B22B49-CC6C-4CC7-B1A3-9980D2423C47}" srcId="{C0BBB20E-A547-490C-BFC3-F69C30C2BB85}" destId="{F13B1487-2412-4E08-99C9-67C2BCBDEA4A}" srcOrd="2" destOrd="0" parTransId="{D2C1CF47-F1CF-41FD-863C-436CAB276BF5}" sibTransId="{0DA945F7-3BBA-45C9-BADE-9D9D10D8009B}"/>
    <dgm:cxn modelId="{A4A6564B-C371-4F9F-B066-1639325111C0}" type="presOf" srcId="{F13B1487-2412-4E08-99C9-67C2BCBDEA4A}" destId="{8901E0F4-0A59-4693-BCC0-AD691D9FB870}" srcOrd="0" destOrd="2" presId="urn:microsoft.com/office/officeart/2005/8/layout/hProcess4"/>
    <dgm:cxn modelId="{E89FE86D-E9A0-4F12-A590-68AB9F146FB2}" type="presOf" srcId="{D9322475-296B-4DB3-B8CB-A37D16B0CCC5}" destId="{BCC1B419-4A07-48CE-9943-567C3025AA4B}" srcOrd="1"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4837E752-3F23-4D39-B139-676E4BD7D655}" srcId="{C0BBB20E-A547-490C-BFC3-F69C30C2BB85}" destId="{A8413DF9-56B9-4C60-B3CC-C6279AA9DB31}" srcOrd="1" destOrd="0" parTransId="{BFBB27DB-4F08-40E3-A64D-E6DBEFBF4140}" sibTransId="{1140EB32-5F55-4501-AE6F-0BEE35CC03BC}"/>
    <dgm:cxn modelId="{78AA7A53-A1F0-47E6-9B77-B202EA49C9D4}" type="presOf" srcId="{8B357BF4-9F6B-41DA-AC00-06C721727CC4}" destId="{F0C2F068-CF38-425A-B33E-3FD76DFE06E5}" srcOrd="0" destOrd="1" presId="urn:microsoft.com/office/officeart/2005/8/layout/hProcess4"/>
    <dgm:cxn modelId="{D0949473-B194-4546-8E86-808091D73F76}" srcId="{72D19D3A-74EA-46C0-A7EF-6D3CB88BB6E7}" destId="{D9322475-296B-4DB3-B8CB-A37D16B0CCC5}" srcOrd="1" destOrd="0" parTransId="{36777342-3451-4820-A2D9-690CFCC4EAFA}" sibTransId="{119C61CF-A5C0-4ED8-B600-C9AFDEC1C9D8}"/>
    <dgm:cxn modelId="{D2AF2756-91EA-4946-BD2F-56B8BD2544F9}" type="presOf" srcId="{FE9C8349-5541-4A07-AD12-86C062C0E230}" destId="{3B26D6A5-9D56-445C-B171-536ACA002E6A}" srcOrd="1" destOrd="1" presId="urn:microsoft.com/office/officeart/2005/8/layout/hProcess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2"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9FB5A393-4204-4957-8862-370D233FA313}" type="presOf" srcId="{A8413DF9-56B9-4C60-B3CC-C6279AA9DB31}" destId="{0CDE4C4E-2C62-4126-8CEE-77D153383F3B}" srcOrd="1" destOrd="1" presId="urn:microsoft.com/office/officeart/2005/8/layout/hProcess4"/>
    <dgm:cxn modelId="{E7F51A95-644E-4CCD-B975-7FB3FBC3D14D}" srcId="{9D94179C-60CB-44C9-8000-C638CC90FBCC}" destId="{8B357BF4-9F6B-41DA-AC00-06C721727CC4}" srcOrd="1" destOrd="0" parTransId="{8049E6DB-7235-46A3-9A01-D9B8825D7FBE}" sibTransId="{2FE3F632-0420-4B99-82E5-A7F74116C1F1}"/>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2" destOrd="0" parTransId="{0DC9D828-A9AB-4F2A-83AE-CB35FC67EA91}" sibTransId="{9498F83F-2569-4E78-864A-AF5A10617D12}"/>
    <dgm:cxn modelId="{8CB1F4BA-D601-4E13-A50B-3A70EAC68341}" type="presOf" srcId="{D9322475-296B-4DB3-B8CB-A37D16B0CCC5}" destId="{9026B45C-ADFA-45DE-A14B-1C67CDA49329}" srcOrd="0" destOrd="1" presId="urn:microsoft.com/office/officeart/2005/8/layout/hProcess4"/>
    <dgm:cxn modelId="{80D23CBD-CE2E-4319-87F9-C044F105CF34}" type="presOf" srcId="{75637A16-730E-4452-8190-67FB3226C504}" destId="{4D946BF7-5318-4B1E-AEBF-4A3CA2E290DB}" srcOrd="0" destOrd="0" presId="urn:microsoft.com/office/officeart/2005/8/layout/hProcess4"/>
    <dgm:cxn modelId="{95D060BD-EC9A-4CE2-A678-C20ADD6CE489}" type="presOf" srcId="{A8413DF9-56B9-4C60-B3CC-C6279AA9DB31}" destId="{8901E0F4-0A59-4693-BCC0-AD691D9FB870}" srcOrd="0" destOrd="1"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C9483CCC-F04E-41A4-BC9B-839EAF8C71E4}" type="presOf" srcId="{8DAB84D0-1232-4525-835D-427DF83AEF9C}" destId="{9131C415-ABC8-494A-BB4C-4189E2623C96}" srcOrd="0" destOrd="2" presId="urn:microsoft.com/office/officeart/2005/8/layout/hProcess4"/>
    <dgm:cxn modelId="{6C1568E0-2E3D-445E-8201-5D1B60F0118D}" type="presOf" srcId="{8B357BF4-9F6B-41DA-AC00-06C721727CC4}" destId="{0CEB224C-27D6-4E1E-B3D5-07A168A17481}" srcOrd="1"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Pôle 1</a:t>
          </a:r>
        </a:p>
        <a:p>
          <a:r>
            <a:rPr lang="fr-FR" sz="700" dirty="0">
              <a:latin typeface="Arial Nova" panose="020B0504020202020204"/>
            </a:rPr>
            <a:t>Découverte du système</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Pôle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r>
            <a:rPr lang="fr-FR" sz="700" dirty="0">
              <a:latin typeface="Arial Nova" panose="020B0504020202020204"/>
            </a:rPr>
            <a:t>Problématique à résoudre</a:t>
          </a: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Pôle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r>
            <a:rPr lang="fr-FR" sz="700" dirty="0">
              <a:latin typeface="Arial Nova" panose="020B0504020202020204"/>
            </a:rPr>
            <a:t>Problématique à résoudre</a:t>
          </a: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Pôle 4</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Pôle 5</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r>
            <a:rPr lang="fr-FR" sz="700" dirty="0">
              <a:latin typeface="Arial Nova" panose="020B0504020202020204"/>
            </a:rPr>
            <a:t>Problématique à résoudre</a:t>
          </a: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lstStyle/>
        <a:p>
          <a:endParaRPr lang="fr-FR" sz="2000" dirty="0">
            <a:latin typeface="Arial Nova" panose="020B0504020202020204"/>
          </a:endParaRP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Activité 1</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Activité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endParaRPr lang="fr-FR" sz="2000" dirty="0">
            <a:latin typeface="Arial Nova" panose="020B0504020202020204"/>
          </a:endParaRP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Activité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endParaRPr lang="fr-FR" sz="2000" dirty="0">
            <a:latin typeface="Arial Nova" panose="020B0504020202020204"/>
          </a:endParaRP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Activité n</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Conclusion</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endParaRPr lang="fr-FR" sz="2000" dirty="0">
            <a:latin typeface="Arial Nova" panose="020B0504020202020204"/>
          </a:endParaRP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nchor="ctr"/>
        <a:lstStyle/>
        <a:p>
          <a:r>
            <a:rPr lang="fr-FR" sz="1200" dirty="0">
              <a:latin typeface="Arial Nova" panose="020B0504020202020204"/>
            </a:rPr>
            <a:t>POSTER</a:t>
          </a: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custScaleX="159586">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custScaleX="159586">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custScaleX="159586">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custScaleX="159586">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custScaleX="159586">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742B16C-6774-4654-A307-2517E5970ED9}">
      <dgm:prSet phldrT="[Texte]" custT="1"/>
      <dgm:spPr/>
      <dgm:t>
        <a:bodyPr/>
        <a:lstStyle/>
        <a:p>
          <a:r>
            <a:rPr lang="fr-FR" sz="1000" dirty="0">
              <a:latin typeface="Arial Nova" panose="020B0504020202020204"/>
            </a:rPr>
            <a:t>Performances attendues et contexte d’utilisation</a:t>
          </a:r>
        </a:p>
      </dgm:t>
    </dgm:pt>
    <dgm:pt modelId="{DB0BD340-6AE9-43AB-8228-82AD980D89BF}" type="sibTrans" cxnId="{002EAD7A-751D-4A0E-8B80-3ED2E8BF0317}">
      <dgm:prSet/>
      <dgm:spPr/>
      <dgm:t>
        <a:bodyPr/>
        <a:lstStyle/>
        <a:p>
          <a:endParaRPr lang="fr-FR" sz="2000">
            <a:latin typeface="Arial Nova" panose="020B0504020202020204"/>
          </a:endParaRPr>
        </a:p>
      </dgm:t>
    </dgm:pt>
    <dgm:pt modelId="{3F79200C-09D6-4579-940A-9925FCF29974}" type="parTrans" cxnId="{002EAD7A-751D-4A0E-8B80-3ED2E8BF0317}">
      <dgm:prSet/>
      <dgm:spPr/>
      <dgm:t>
        <a:bodyPr/>
        <a:lstStyle/>
        <a:p>
          <a:endParaRPr lang="fr-FR" sz="2000">
            <a:latin typeface="Arial Nova" panose="020B0504020202020204"/>
          </a:endParaRPr>
        </a:p>
      </dgm:t>
    </dgm:pt>
    <dgm:pt modelId="{41771FF1-D528-4B5B-B6DB-ABD7F8E8ACC0}">
      <dgm:prSet phldrT="[Texte]" custT="1"/>
      <dgm:spPr/>
      <dgm:t>
        <a:bodyPr/>
        <a:lstStyle/>
        <a:p>
          <a:r>
            <a:rPr lang="fr-FR" sz="1000" dirty="0">
              <a:latin typeface="Arial Nova" panose="020B0504020202020204"/>
            </a:rPr>
            <a:t>Organisation structurelle</a:t>
          </a:r>
        </a:p>
      </dgm:t>
    </dgm:pt>
    <dgm:pt modelId="{6394E09E-A1B3-48B9-AAD2-AE96C50294A2}" type="parTrans" cxnId="{FDA3BB21-9166-4F01-A8D8-5EB8298002A6}">
      <dgm:prSet/>
      <dgm:spPr/>
      <dgm:t>
        <a:bodyPr/>
        <a:lstStyle/>
        <a:p>
          <a:endParaRPr lang="fr-FR"/>
        </a:p>
      </dgm:t>
    </dgm:pt>
    <dgm:pt modelId="{00F75CBC-010D-4E33-AFB0-EC82F902455B}" type="sibTrans" cxnId="{FDA3BB21-9166-4F01-A8D8-5EB8298002A6}">
      <dgm:prSet/>
      <dgm:spPr/>
      <dgm:t>
        <a:bodyPr/>
        <a:lstStyle/>
        <a:p>
          <a:endParaRPr lang="fr-FR"/>
        </a:p>
      </dgm:t>
    </dgm:pt>
    <dgm:pt modelId="{80FA71B1-F81F-49BF-8327-A629CA56A3F7}">
      <dgm:prSet phldrT="[Texte]" custT="1"/>
      <dgm:spPr/>
      <dgm:t>
        <a:bodyPr/>
        <a:lstStyle/>
        <a:p>
          <a:r>
            <a:rPr lang="fr-FR" sz="1000" dirty="0">
              <a:latin typeface="Arial Nova" panose="020B0504020202020204"/>
            </a:rPr>
            <a:t>Chaînes fonctionnelles</a:t>
          </a:r>
        </a:p>
      </dgm:t>
    </dgm:pt>
    <dgm:pt modelId="{8DE92928-04A1-4D5E-B838-6FDD4EF46E4A}" type="parTrans" cxnId="{A78ADD46-9CC2-4394-9430-F33167AA89AD}">
      <dgm:prSet/>
      <dgm:spPr/>
      <dgm:t>
        <a:bodyPr/>
        <a:lstStyle/>
        <a:p>
          <a:endParaRPr lang="fr-FR"/>
        </a:p>
      </dgm:t>
    </dgm:pt>
    <dgm:pt modelId="{EDA7FACE-CC0C-4EAA-BEAC-F10518EF3664}" type="sibTrans" cxnId="{A78ADD46-9CC2-4394-9430-F33167AA89AD}">
      <dgm:prSet/>
      <dgm:spPr/>
      <dgm:t>
        <a:bodyPr/>
        <a:lstStyle/>
        <a:p>
          <a:endParaRPr lang="fr-FR"/>
        </a:p>
      </dgm:t>
    </dgm:pt>
    <dgm:pt modelId="{1864BE33-FBC3-4F6D-87A7-47CB7879E885}">
      <dgm:prSet phldrT="[Texte]" custT="1"/>
      <dgm:spPr/>
      <dgm:t>
        <a:bodyPr/>
        <a:lstStyle/>
        <a:p>
          <a:r>
            <a:rPr lang="fr-FR" sz="1000" dirty="0">
              <a:latin typeface="Arial Nova" panose="020B0504020202020204"/>
            </a:rPr>
            <a:t>Expérimentations</a:t>
          </a:r>
        </a:p>
      </dgm:t>
    </dgm:pt>
    <dgm:pt modelId="{2941FD7B-BB25-4295-809B-C5CAECCD6A8B}" type="parTrans" cxnId="{42C4A320-B8FD-478A-BE6B-58A3BD2C378A}">
      <dgm:prSet/>
      <dgm:spPr/>
      <dgm:t>
        <a:bodyPr/>
        <a:lstStyle/>
        <a:p>
          <a:endParaRPr lang="fr-FR"/>
        </a:p>
      </dgm:t>
    </dgm:pt>
    <dgm:pt modelId="{C5AABC16-5B41-4C01-AF4A-E595D3A13A0C}" type="sibTrans" cxnId="{42C4A320-B8FD-478A-BE6B-58A3BD2C378A}">
      <dgm:prSet/>
      <dgm:spPr/>
      <dgm:t>
        <a:bodyPr/>
        <a:lstStyle/>
        <a:p>
          <a:endParaRPr lang="fr-FR"/>
        </a:p>
      </dgm:t>
    </dgm:pt>
    <dgm:pt modelId="{7C82DA9C-EA2D-4229-922D-12B38858444E}">
      <dgm:prSet phldrT="[Texte]" custT="1"/>
      <dgm:spPr/>
      <dgm:t>
        <a:bodyPr/>
        <a:lstStyle/>
        <a:p>
          <a:r>
            <a:rPr lang="fr-FR" sz="1000" dirty="0">
              <a:latin typeface="Arial Nova" panose="020B0504020202020204"/>
            </a:rPr>
            <a:t>Modèles analytiques</a:t>
          </a:r>
        </a:p>
      </dgm:t>
    </dgm:pt>
    <dgm:pt modelId="{509AB4DE-33DF-4340-B564-8C94D021F00D}" type="parTrans" cxnId="{C161D75E-539F-4EC6-9FA9-162232784F39}">
      <dgm:prSet/>
      <dgm:spPr/>
      <dgm:t>
        <a:bodyPr/>
        <a:lstStyle/>
        <a:p>
          <a:endParaRPr lang="fr-FR"/>
        </a:p>
      </dgm:t>
    </dgm:pt>
    <dgm:pt modelId="{B99C6FF0-FA24-42B8-9C89-4BEC6D559C4D}" type="sibTrans" cxnId="{C161D75E-539F-4EC6-9FA9-162232784F39}">
      <dgm:prSet/>
      <dgm:spPr/>
      <dgm:t>
        <a:bodyPr/>
        <a:lstStyle/>
        <a:p>
          <a:endParaRPr lang="fr-FR"/>
        </a:p>
      </dgm:t>
    </dgm:pt>
    <dgm:pt modelId="{928451A7-076A-4725-BC57-E98970B55362}">
      <dgm:prSet phldrT="[Texte]" custT="1"/>
      <dgm:spPr/>
      <dgm:t>
        <a:bodyPr/>
        <a:lstStyle/>
        <a:p>
          <a:r>
            <a:rPr lang="fr-FR" sz="1000" dirty="0">
              <a:latin typeface="Arial Nova" panose="020B0504020202020204"/>
            </a:rPr>
            <a:t>Évaluation de performances</a:t>
          </a:r>
        </a:p>
      </dgm:t>
    </dgm:pt>
    <dgm:pt modelId="{75637A16-730E-4452-8190-67FB3226C504}" type="sibTrans" cxnId="{1A2CD6BD-4FB6-4C65-A31E-7C659272F5FF}">
      <dgm:prSet/>
      <dgm:spPr/>
      <dgm:t>
        <a:bodyPr/>
        <a:lstStyle/>
        <a:p>
          <a:endParaRPr lang="fr-FR" sz="2000">
            <a:latin typeface="Arial Nova" panose="020B0504020202020204"/>
          </a:endParaRPr>
        </a:p>
      </dgm:t>
    </dgm:pt>
    <dgm:pt modelId="{605DBBC2-A198-4676-A0C6-4546B7A91B68}" type="parTrans" cxnId="{1A2CD6BD-4FB6-4C65-A31E-7C659272F5FF}">
      <dgm:prSet/>
      <dgm:spPr/>
      <dgm:t>
        <a:bodyPr/>
        <a:lstStyle/>
        <a:p>
          <a:endParaRPr lang="fr-FR" sz="2000">
            <a:latin typeface="Arial Nova" panose="020B0504020202020204"/>
          </a:endParaRPr>
        </a:p>
      </dgm:t>
    </dgm:pt>
    <dgm:pt modelId="{C0BBB20E-A547-490C-BFC3-F69C30C2BB85}">
      <dgm:prSet phldrT="[Texte]" custT="1"/>
      <dgm:spPr/>
      <dgm:t>
        <a:bodyPr/>
        <a:lstStyle/>
        <a:p>
          <a:r>
            <a:rPr lang="fr-FR" sz="1000" dirty="0">
              <a:latin typeface="Arial Nova" panose="020B0504020202020204"/>
            </a:rPr>
            <a:t>Premier temps : Analyse globale</a:t>
          </a:r>
        </a:p>
      </dgm:t>
    </dgm:pt>
    <dgm:pt modelId="{DD1C8274-3095-435A-B7E9-C86DA96BDE64}" type="sibTrans" cxnId="{C5973D72-FB08-4B00-8516-F806514B4438}">
      <dgm:prSet/>
      <dgm:spPr/>
      <dgm:t>
        <a:bodyPr/>
        <a:lstStyle/>
        <a:p>
          <a:endParaRPr lang="fr-FR" sz="1000">
            <a:latin typeface="Arial Nova" panose="020B0504020202020204"/>
          </a:endParaRPr>
        </a:p>
      </dgm:t>
    </dgm:pt>
    <dgm:pt modelId="{830D836F-DF80-4E41-AF3F-21CC3E8E4EF2}" type="parTrans" cxnId="{C5973D72-FB08-4B00-8516-F806514B4438}">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416535" custScaleY="157156" custLinFactX="-62441" custLinFactNeighborX="-100000" custLinFactNeighborY="-597">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198244" custScaleY="153368" custLinFactX="30954" custLinFactNeighborX="100000" custLinFactNeighborY="4476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custAng="12034629" custFlipVert="1" custScaleX="21969" custScaleY="3228" custLinFactNeighborX="-13938" custLinFactNeighborY="7647"/>
      <dgm:spPr/>
    </dgm:pt>
    <dgm:pt modelId="{92244FFD-6FE2-46F5-A64A-0A667976620F}" type="pres">
      <dgm:prSet presAssocID="{928451A7-076A-4725-BC57-E98970B55362}" presName="composite2" presStyleCnt="0"/>
      <dgm:spPr/>
    </dgm:pt>
    <dgm:pt modelId="{5B99022B-318A-4168-964E-A97A64D140BA}" type="pres">
      <dgm:prSet presAssocID="{928451A7-076A-4725-BC57-E98970B55362}" presName="dummyNode2" presStyleLbl="node1" presStyleIdx="0" presStyleCnt="2"/>
      <dgm:spPr/>
    </dgm:pt>
    <dgm:pt modelId="{4D6EE354-2623-4918-A4D0-F87DEF273621}" type="pres">
      <dgm:prSet presAssocID="{928451A7-076A-4725-BC57-E98970B55362}" presName="childNode2" presStyleLbl="bgAcc1" presStyleIdx="1" presStyleCnt="2" custScaleX="391847" custScaleY="141148" custLinFactX="17417" custLinFactNeighborX="100000" custLinFactNeighborY="-3947">
        <dgm:presLayoutVars>
          <dgm:bulletEnabled val="1"/>
        </dgm:presLayoutVars>
      </dgm:prSet>
      <dgm:spPr/>
    </dgm:pt>
    <dgm:pt modelId="{32921764-1EF8-4636-842C-F6B7A843EA86}" type="pres">
      <dgm:prSet presAssocID="{928451A7-076A-4725-BC57-E98970B55362}" presName="childNode2tx" presStyleLbl="bgAcc1" presStyleIdx="1" presStyleCnt="2">
        <dgm:presLayoutVars>
          <dgm:bulletEnabled val="1"/>
        </dgm:presLayoutVars>
      </dgm:prSet>
      <dgm:spPr/>
    </dgm:pt>
    <dgm:pt modelId="{201E8633-9DF9-4CAB-A8FD-37BD37CE77D1}" type="pres">
      <dgm:prSet presAssocID="{928451A7-076A-4725-BC57-E98970B55362}" presName="parentNode2" presStyleLbl="node1" presStyleIdx="1" presStyleCnt="2" custScaleX="202083" custScaleY="138366" custLinFactX="-7064" custLinFactNeighborX="-100000" custLinFactNeighborY="-49157">
        <dgm:presLayoutVars>
          <dgm:chMax val="0"/>
          <dgm:bulletEnabled val="1"/>
        </dgm:presLayoutVars>
      </dgm:prSet>
      <dgm:spPr/>
    </dgm:pt>
    <dgm:pt modelId="{6C87FABC-F6E1-422F-AF4F-D52B0C8CAD9B}" type="pres">
      <dgm:prSet presAssocID="{928451A7-076A-4725-BC57-E98970B55362}" presName="connSite2" presStyleCnt="0"/>
      <dgm:spPr/>
    </dgm:pt>
  </dgm:ptLst>
  <dgm:cxnLst>
    <dgm:cxn modelId="{745C2710-AEC2-4077-8999-F61D41E0B39E}" type="presOf" srcId="{C0BBB20E-A547-490C-BFC3-F69C30C2BB85}" destId="{AB2A0A4B-2E62-43F5-874D-A858B18AD7BD}" srcOrd="0" destOrd="0" presId="urn:microsoft.com/office/officeart/2005/8/layout/hProcess4"/>
    <dgm:cxn modelId="{42C4A320-B8FD-478A-BE6B-58A3BD2C378A}" srcId="{928451A7-076A-4725-BC57-E98970B55362}" destId="{1864BE33-FBC3-4F6D-87A7-47CB7879E885}" srcOrd="0" destOrd="0" parTransId="{2941FD7B-BB25-4295-809B-C5CAECCD6A8B}" sibTransId="{C5AABC16-5B41-4C01-AF4A-E595D3A13A0C}"/>
    <dgm:cxn modelId="{FDA3BB21-9166-4F01-A8D8-5EB8298002A6}" srcId="{C0BBB20E-A547-490C-BFC3-F69C30C2BB85}" destId="{41771FF1-D528-4B5B-B6DB-ABD7F8E8ACC0}" srcOrd="1" destOrd="0" parTransId="{6394E09E-A1B3-48B9-AAD2-AE96C50294A2}" sibTransId="{00F75CBC-010D-4E33-AFB0-EC82F902455B}"/>
    <dgm:cxn modelId="{70FCD421-2521-424F-B9BC-061AF450C2F8}" type="presOf" srcId="{C742B16C-6774-4654-A307-2517E5970ED9}" destId="{0CDE4C4E-2C62-4126-8CEE-77D153383F3B}" srcOrd="1" destOrd="0" presId="urn:microsoft.com/office/officeart/2005/8/layout/hProcess4"/>
    <dgm:cxn modelId="{BB8D0A29-F0A7-4ED2-B29E-514394943B61}" type="presOf" srcId="{41771FF1-D528-4B5B-B6DB-ABD7F8E8ACC0}" destId="{8901E0F4-0A59-4693-BCC0-AD691D9FB870}" srcOrd="0" destOrd="1" presId="urn:microsoft.com/office/officeart/2005/8/layout/hProcess4"/>
    <dgm:cxn modelId="{26A17A2C-5E03-45C6-8E0E-B5F435185A1C}" type="presOf" srcId="{80FA71B1-F81F-49BF-8327-A629CA56A3F7}" destId="{0CDE4C4E-2C62-4126-8CEE-77D153383F3B}" srcOrd="1" destOrd="2" presId="urn:microsoft.com/office/officeart/2005/8/layout/hProcess4"/>
    <dgm:cxn modelId="{C161D75E-539F-4EC6-9FA9-162232784F39}" srcId="{928451A7-076A-4725-BC57-E98970B55362}" destId="{7C82DA9C-EA2D-4229-922D-12B38858444E}" srcOrd="1" destOrd="0" parTransId="{509AB4DE-33DF-4340-B564-8C94D021F00D}" sibTransId="{B99C6FF0-FA24-42B8-9C89-4BEC6D559C4D}"/>
    <dgm:cxn modelId="{BE340D61-28A6-4E10-B4BD-309F83AE9FD8}" type="presOf" srcId="{DD1C8274-3095-435A-B7E9-C86DA96BDE64}" destId="{943CED33-B477-41B6-8333-C0E815B32CCD}" srcOrd="0" destOrd="0" presId="urn:microsoft.com/office/officeart/2005/8/layout/hProcess4"/>
    <dgm:cxn modelId="{820F5445-A8A7-4347-BDC2-9261E516C70F}" type="presOf" srcId="{80FA71B1-F81F-49BF-8327-A629CA56A3F7}" destId="{8901E0F4-0A59-4693-BCC0-AD691D9FB870}" srcOrd="0" destOrd="2" presId="urn:microsoft.com/office/officeart/2005/8/layout/hProcess4"/>
    <dgm:cxn modelId="{A78ADD46-9CC2-4394-9430-F33167AA89AD}" srcId="{C0BBB20E-A547-490C-BFC3-F69C30C2BB85}" destId="{80FA71B1-F81F-49BF-8327-A629CA56A3F7}" srcOrd="2" destOrd="0" parTransId="{8DE92928-04A1-4D5E-B838-6FDD4EF46E4A}" sibTransId="{EDA7FACE-CC0C-4EAA-BEAC-F10518EF3664}"/>
    <dgm:cxn modelId="{C5973D72-FB08-4B00-8516-F806514B4438}" srcId="{4BBBBA37-00AE-490F-BA4E-E9A756C4A0D7}" destId="{C0BBB20E-A547-490C-BFC3-F69C30C2BB85}" srcOrd="0" destOrd="0" parTransId="{830D836F-DF80-4E41-AF3F-21CC3E8E4EF2}" sibTransId="{DD1C8274-3095-435A-B7E9-C86DA96BDE64}"/>
    <dgm:cxn modelId="{AE7C765A-2400-49CF-930D-00D06554EA81}" type="presOf" srcId="{928451A7-076A-4725-BC57-E98970B55362}" destId="{201E8633-9DF9-4CAB-A8FD-37BD37CE77D1}" srcOrd="0" destOrd="0" presId="urn:microsoft.com/office/officeart/2005/8/layout/hProcess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839F8496-0EE2-45D7-9D81-178B045BF77B}" type="presOf" srcId="{41771FF1-D528-4B5B-B6DB-ABD7F8E8ACC0}" destId="{0CDE4C4E-2C62-4126-8CEE-77D153383F3B}"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1A2CD6BD-4FB6-4C65-A31E-7C659272F5FF}" srcId="{4BBBBA37-00AE-490F-BA4E-E9A756C4A0D7}" destId="{928451A7-076A-4725-BC57-E98970B55362}" srcOrd="1" destOrd="0" parTransId="{605DBBC2-A198-4676-A0C6-4546B7A91B68}" sibTransId="{75637A16-730E-4452-8190-67FB3226C504}"/>
    <dgm:cxn modelId="{B39A78BF-9314-4B68-B564-8DA8959E274E}" type="presOf" srcId="{1864BE33-FBC3-4F6D-87A7-47CB7879E885}" destId="{32921764-1EF8-4636-842C-F6B7A843EA86}" srcOrd="1" destOrd="0" presId="urn:microsoft.com/office/officeart/2005/8/layout/hProcess4"/>
    <dgm:cxn modelId="{1A73FBF2-2D84-44EB-8A94-47E9C79A32C8}" type="presOf" srcId="{7C82DA9C-EA2D-4229-922D-12B38858444E}" destId="{4D6EE354-2623-4918-A4D0-F87DEF273621}" srcOrd="0" destOrd="1" presId="urn:microsoft.com/office/officeart/2005/8/layout/hProcess4"/>
    <dgm:cxn modelId="{9DE0CFF9-9FB4-4C16-B4C0-81DB787F9F66}" type="presOf" srcId="{1864BE33-FBC3-4F6D-87A7-47CB7879E885}" destId="{4D6EE354-2623-4918-A4D0-F87DEF273621}" srcOrd="0" destOrd="0" presId="urn:microsoft.com/office/officeart/2005/8/layout/hProcess4"/>
    <dgm:cxn modelId="{2537FCFA-8117-474C-B7B7-5EAE0C7A4D4C}" type="presOf" srcId="{7C82DA9C-EA2D-4229-922D-12B38858444E}" destId="{32921764-1EF8-4636-842C-F6B7A843EA86}"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887ACAEE-F006-4D3E-9092-39B0196E83D4}" type="presParOf" srcId="{FC4CC419-9620-4012-97C5-A28BFD476CA1}" destId="{92244FFD-6FE2-46F5-A64A-0A667976620F}" srcOrd="2" destOrd="0" presId="urn:microsoft.com/office/officeart/2005/8/layout/hProcess4"/>
    <dgm:cxn modelId="{B26548A8-B83D-4907-9B5E-0774C0612FCB}" type="presParOf" srcId="{92244FFD-6FE2-46F5-A64A-0A667976620F}" destId="{5B99022B-318A-4168-964E-A97A64D140BA}" srcOrd="0" destOrd="0" presId="urn:microsoft.com/office/officeart/2005/8/layout/hProcess4"/>
    <dgm:cxn modelId="{388FDE5A-9D69-44E5-A93D-1B2A4B6EB0F1}" type="presParOf" srcId="{92244FFD-6FE2-46F5-A64A-0A667976620F}" destId="{4D6EE354-2623-4918-A4D0-F87DEF273621}" srcOrd="1" destOrd="0" presId="urn:microsoft.com/office/officeart/2005/8/layout/hProcess4"/>
    <dgm:cxn modelId="{B6ABE323-A57F-4BF2-A1EE-DA3BDDE5FE2D}" type="presParOf" srcId="{92244FFD-6FE2-46F5-A64A-0A667976620F}" destId="{32921764-1EF8-4636-842C-F6B7A843EA86}" srcOrd="2" destOrd="0" presId="urn:microsoft.com/office/officeart/2005/8/layout/hProcess4"/>
    <dgm:cxn modelId="{FEFA5617-57C4-4F95-90E9-DBF0F7AF4D2D}" type="presParOf" srcId="{92244FFD-6FE2-46F5-A64A-0A667976620F}" destId="{201E8633-9DF9-4CAB-A8FD-37BD37CE77D1}" srcOrd="3" destOrd="0" presId="urn:microsoft.com/office/officeart/2005/8/layout/hProcess4"/>
    <dgm:cxn modelId="{CBDC2369-2192-4B6D-8F5E-B3F32B5D7C1B}" type="presParOf" srcId="{92244FFD-6FE2-46F5-A64A-0A667976620F}" destId="{6C87FABC-F6E1-422F-AF4F-D52B0C8CAD9B}" srcOrd="4" destOrd="0" presId="urn:microsoft.com/office/officeart/2005/8/layout/h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400"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20F7D581-9EB2-498F-BE28-9D62195EAF83}">
      <dgm:prSet phldrT="[Texte]" custT="1"/>
      <dgm:spPr/>
      <dgm:t>
        <a:bodyPr/>
        <a:lstStyle/>
        <a:p>
          <a:r>
            <a:rPr lang="fr-FR" sz="1400" dirty="0"/>
            <a:t>Oral</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Adopter une posture permettant de voir et d’échanger avec l’examinateur.</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AEB247FD-6D58-4408-8770-0452FCED6303}">
      <dgm:prSet phldrT="[Texte]" custT="1"/>
      <dgm:spPr/>
      <dgm:t>
        <a:bodyPr/>
        <a:lstStyle/>
        <a:p>
          <a:r>
            <a:rPr lang="fr-FR" sz="1100" dirty="0"/>
            <a:t>Lecture du sujet</a:t>
          </a:r>
        </a:p>
      </dgm:t>
    </dgm:pt>
    <dgm:pt modelId="{89E3FD14-03B2-4832-8923-0DD87E75F033}" type="parTrans" cxnId="{DF3E27AC-9EC7-42C1-8261-77B5D8C07EFD}">
      <dgm:prSet/>
      <dgm:spPr/>
      <dgm:t>
        <a:bodyPr/>
        <a:lstStyle/>
        <a:p>
          <a:endParaRPr lang="fr-FR"/>
        </a:p>
      </dgm:t>
    </dgm:pt>
    <dgm:pt modelId="{13ECDF23-8262-4788-A630-8CE5ECF86CAB}" type="sibTrans" cxnId="{DF3E27AC-9EC7-42C1-8261-77B5D8C07EFD}">
      <dgm:prSet/>
      <dgm:spPr/>
      <dgm:t>
        <a:bodyPr/>
        <a:lstStyle/>
        <a:p>
          <a:endParaRPr lang="fr-FR"/>
        </a:p>
      </dgm:t>
    </dgm:pt>
    <dgm:pt modelId="{4FB62C2E-7612-4BBD-9708-70AC20CB18F4}">
      <dgm:prSet phldrT="[Texte]" custT="1"/>
      <dgm:spPr/>
      <dgm:t>
        <a:bodyPr/>
        <a:lstStyle/>
        <a:p>
          <a:r>
            <a:rPr lang="fr-FR" sz="1100" dirty="0"/>
            <a:t>Pas de prise de note</a:t>
          </a:r>
        </a:p>
      </dgm:t>
    </dgm:pt>
    <dgm:pt modelId="{53AA810A-50B3-420A-8659-F2BE9913CA29}" type="parTrans" cxnId="{6C386273-66C1-4742-AA42-B5ED89114474}">
      <dgm:prSet/>
      <dgm:spPr/>
      <dgm:t>
        <a:bodyPr/>
        <a:lstStyle/>
        <a:p>
          <a:endParaRPr lang="fr-FR"/>
        </a:p>
      </dgm:t>
    </dgm:pt>
    <dgm:pt modelId="{80D71197-0FF4-454A-BD95-E2C4B2966CC0}" type="sibTrans" cxnId="{6C386273-66C1-4742-AA42-B5ED89114474}">
      <dgm:prSet/>
      <dgm:spPr/>
      <dgm:t>
        <a:bodyPr/>
        <a:lstStyle/>
        <a:p>
          <a:endParaRPr lang="fr-FR"/>
        </a:p>
      </dgm:t>
    </dgm:pt>
    <dgm:pt modelId="{6133825F-5A43-466F-8F5F-49CA1BC3DD6E}">
      <dgm:prSet phldrT="[Texte]"/>
      <dgm:spPr/>
      <dgm:t>
        <a:bodyPr/>
        <a:lstStyle/>
        <a:p>
          <a:r>
            <a:rPr lang="fr-FR" dirty="0"/>
            <a:t>Présentation des réponses </a:t>
          </a:r>
        </a:p>
      </dgm:t>
    </dgm:pt>
    <dgm:pt modelId="{DD57DEE6-9375-4C42-9B7B-D8D7393489C7}" type="parTrans" cxnId="{FF645501-5B8D-4634-BA9C-3517595D036E}">
      <dgm:prSet/>
      <dgm:spPr/>
      <dgm:t>
        <a:bodyPr/>
        <a:lstStyle/>
        <a:p>
          <a:endParaRPr lang="fr-FR"/>
        </a:p>
      </dgm:t>
    </dgm:pt>
    <dgm:pt modelId="{7EAE1B18-52B6-4A2C-87DF-9EA5EEF6DE3B}" type="sibTrans" cxnId="{FF645501-5B8D-4634-BA9C-3517595D036E}">
      <dgm:prSet/>
      <dgm:spPr/>
      <dgm:t>
        <a:bodyPr/>
        <a:lstStyle/>
        <a:p>
          <a:endParaRPr lang="fr-FR"/>
        </a:p>
      </dgm:t>
    </dgm:pt>
    <dgm:pt modelId="{16280BD4-D855-4657-A7F6-AE587B8B574E}">
      <dgm:prSet phldrT="[Texte]"/>
      <dgm:spPr/>
      <dgm:t>
        <a:bodyPr/>
        <a:lstStyle/>
        <a:p>
          <a:r>
            <a:rPr lang="fr-FR" dirty="0"/>
            <a:t>Présentation du support</a:t>
          </a:r>
        </a:p>
      </dgm:t>
    </dgm:pt>
    <dgm:pt modelId="{ECBF674C-608C-4EE4-8AF2-610458D335DD}" type="parTrans" cxnId="{8B4263ED-5C76-4290-8776-E31BCFF876B8}">
      <dgm:prSet/>
      <dgm:spPr/>
      <dgm:t>
        <a:bodyPr/>
        <a:lstStyle/>
        <a:p>
          <a:endParaRPr lang="fr-FR"/>
        </a:p>
      </dgm:t>
    </dgm:pt>
    <dgm:pt modelId="{D3F3B5E8-952C-4E02-85EA-E6149F164415}" type="sibTrans" cxnId="{8B4263ED-5C76-4290-8776-E31BCFF876B8}">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153983" custLinFactNeighborX="-3886" custLinFactNeighborY="1172">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2"/>
      <dgm:spPr/>
    </dgm:pt>
    <dgm:pt modelId="{B8A19F94-18F6-4D00-B053-8BF08839189F}" type="pres">
      <dgm:prSet presAssocID="{20F7D581-9EB2-498F-BE28-9D62195EAF83}" presName="childNode2" presStyleLbl="bgAcc1" presStyleIdx="1" presStyleCnt="2" custScaleX="163155">
        <dgm:presLayoutVars>
          <dgm:bulletEnabled val="1"/>
        </dgm:presLayoutVars>
      </dgm:prSet>
      <dgm:spPr/>
    </dgm:pt>
    <dgm:pt modelId="{BCCD055F-C4D8-4E1B-AEB8-AC963578358F}" type="pres">
      <dgm:prSet presAssocID="{20F7D581-9EB2-498F-BE28-9D62195EAF83}" presName="childNode2tx" presStyleLbl="bgAcc1" presStyleIdx="1" presStyleCnt="2">
        <dgm:presLayoutVars>
          <dgm:bulletEnabled val="1"/>
        </dgm:presLayoutVars>
      </dgm:prSet>
      <dgm:spPr/>
    </dgm:pt>
    <dgm:pt modelId="{71BAD410-3299-44D0-A85A-DC3B57193168}" type="pres">
      <dgm:prSet presAssocID="{20F7D581-9EB2-498F-BE28-9D62195EAF83}" presName="parentNode2" presStyleLbl="node1" presStyleIdx="1" presStyleCnt="2"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Lst>
  <dgm:cxnLst>
    <dgm:cxn modelId="{3228E000-8C8D-4FC1-BE09-2CB2D43274CF}" type="presOf" srcId="{20F7D581-9EB2-498F-BE28-9D62195EAF83}" destId="{71BAD410-3299-44D0-A85A-DC3B57193168}" srcOrd="0" destOrd="0" presId="urn:microsoft.com/office/officeart/2005/8/layout/hProcess4"/>
    <dgm:cxn modelId="{FF645501-5B8D-4634-BA9C-3517595D036E}" srcId="{20F7D581-9EB2-498F-BE28-9D62195EAF83}" destId="{6133825F-5A43-466F-8F5F-49CA1BC3DD6E}" srcOrd="2" destOrd="0" parTransId="{DD57DEE6-9375-4C42-9B7B-D8D7393489C7}" sibTransId="{7EAE1B18-52B6-4A2C-87DF-9EA5EEF6DE3B}"/>
    <dgm:cxn modelId="{C62E2808-5677-4A80-94F3-3262160991C0}" type="presOf" srcId="{16280BD4-D855-4657-A7F6-AE587B8B574E}" destId="{BCCD055F-C4D8-4E1B-AEB8-AC963578358F}" srcOrd="1" destOrd="1" presId="urn:microsoft.com/office/officeart/2005/8/layout/hProcess4"/>
    <dgm:cxn modelId="{56AA6D08-E26E-43AE-A586-6F60B6C31633}" type="presOf" srcId="{6133825F-5A43-466F-8F5F-49CA1BC3DD6E}" destId="{B8A19F94-18F6-4D00-B053-8BF08839189F}" srcOrd="0" destOrd="2"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A8164814-CEAD-40A4-AAC0-635A03E8B427}" type="presOf" srcId="{16280BD4-D855-4657-A7F6-AE587B8B574E}" destId="{B8A19F94-18F6-4D00-B053-8BF08839189F}" srcOrd="0" destOrd="1"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1F116529-E3A2-4B46-9C59-23487236E48C}" type="presOf" srcId="{4FB62C2E-7612-4BBD-9708-70AC20CB18F4}" destId="{0CDE4C4E-2C62-4126-8CEE-77D153383F3B}" srcOrd="1" destOrd="1"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F505BB3E-CF80-4515-872A-06FD10EFC536}" type="presOf" srcId="{6133825F-5A43-466F-8F5F-49CA1BC3DD6E}" destId="{BCCD055F-C4D8-4E1B-AEB8-AC963578358F}" srcOrd="1" destOrd="2"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6C386273-66C1-4742-AA42-B5ED89114474}" srcId="{C0BBB20E-A547-490C-BFC3-F69C30C2BB85}" destId="{4FB62C2E-7612-4BBD-9708-70AC20CB18F4}" srcOrd="1" destOrd="0" parTransId="{53AA810A-50B3-420A-8659-F2BE9913CA29}" sibTransId="{80D71197-0FF4-454A-BD95-E2C4B2966CC0}"/>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DF3E27AC-9EC7-42C1-8261-77B5D8C07EFD}" srcId="{C0BBB20E-A547-490C-BFC3-F69C30C2BB85}" destId="{AEB247FD-6D58-4408-8770-0452FCED6303}" srcOrd="0" destOrd="0" parTransId="{89E3FD14-03B2-4832-8923-0DD87E75F033}" sibTransId="{13ECDF23-8262-4788-A630-8CE5ECF86CAB}"/>
    <dgm:cxn modelId="{74A79FE0-DCD0-43C0-915E-56C8A39D20C7}" type="presOf" srcId="{AEB247FD-6D58-4408-8770-0452FCED6303}" destId="{0CDE4C4E-2C62-4126-8CEE-77D153383F3B}" srcOrd="1" destOrd="0" presId="urn:microsoft.com/office/officeart/2005/8/layout/hProcess4"/>
    <dgm:cxn modelId="{8B4263ED-5C76-4290-8776-E31BCFF876B8}" srcId="{20F7D581-9EB2-498F-BE28-9D62195EAF83}" destId="{16280BD4-D855-4657-A7F6-AE587B8B574E}" srcOrd="1" destOrd="0" parTransId="{ECBF674C-608C-4EE4-8AF2-610458D335DD}" sibTransId="{D3F3B5E8-952C-4E02-85EA-E6149F164415}"/>
    <dgm:cxn modelId="{3E2114F9-6D9A-4B71-A1FA-1F8E38BABE88}" type="presOf" srcId="{4FB62C2E-7612-4BBD-9708-70AC20CB18F4}" destId="{8901E0F4-0A59-4693-BCC0-AD691D9FB870}" srcOrd="0"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100" dirty="0">
              <a:latin typeface="Arial Nova" panose="020B0504020202020204"/>
            </a:rPr>
            <a:t>Préparation</a:t>
          </a:r>
        </a:p>
      </dgm:t>
    </dgm:pt>
    <dgm:pt modelId="{830D836F-DF80-4E41-AF3F-21CC3E8E4EF2}" type="parTrans" cxnId="{C5973D72-FB08-4B00-8516-F806514B4438}">
      <dgm:prSet/>
      <dgm:spPr/>
      <dgm:t>
        <a:bodyPr/>
        <a:lstStyle/>
        <a:p>
          <a:endParaRPr lang="fr-FR">
            <a:latin typeface="Arial Nova" panose="020B0504020202020204"/>
          </a:endParaRPr>
        </a:p>
      </dgm:t>
    </dgm:pt>
    <dgm:pt modelId="{DD1C8274-3095-435A-B7E9-C86DA96BDE64}" type="sibTrans" cxnId="{C5973D72-FB08-4B00-8516-F806514B4438}">
      <dgm:prSet/>
      <dgm:spPr/>
      <dgm:t>
        <a:bodyPr/>
        <a:lstStyle/>
        <a:p>
          <a:endParaRPr lang="fr-FR">
            <a:latin typeface="Arial Nova" panose="020B0504020202020204"/>
          </a:endParaRPr>
        </a:p>
      </dgm:t>
    </dgm:pt>
    <dgm:pt modelId="{C742B16C-6774-4654-A307-2517E5970ED9}">
      <dgm:prSet phldrT="[Texte]"/>
      <dgm:spPr/>
      <dgm:t>
        <a:bodyPr/>
        <a:lstStyle/>
        <a:p>
          <a:r>
            <a:rPr lang="fr-FR" dirty="0">
              <a:latin typeface="Arial Nova" panose="020B0504020202020204"/>
            </a:rPr>
            <a:t>Epreuve qui porterait sur un support de TP (Sans support !)</a:t>
          </a:r>
        </a:p>
      </dgm:t>
    </dgm:pt>
    <dgm:pt modelId="{3F79200C-09D6-4579-940A-9925FCF29974}" type="parTrans" cxnId="{002EAD7A-751D-4A0E-8B80-3ED2E8BF0317}">
      <dgm:prSet/>
      <dgm:spPr/>
      <dgm:t>
        <a:bodyPr/>
        <a:lstStyle/>
        <a:p>
          <a:endParaRPr lang="fr-FR">
            <a:latin typeface="Arial Nova" panose="020B0504020202020204"/>
          </a:endParaRPr>
        </a:p>
      </dgm:t>
    </dgm:pt>
    <dgm:pt modelId="{DB0BD340-6AE9-43AB-8228-82AD980D89BF}" type="sibTrans" cxnId="{002EAD7A-751D-4A0E-8B80-3ED2E8BF0317}">
      <dgm:prSet/>
      <dgm:spPr/>
      <dgm:t>
        <a:bodyPr/>
        <a:lstStyle/>
        <a:p>
          <a:endParaRPr lang="fr-FR">
            <a:latin typeface="Arial Nova" panose="020B0504020202020204"/>
          </a:endParaRPr>
        </a:p>
      </dgm:t>
    </dgm:pt>
    <dgm:pt modelId="{20F7D581-9EB2-498F-BE28-9D62195EAF83}">
      <dgm:prSet phldrT="[Texte]" custT="1"/>
      <dgm:spPr/>
      <dgm:t>
        <a:bodyPr/>
        <a:lstStyle/>
        <a:p>
          <a:r>
            <a:rPr lang="fr-FR" sz="1100" dirty="0">
              <a:latin typeface="Arial Nova" panose="020B0504020202020204"/>
            </a:rPr>
            <a:t>Introduction</a:t>
          </a:r>
        </a:p>
      </dgm:t>
    </dgm:pt>
    <dgm:pt modelId="{E0FBE512-C1C4-4067-A1DE-34C9E33E9EB4}" type="parTrans" cxnId="{1497608C-9EBF-4045-B5D2-B57D8503FD29}">
      <dgm:prSet/>
      <dgm:spPr/>
      <dgm:t>
        <a:bodyPr/>
        <a:lstStyle/>
        <a:p>
          <a:endParaRPr lang="fr-FR">
            <a:latin typeface="Arial Nova" panose="020B0504020202020204"/>
          </a:endParaRPr>
        </a:p>
      </dgm:t>
    </dgm:pt>
    <dgm:pt modelId="{FCF39507-87BB-42FC-936E-7CB9C907446D}" type="sibTrans" cxnId="{1497608C-9EBF-4045-B5D2-B57D8503FD29}">
      <dgm:prSet/>
      <dgm:spPr/>
      <dgm:t>
        <a:bodyPr/>
        <a:lstStyle/>
        <a:p>
          <a:endParaRPr lang="fr-FR">
            <a:latin typeface="Arial Nova" panose="020B0504020202020204"/>
          </a:endParaRPr>
        </a:p>
      </dgm:t>
    </dgm:pt>
    <dgm:pt modelId="{B5920376-0133-44CD-BB1B-6F53C130D637}">
      <dgm:prSet phldrT="[Texte]"/>
      <dgm:spPr/>
      <dgm:t>
        <a:bodyPr/>
        <a:lstStyle/>
        <a:p>
          <a:r>
            <a:rPr lang="fr-FR" dirty="0">
              <a:latin typeface="Arial Nova" panose="020B0504020202020204"/>
            </a:rPr>
            <a:t>Contexte du système</a:t>
          </a:r>
        </a:p>
      </dgm:t>
    </dgm:pt>
    <dgm:pt modelId="{E82A70DF-B649-4129-9355-DBF8312CF18F}" type="parTrans" cxnId="{A743B165-EFB3-4A2B-9188-6DFA8B2E60AB}">
      <dgm:prSet/>
      <dgm:spPr/>
      <dgm:t>
        <a:bodyPr/>
        <a:lstStyle/>
        <a:p>
          <a:endParaRPr lang="fr-FR">
            <a:latin typeface="Arial Nova" panose="020B0504020202020204"/>
          </a:endParaRPr>
        </a:p>
      </dgm:t>
    </dgm:pt>
    <dgm:pt modelId="{73A56BD2-43C1-4062-A5A5-84091B9A63CC}" type="sibTrans" cxnId="{A743B165-EFB3-4A2B-9188-6DFA8B2E60AB}">
      <dgm:prSet/>
      <dgm:spPr/>
      <dgm:t>
        <a:bodyPr/>
        <a:lstStyle/>
        <a:p>
          <a:endParaRPr lang="fr-FR">
            <a:latin typeface="Arial Nova" panose="020B0504020202020204"/>
          </a:endParaRPr>
        </a:p>
      </dgm:t>
    </dgm:pt>
    <dgm:pt modelId="{148DC79C-4EEA-43CF-BADE-659389EC8CCC}">
      <dgm:prSet phldrT="[Texte]"/>
      <dgm:spPr/>
      <dgm:t>
        <a:bodyPr/>
        <a:lstStyle/>
        <a:p>
          <a:r>
            <a:rPr lang="fr-FR" dirty="0">
              <a:latin typeface="Arial Nova" panose="020B0504020202020204"/>
            </a:rPr>
            <a:t>Fonction principale</a:t>
          </a:r>
        </a:p>
      </dgm:t>
    </dgm:pt>
    <dgm:pt modelId="{93F49CA4-65A7-42FD-8AC9-5CBA10152A5A}" type="parTrans" cxnId="{89E90838-B3EB-4AAA-8D15-4D187ADDBC24}">
      <dgm:prSet/>
      <dgm:spPr/>
      <dgm:t>
        <a:bodyPr/>
        <a:lstStyle/>
        <a:p>
          <a:endParaRPr lang="fr-FR">
            <a:latin typeface="Arial Nova" panose="020B0504020202020204"/>
          </a:endParaRPr>
        </a:p>
      </dgm:t>
    </dgm:pt>
    <dgm:pt modelId="{987AB886-30FC-4929-AFA2-85A0536B5275}" type="sibTrans" cxnId="{89E90838-B3EB-4AAA-8D15-4D187ADDBC24}">
      <dgm:prSet/>
      <dgm:spPr/>
      <dgm:t>
        <a:bodyPr/>
        <a:lstStyle/>
        <a:p>
          <a:endParaRPr lang="fr-FR">
            <a:latin typeface="Arial Nova" panose="020B0504020202020204"/>
          </a:endParaRPr>
        </a:p>
      </dgm:t>
    </dgm:pt>
    <dgm:pt modelId="{928451A7-076A-4725-BC57-E98970B55362}">
      <dgm:prSet phldrT="[Texte]" custT="1"/>
      <dgm:spPr/>
      <dgm:t>
        <a:bodyPr/>
        <a:lstStyle/>
        <a:p>
          <a:r>
            <a:rPr lang="fr-FR" sz="1100">
              <a:latin typeface="Arial Nova" panose="020B0504020202020204"/>
            </a:rPr>
            <a:t>Présentation </a:t>
          </a:r>
        </a:p>
      </dgm:t>
    </dgm:pt>
    <dgm:pt modelId="{605DBBC2-A198-4676-A0C6-4546B7A91B68}" type="parTrans" cxnId="{1A2CD6BD-4FB6-4C65-A31E-7C659272F5FF}">
      <dgm:prSet/>
      <dgm:spPr/>
      <dgm:t>
        <a:bodyPr/>
        <a:lstStyle/>
        <a:p>
          <a:endParaRPr lang="fr-FR">
            <a:latin typeface="Arial Nova" panose="020B0504020202020204"/>
          </a:endParaRPr>
        </a:p>
      </dgm:t>
    </dgm:pt>
    <dgm:pt modelId="{75637A16-730E-4452-8190-67FB3226C504}" type="sibTrans" cxnId="{1A2CD6BD-4FB6-4C65-A31E-7C659272F5FF}">
      <dgm:prSet/>
      <dgm:spPr/>
      <dgm:t>
        <a:bodyPr/>
        <a:lstStyle/>
        <a:p>
          <a:endParaRPr lang="fr-FR">
            <a:latin typeface="Arial Nova" panose="020B0504020202020204"/>
          </a:endParaRPr>
        </a:p>
      </dgm:t>
    </dgm:pt>
    <dgm:pt modelId="{11F904A3-BE7E-4610-85FF-791DB76C5662}">
      <dgm:prSet phldrT="[Texte]"/>
      <dgm:spPr/>
      <dgm:t>
        <a:bodyPr/>
        <a:lstStyle/>
        <a:p>
          <a:r>
            <a:rPr lang="fr-FR" dirty="0">
              <a:latin typeface="Arial Nova" panose="020B0504020202020204"/>
            </a:rPr>
            <a:t>Modèle de connaissance</a:t>
          </a:r>
        </a:p>
      </dgm:t>
    </dgm:pt>
    <dgm:pt modelId="{03E9A0DC-5904-496A-AAF6-356D4EB9E2C7}" type="parTrans" cxnId="{21EEA131-555A-4801-A607-FBD385939B0A}">
      <dgm:prSet/>
      <dgm:spPr/>
      <dgm:t>
        <a:bodyPr/>
        <a:lstStyle/>
        <a:p>
          <a:endParaRPr lang="fr-FR">
            <a:latin typeface="Arial Nova" panose="020B0504020202020204"/>
          </a:endParaRPr>
        </a:p>
      </dgm:t>
    </dgm:pt>
    <dgm:pt modelId="{AA783ABE-4698-4A43-ACFE-2F0CA6278420}" type="sibTrans" cxnId="{21EEA131-555A-4801-A607-FBD385939B0A}">
      <dgm:prSet/>
      <dgm:spPr/>
      <dgm:t>
        <a:bodyPr/>
        <a:lstStyle/>
        <a:p>
          <a:endParaRPr lang="fr-FR">
            <a:latin typeface="Arial Nova" panose="020B0504020202020204"/>
          </a:endParaRPr>
        </a:p>
      </dgm:t>
    </dgm:pt>
    <dgm:pt modelId="{8DAB84D0-1232-4525-835D-427DF83AEF9C}">
      <dgm:prSet phldrT="[Texte]"/>
      <dgm:spPr/>
      <dgm:t>
        <a:bodyPr/>
        <a:lstStyle/>
        <a:p>
          <a:r>
            <a:rPr lang="fr-FR" dirty="0">
              <a:latin typeface="Arial Nova" panose="020B0504020202020204"/>
            </a:rPr>
            <a:t>Expérimenter (proposer des protocoles expérimentaux, analyse des résultats)</a:t>
          </a:r>
        </a:p>
      </dgm:t>
    </dgm:pt>
    <dgm:pt modelId="{66223C22-9641-4203-8CF8-F17D221D4CC1}" type="parTrans" cxnId="{DB37CD2A-171A-4EDF-AE2B-5E79EBACFD5B}">
      <dgm:prSet/>
      <dgm:spPr/>
      <dgm:t>
        <a:bodyPr/>
        <a:lstStyle/>
        <a:p>
          <a:endParaRPr lang="fr-FR">
            <a:latin typeface="Arial Nova" panose="020B0504020202020204"/>
          </a:endParaRPr>
        </a:p>
      </dgm:t>
    </dgm:pt>
    <dgm:pt modelId="{46C6073C-0DC6-4E2E-AF22-F533CD0D8D76}" type="sibTrans" cxnId="{DB37CD2A-171A-4EDF-AE2B-5E79EBACFD5B}">
      <dgm:prSet/>
      <dgm:spPr/>
      <dgm:t>
        <a:bodyPr/>
        <a:lstStyle/>
        <a:p>
          <a:endParaRPr lang="fr-FR">
            <a:latin typeface="Arial Nova" panose="020B0504020202020204"/>
          </a:endParaRPr>
        </a:p>
      </dgm:t>
    </dgm:pt>
    <dgm:pt modelId="{AEB247FD-6D58-4408-8770-0452FCED6303}">
      <dgm:prSet phldrT="[Texte]"/>
      <dgm:spPr/>
      <dgm:t>
        <a:bodyPr/>
        <a:lstStyle/>
        <a:p>
          <a:r>
            <a:rPr lang="fr-FR" dirty="0">
              <a:latin typeface="Arial Nova" panose="020B0504020202020204"/>
            </a:rPr>
            <a:t>Préparation en loge</a:t>
          </a:r>
        </a:p>
      </dgm:t>
    </dgm:pt>
    <dgm:pt modelId="{89E3FD14-03B2-4832-8923-0DD87E75F033}" type="parTrans" cxnId="{DF3E27AC-9EC7-42C1-8261-77B5D8C07EFD}">
      <dgm:prSet/>
      <dgm:spPr/>
      <dgm:t>
        <a:bodyPr/>
        <a:lstStyle/>
        <a:p>
          <a:endParaRPr lang="fr-FR">
            <a:latin typeface="Arial Nova" panose="020B0504020202020204"/>
          </a:endParaRPr>
        </a:p>
      </dgm:t>
    </dgm:pt>
    <dgm:pt modelId="{13ECDF23-8262-4788-A630-8CE5ECF86CAB}" type="sibTrans" cxnId="{DF3E27AC-9EC7-42C1-8261-77B5D8C07EFD}">
      <dgm:prSet/>
      <dgm:spPr/>
      <dgm:t>
        <a:bodyPr/>
        <a:lstStyle/>
        <a:p>
          <a:endParaRPr lang="fr-FR">
            <a:latin typeface="Arial Nova" panose="020B0504020202020204"/>
          </a:endParaRPr>
        </a:p>
      </dgm:t>
    </dgm:pt>
    <dgm:pt modelId="{346F9207-926A-4CE5-BAF7-6C23B211C114}">
      <dgm:prSet phldrT="[Texte]"/>
      <dgm:spPr/>
      <dgm:t>
        <a:bodyPr/>
        <a:lstStyle/>
        <a:p>
          <a:r>
            <a:rPr lang="fr-FR" dirty="0">
              <a:latin typeface="Arial Nova" panose="020B0504020202020204"/>
            </a:rPr>
            <a:t>Chaine de puissance</a:t>
          </a:r>
        </a:p>
      </dgm:t>
    </dgm:pt>
    <dgm:pt modelId="{52F81A13-55B5-4418-BFA4-E20AA1BFBD56}" type="parTrans" cxnId="{6CE95EFC-1785-4095-B46C-25755792008A}">
      <dgm:prSet/>
      <dgm:spPr/>
      <dgm:t>
        <a:bodyPr/>
        <a:lstStyle/>
        <a:p>
          <a:endParaRPr lang="fr-FR">
            <a:latin typeface="Arial Nova" panose="020B0504020202020204"/>
          </a:endParaRPr>
        </a:p>
      </dgm:t>
    </dgm:pt>
    <dgm:pt modelId="{83D741F7-7241-440A-A365-D29CEE2F3D5C}" type="sibTrans" cxnId="{6CE95EFC-1785-4095-B46C-25755792008A}">
      <dgm:prSet/>
      <dgm:spPr/>
      <dgm:t>
        <a:bodyPr/>
        <a:lstStyle/>
        <a:p>
          <a:endParaRPr lang="fr-FR">
            <a:latin typeface="Arial Nova" panose="020B0504020202020204"/>
          </a:endParaRPr>
        </a:p>
      </dgm:t>
    </dgm:pt>
    <dgm:pt modelId="{8B1CE8EB-7CA0-4313-B82B-C36A7BCFDBA5}">
      <dgm:prSet phldrT="[Texte]"/>
      <dgm:spPr/>
      <dgm:t>
        <a:bodyPr/>
        <a:lstStyle/>
        <a:p>
          <a:r>
            <a:rPr lang="fr-FR" dirty="0">
              <a:latin typeface="Arial Nova" panose="020B0504020202020204"/>
            </a:rPr>
            <a:t>Modèle de comportement</a:t>
          </a:r>
        </a:p>
      </dgm:t>
    </dgm:pt>
    <dgm:pt modelId="{454A3619-D629-4946-ACA0-13CDA67EC3C8}" type="parTrans" cxnId="{EBC422D0-6B48-45C7-BA12-1D35FC881AA7}">
      <dgm:prSet/>
      <dgm:spPr/>
      <dgm:t>
        <a:bodyPr/>
        <a:lstStyle/>
        <a:p>
          <a:endParaRPr lang="fr-FR">
            <a:latin typeface="Arial Nova" panose="020B0504020202020204"/>
          </a:endParaRPr>
        </a:p>
      </dgm:t>
    </dgm:pt>
    <dgm:pt modelId="{E9BDABAC-C5CC-489A-B470-ECB5D9E4FFBA}" type="sibTrans" cxnId="{EBC422D0-6B48-45C7-BA12-1D35FC881AA7}">
      <dgm:prSet/>
      <dgm:spPr/>
      <dgm:t>
        <a:bodyPr/>
        <a:lstStyle/>
        <a:p>
          <a:endParaRPr lang="fr-FR">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1"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54E2835E-295E-4457-8401-C47701F7A488}" type="presOf" srcId="{346F9207-926A-4CE5-BAF7-6C23B211C114}" destId="{B8A19F94-18F6-4D00-B053-8BF08839189F}" srcOrd="0" destOrd="2"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1"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419C9C8A-B936-4CB0-8C14-ACFFFA0989FC}" type="presOf" srcId="{8B1CE8EB-7CA0-4313-B82B-C36A7BCFDBA5}" destId="{9131C415-ABC8-494A-BB4C-4189E2623C96}"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DF80592-36AC-4508-8724-FC002CDE077F}" type="presOf" srcId="{8B1CE8EB-7CA0-4313-B82B-C36A7BCFDBA5}" destId="{3B26D6A5-9D56-445C-B171-536ACA002E6A}" srcOrd="1" destOrd="1" presId="urn:microsoft.com/office/officeart/2005/8/layout/hProcess4"/>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1"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2" presId="urn:microsoft.com/office/officeart/2005/8/layout/hProcess4"/>
    <dgm:cxn modelId="{EBC422D0-6B48-45C7-BA12-1D35FC881AA7}" srcId="{928451A7-076A-4725-BC57-E98970B55362}" destId="{8B1CE8EB-7CA0-4313-B82B-C36A7BCFDBA5}" srcOrd="1" destOrd="0" parTransId="{454A3619-D629-4946-ACA0-13CDA67EC3C8}" sibTransId="{E9BDABAC-C5CC-489A-B470-ECB5D9E4FFBA}"/>
    <dgm:cxn modelId="{74A79FE0-DCD0-43C0-915E-56C8A39D20C7}" type="presOf" srcId="{AEB247FD-6D58-4408-8770-0452FCED6303}" destId="{0CDE4C4E-2C62-4126-8CEE-77D153383F3B}" srcOrd="1"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CE95EFC-1785-4095-B46C-25755792008A}" srcId="{20F7D581-9EB2-498F-BE28-9D62195EAF83}" destId="{346F9207-926A-4CE5-BAF7-6C23B211C114}" srcOrd="2" destOrd="0" parTransId="{52F81A13-55B5-4418-BFA4-E20AA1BFBD56}" sibTransId="{83D741F7-7241-440A-A365-D29CEE2F3D5C}"/>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100" dirty="0">
              <a:latin typeface="Arial Nova" panose="020B0504020202020204"/>
            </a:rPr>
            <a:t>Préparation</a:t>
          </a:r>
        </a:p>
      </dgm:t>
    </dgm:pt>
    <dgm:pt modelId="{830D836F-DF80-4E41-AF3F-21CC3E8E4EF2}" type="parTrans" cxnId="{C5973D72-FB08-4B00-8516-F806514B4438}">
      <dgm:prSet/>
      <dgm:spPr/>
      <dgm:t>
        <a:bodyPr/>
        <a:lstStyle/>
        <a:p>
          <a:endParaRPr lang="fr-FR">
            <a:latin typeface="Arial Nova" panose="020B0504020202020204"/>
          </a:endParaRPr>
        </a:p>
      </dgm:t>
    </dgm:pt>
    <dgm:pt modelId="{DD1C8274-3095-435A-B7E9-C86DA96BDE64}" type="sibTrans" cxnId="{C5973D72-FB08-4B00-8516-F806514B4438}">
      <dgm:prSet/>
      <dgm:spPr/>
      <dgm:t>
        <a:bodyPr/>
        <a:lstStyle/>
        <a:p>
          <a:endParaRPr lang="fr-FR">
            <a:latin typeface="Arial Nova" panose="020B0504020202020204"/>
          </a:endParaRPr>
        </a:p>
      </dgm:t>
    </dgm:pt>
    <dgm:pt modelId="{20F7D581-9EB2-498F-BE28-9D62195EAF83}">
      <dgm:prSet phldrT="[Texte]" custT="1"/>
      <dgm:spPr/>
      <dgm:t>
        <a:bodyPr/>
        <a:lstStyle/>
        <a:p>
          <a:r>
            <a:rPr lang="fr-FR" sz="1100" dirty="0">
              <a:latin typeface="Arial Nova" panose="020B0504020202020204"/>
            </a:rPr>
            <a:t>Introduction</a:t>
          </a:r>
        </a:p>
      </dgm:t>
    </dgm:pt>
    <dgm:pt modelId="{E0FBE512-C1C4-4067-A1DE-34C9E33E9EB4}" type="parTrans" cxnId="{1497608C-9EBF-4045-B5D2-B57D8503FD29}">
      <dgm:prSet/>
      <dgm:spPr/>
      <dgm:t>
        <a:bodyPr/>
        <a:lstStyle/>
        <a:p>
          <a:endParaRPr lang="fr-FR">
            <a:latin typeface="Arial Nova" panose="020B0504020202020204"/>
          </a:endParaRPr>
        </a:p>
      </dgm:t>
    </dgm:pt>
    <dgm:pt modelId="{FCF39507-87BB-42FC-936E-7CB9C907446D}" type="sibTrans" cxnId="{1497608C-9EBF-4045-B5D2-B57D8503FD29}">
      <dgm:prSet/>
      <dgm:spPr/>
      <dgm:t>
        <a:bodyPr/>
        <a:lstStyle/>
        <a:p>
          <a:endParaRPr lang="fr-FR">
            <a:latin typeface="Arial Nova" panose="020B0504020202020204"/>
          </a:endParaRPr>
        </a:p>
      </dgm:t>
    </dgm:pt>
    <dgm:pt modelId="{B5920376-0133-44CD-BB1B-6F53C130D637}">
      <dgm:prSet phldrT="[Texte]"/>
      <dgm:spPr/>
      <dgm:t>
        <a:bodyPr/>
        <a:lstStyle/>
        <a:p>
          <a:r>
            <a:rPr lang="fr-FR" dirty="0">
              <a:latin typeface="Arial Nova" panose="020B0504020202020204"/>
            </a:rPr>
            <a:t>Présentation du système</a:t>
          </a:r>
        </a:p>
      </dgm:t>
    </dgm:pt>
    <dgm:pt modelId="{E82A70DF-B649-4129-9355-DBF8312CF18F}" type="parTrans" cxnId="{A743B165-EFB3-4A2B-9188-6DFA8B2E60AB}">
      <dgm:prSet/>
      <dgm:spPr/>
      <dgm:t>
        <a:bodyPr/>
        <a:lstStyle/>
        <a:p>
          <a:endParaRPr lang="fr-FR">
            <a:latin typeface="Arial Nova" panose="020B0504020202020204"/>
          </a:endParaRPr>
        </a:p>
      </dgm:t>
    </dgm:pt>
    <dgm:pt modelId="{73A56BD2-43C1-4062-A5A5-84091B9A63CC}" type="sibTrans" cxnId="{A743B165-EFB3-4A2B-9188-6DFA8B2E60AB}">
      <dgm:prSet/>
      <dgm:spPr/>
      <dgm:t>
        <a:bodyPr/>
        <a:lstStyle/>
        <a:p>
          <a:endParaRPr lang="fr-FR">
            <a:latin typeface="Arial Nova" panose="020B0504020202020204"/>
          </a:endParaRPr>
        </a:p>
      </dgm:t>
    </dgm:pt>
    <dgm:pt modelId="{148DC79C-4EEA-43CF-BADE-659389EC8CCC}">
      <dgm:prSet phldrT="[Texte]"/>
      <dgm:spPr/>
      <dgm:t>
        <a:bodyPr/>
        <a:lstStyle/>
        <a:p>
          <a:r>
            <a:rPr lang="fr-FR" dirty="0">
              <a:latin typeface="Arial Nova" panose="020B0504020202020204"/>
            </a:rPr>
            <a:t>Fonction principale (Cas d’utilisation)</a:t>
          </a:r>
        </a:p>
      </dgm:t>
    </dgm:pt>
    <dgm:pt modelId="{93F49CA4-65A7-42FD-8AC9-5CBA10152A5A}" type="parTrans" cxnId="{89E90838-B3EB-4AAA-8D15-4D187ADDBC24}">
      <dgm:prSet/>
      <dgm:spPr/>
      <dgm:t>
        <a:bodyPr/>
        <a:lstStyle/>
        <a:p>
          <a:endParaRPr lang="fr-FR">
            <a:latin typeface="Arial Nova" panose="020B0504020202020204"/>
          </a:endParaRPr>
        </a:p>
      </dgm:t>
    </dgm:pt>
    <dgm:pt modelId="{987AB886-30FC-4929-AFA2-85A0536B5275}" type="sibTrans" cxnId="{89E90838-B3EB-4AAA-8D15-4D187ADDBC24}">
      <dgm:prSet/>
      <dgm:spPr/>
      <dgm:t>
        <a:bodyPr/>
        <a:lstStyle/>
        <a:p>
          <a:endParaRPr lang="fr-FR">
            <a:latin typeface="Arial Nova" panose="020B0504020202020204"/>
          </a:endParaRPr>
        </a:p>
      </dgm:t>
    </dgm:pt>
    <dgm:pt modelId="{928451A7-076A-4725-BC57-E98970B55362}">
      <dgm:prSet phldrT="[Texte]" custT="1"/>
      <dgm:spPr/>
      <dgm:t>
        <a:bodyPr/>
        <a:lstStyle/>
        <a:p>
          <a:r>
            <a:rPr lang="fr-FR" sz="1100">
              <a:latin typeface="Arial Nova" panose="020B0504020202020204"/>
            </a:rPr>
            <a:t>Présentation </a:t>
          </a:r>
        </a:p>
      </dgm:t>
    </dgm:pt>
    <dgm:pt modelId="{605DBBC2-A198-4676-A0C6-4546B7A91B68}" type="parTrans" cxnId="{1A2CD6BD-4FB6-4C65-A31E-7C659272F5FF}">
      <dgm:prSet/>
      <dgm:spPr/>
      <dgm:t>
        <a:bodyPr/>
        <a:lstStyle/>
        <a:p>
          <a:endParaRPr lang="fr-FR">
            <a:latin typeface="Arial Nova" panose="020B0504020202020204"/>
          </a:endParaRPr>
        </a:p>
      </dgm:t>
    </dgm:pt>
    <dgm:pt modelId="{75637A16-730E-4452-8190-67FB3226C504}" type="sibTrans" cxnId="{1A2CD6BD-4FB6-4C65-A31E-7C659272F5FF}">
      <dgm:prSet/>
      <dgm:spPr/>
      <dgm:t>
        <a:bodyPr/>
        <a:lstStyle/>
        <a:p>
          <a:endParaRPr lang="fr-FR">
            <a:latin typeface="Arial Nova" panose="020B0504020202020204"/>
          </a:endParaRPr>
        </a:p>
      </dgm:t>
    </dgm:pt>
    <dgm:pt modelId="{11F904A3-BE7E-4610-85FF-791DB76C5662}">
      <dgm:prSet phldrT="[Texte]"/>
      <dgm:spPr/>
      <dgm:t>
        <a:bodyPr/>
        <a:lstStyle/>
        <a:p>
          <a:r>
            <a:rPr lang="fr-FR" dirty="0">
              <a:latin typeface="Arial Nova" panose="020B0504020202020204"/>
            </a:rPr>
            <a:t>Développement d’une (ou plusieurs problématiques)</a:t>
          </a:r>
        </a:p>
      </dgm:t>
    </dgm:pt>
    <dgm:pt modelId="{03E9A0DC-5904-496A-AAF6-356D4EB9E2C7}" type="parTrans" cxnId="{21EEA131-555A-4801-A607-FBD385939B0A}">
      <dgm:prSet/>
      <dgm:spPr/>
      <dgm:t>
        <a:bodyPr/>
        <a:lstStyle/>
        <a:p>
          <a:endParaRPr lang="fr-FR">
            <a:latin typeface="Arial Nova" panose="020B0504020202020204"/>
          </a:endParaRPr>
        </a:p>
      </dgm:t>
    </dgm:pt>
    <dgm:pt modelId="{AA783ABE-4698-4A43-ACFE-2F0CA6278420}" type="sibTrans" cxnId="{21EEA131-555A-4801-A607-FBD385939B0A}">
      <dgm:prSet/>
      <dgm:spPr/>
      <dgm:t>
        <a:bodyPr/>
        <a:lstStyle/>
        <a:p>
          <a:endParaRPr lang="fr-FR">
            <a:latin typeface="Arial Nova" panose="020B0504020202020204"/>
          </a:endParaRPr>
        </a:p>
      </dgm:t>
    </dgm:pt>
    <dgm:pt modelId="{AEB247FD-6D58-4408-8770-0452FCED6303}">
      <dgm:prSet phldrT="[Texte]" custT="1"/>
      <dgm:spPr/>
      <dgm:t>
        <a:bodyPr/>
        <a:lstStyle/>
        <a:p>
          <a:r>
            <a:rPr lang="fr-FR" sz="600" dirty="0">
              <a:latin typeface="Arial Nova" panose="020B0504020202020204"/>
            </a:rPr>
            <a:t>Un support pluri-technologique, replacé dans son contexte, et comporte :</a:t>
          </a:r>
        </a:p>
      </dgm:t>
    </dgm:pt>
    <dgm:pt modelId="{89E3FD14-03B2-4832-8923-0DD87E75F033}" type="parTrans" cxnId="{DF3E27AC-9EC7-42C1-8261-77B5D8C07EFD}">
      <dgm:prSet/>
      <dgm:spPr/>
      <dgm:t>
        <a:bodyPr/>
        <a:lstStyle/>
        <a:p>
          <a:endParaRPr lang="fr-FR">
            <a:latin typeface="Arial Nova" panose="020B0504020202020204"/>
          </a:endParaRPr>
        </a:p>
      </dgm:t>
    </dgm:pt>
    <dgm:pt modelId="{13ECDF23-8262-4788-A630-8CE5ECF86CAB}" type="sibTrans" cxnId="{DF3E27AC-9EC7-42C1-8261-77B5D8C07EFD}">
      <dgm:prSet/>
      <dgm:spPr/>
      <dgm:t>
        <a:bodyPr/>
        <a:lstStyle/>
        <a:p>
          <a:endParaRPr lang="fr-FR">
            <a:latin typeface="Arial Nova" panose="020B0504020202020204"/>
          </a:endParaRPr>
        </a:p>
      </dgm:t>
    </dgm:pt>
    <dgm:pt modelId="{346F9207-926A-4CE5-BAF7-6C23B211C114}">
      <dgm:prSet phldrT="[Texte]"/>
      <dgm:spPr/>
      <dgm:t>
        <a:bodyPr/>
        <a:lstStyle/>
        <a:p>
          <a:r>
            <a:rPr lang="fr-FR" dirty="0">
              <a:latin typeface="Arial Nova" panose="020B0504020202020204"/>
            </a:rPr>
            <a:t>Chaine fonctionnelle</a:t>
          </a:r>
        </a:p>
      </dgm:t>
    </dgm:pt>
    <dgm:pt modelId="{52F81A13-55B5-4418-BFA4-E20AA1BFBD56}" type="parTrans" cxnId="{6CE95EFC-1785-4095-B46C-25755792008A}">
      <dgm:prSet/>
      <dgm:spPr/>
      <dgm:t>
        <a:bodyPr/>
        <a:lstStyle/>
        <a:p>
          <a:endParaRPr lang="fr-FR">
            <a:latin typeface="Arial Nova" panose="020B0504020202020204"/>
          </a:endParaRPr>
        </a:p>
      </dgm:t>
    </dgm:pt>
    <dgm:pt modelId="{83D741F7-7241-440A-A365-D29CEE2F3D5C}" type="sibTrans" cxnId="{6CE95EFC-1785-4095-B46C-25755792008A}">
      <dgm:prSet/>
      <dgm:spPr/>
      <dgm:t>
        <a:bodyPr/>
        <a:lstStyle/>
        <a:p>
          <a:endParaRPr lang="fr-FR">
            <a:latin typeface="Arial Nova" panose="020B0504020202020204"/>
          </a:endParaRPr>
        </a:p>
      </dgm:t>
    </dgm:pt>
    <dgm:pt modelId="{A95D31FE-62FF-4EC1-AA1B-8E1C126344EC}">
      <dgm:prSet custT="1"/>
      <dgm:spPr/>
      <dgm:t>
        <a:bodyPr/>
        <a:lstStyle/>
        <a:p>
          <a:r>
            <a:rPr lang="fr-FR" sz="600" dirty="0">
              <a:latin typeface="Arial Nova" panose="020B0504020202020204"/>
            </a:rPr>
            <a:t>quelques éléments du cahier des charges relatif au support retenu ;</a:t>
          </a:r>
        </a:p>
      </dgm:t>
    </dgm:pt>
    <dgm:pt modelId="{5BB1B082-97D5-4E17-BFF3-5F1D7F233CE8}" type="parTrans" cxnId="{C5FD9D5C-0428-4CDE-B8B1-F1DAE611C201}">
      <dgm:prSet/>
      <dgm:spPr/>
      <dgm:t>
        <a:bodyPr/>
        <a:lstStyle/>
        <a:p>
          <a:endParaRPr lang="fr-FR"/>
        </a:p>
      </dgm:t>
    </dgm:pt>
    <dgm:pt modelId="{BE4EAC0C-CF8B-45CD-A5F7-54F2A9B1F94A}" type="sibTrans" cxnId="{C5FD9D5C-0428-4CDE-B8B1-F1DAE611C201}">
      <dgm:prSet/>
      <dgm:spPr/>
      <dgm:t>
        <a:bodyPr/>
        <a:lstStyle/>
        <a:p>
          <a:endParaRPr lang="fr-FR"/>
        </a:p>
      </dgm:t>
    </dgm:pt>
    <dgm:pt modelId="{8A94E9E2-E65E-49C2-B7B5-F72B2D332F1E}">
      <dgm:prSet custT="1"/>
      <dgm:spPr/>
      <dgm:t>
        <a:bodyPr/>
        <a:lstStyle/>
        <a:p>
          <a:r>
            <a:rPr lang="fr-FR" sz="600" dirty="0">
              <a:latin typeface="Arial Nova" panose="020B0504020202020204"/>
            </a:rPr>
            <a:t>des informations fonctionnelles et structurelles concernant le support ;</a:t>
          </a:r>
        </a:p>
      </dgm:t>
    </dgm:pt>
    <dgm:pt modelId="{AFCE75A1-AA2C-407F-8961-2E5C12B25D93}" type="parTrans" cxnId="{35B57BB5-EC1C-4634-A48D-42FBA2812336}">
      <dgm:prSet/>
      <dgm:spPr/>
      <dgm:t>
        <a:bodyPr/>
        <a:lstStyle/>
        <a:p>
          <a:endParaRPr lang="fr-FR"/>
        </a:p>
      </dgm:t>
    </dgm:pt>
    <dgm:pt modelId="{7593A48B-9F93-48E8-A332-44812A0A10FB}" type="sibTrans" cxnId="{35B57BB5-EC1C-4634-A48D-42FBA2812336}">
      <dgm:prSet/>
      <dgm:spPr/>
      <dgm:t>
        <a:bodyPr/>
        <a:lstStyle/>
        <a:p>
          <a:endParaRPr lang="fr-FR"/>
        </a:p>
      </dgm:t>
    </dgm:pt>
    <dgm:pt modelId="{76BF0C44-C87E-4EF6-94F7-16D346135526}">
      <dgm:prSet custT="1"/>
      <dgm:spPr/>
      <dgm:t>
        <a:bodyPr/>
        <a:lstStyle/>
        <a:p>
          <a:r>
            <a:rPr lang="fr-FR" sz="600" dirty="0">
              <a:latin typeface="Arial Nova" panose="020B0504020202020204"/>
            </a:rPr>
            <a:t>des résultats d’expérimentations avec les conditions dans lesquelles elles ont été réalisées ;</a:t>
          </a:r>
        </a:p>
      </dgm:t>
    </dgm:pt>
    <dgm:pt modelId="{814F9CBB-A291-43B5-B93F-1023EB1CA0DE}" type="parTrans" cxnId="{9DA8E160-AF94-401F-878B-B2FEBE73372E}">
      <dgm:prSet/>
      <dgm:spPr/>
      <dgm:t>
        <a:bodyPr/>
        <a:lstStyle/>
        <a:p>
          <a:endParaRPr lang="fr-FR"/>
        </a:p>
      </dgm:t>
    </dgm:pt>
    <dgm:pt modelId="{0530FA98-6855-4E75-AA09-A473F50B99A9}" type="sibTrans" cxnId="{9DA8E160-AF94-401F-878B-B2FEBE73372E}">
      <dgm:prSet/>
      <dgm:spPr/>
      <dgm:t>
        <a:bodyPr/>
        <a:lstStyle/>
        <a:p>
          <a:endParaRPr lang="fr-FR"/>
        </a:p>
      </dgm:t>
    </dgm:pt>
    <dgm:pt modelId="{C805A1DC-A28C-482F-A527-1DD740EAE530}">
      <dgm:prSet custT="1"/>
      <dgm:spPr/>
      <dgm:t>
        <a:bodyPr/>
        <a:lstStyle/>
        <a:p>
          <a:r>
            <a:rPr lang="fr-FR" sz="600" dirty="0">
              <a:latin typeface="Arial Nova" panose="020B0504020202020204"/>
            </a:rPr>
            <a:t>des résultats de simulation avec les hypothèses retenues pour élaborer le modèle. </a:t>
          </a:r>
        </a:p>
      </dgm:t>
    </dgm:pt>
    <dgm:pt modelId="{B49F5007-9E04-48AE-8F17-76EDC279E0C2}" type="parTrans" cxnId="{E5A98198-2343-45A3-9333-E3C27B53BEB7}">
      <dgm:prSet/>
      <dgm:spPr/>
      <dgm:t>
        <a:bodyPr/>
        <a:lstStyle/>
        <a:p>
          <a:endParaRPr lang="fr-FR"/>
        </a:p>
      </dgm:t>
    </dgm:pt>
    <dgm:pt modelId="{FECA06FF-4C3F-4AFB-9B41-695E927E0C53}" type="sibTrans" cxnId="{E5A98198-2343-45A3-9333-E3C27B53BEB7}">
      <dgm:prSet/>
      <dgm:spPr/>
      <dgm:t>
        <a:bodyPr/>
        <a:lstStyle/>
        <a:p>
          <a:endParaRPr lang="fr-FR"/>
        </a:p>
      </dgm:t>
    </dgm:pt>
    <dgm:pt modelId="{D65810CE-A840-43E1-BC72-9EFED022862B}">
      <dgm:prSet custT="1"/>
      <dgm:spPr/>
      <dgm:t>
        <a:bodyPr/>
        <a:lstStyle/>
        <a:p>
          <a:r>
            <a:rPr lang="fr-FR" sz="600" dirty="0">
              <a:latin typeface="Arial Nova" panose="020B0504020202020204"/>
            </a:rPr>
            <a:t>Autorisation d’écrire sur le sujet</a:t>
          </a:r>
        </a:p>
      </dgm:t>
    </dgm:pt>
    <dgm:pt modelId="{978C12B6-79EB-4E6A-A56C-344062629EEB}" type="parTrans" cxnId="{C9FD69A6-8A79-42D3-874B-7ADEAB014DD1}">
      <dgm:prSet/>
      <dgm:spPr/>
      <dgm:t>
        <a:bodyPr/>
        <a:lstStyle/>
        <a:p>
          <a:endParaRPr lang="fr-FR"/>
        </a:p>
      </dgm:t>
    </dgm:pt>
    <dgm:pt modelId="{161A1352-D4DF-4E8D-9AE6-05D11FF60B26}" type="sibTrans" cxnId="{C9FD69A6-8A79-42D3-874B-7ADEAB014DD1}">
      <dgm:prSet/>
      <dgm:spPr/>
      <dgm:t>
        <a:bodyPr/>
        <a:lstStyle/>
        <a:p>
          <a:endParaRPr lang="fr-FR"/>
        </a:p>
      </dgm:t>
    </dgm:pt>
    <dgm:pt modelId="{40C80677-72DE-4DE9-82BB-9BA951C0C390}">
      <dgm:prSet phldrT="[Texte]"/>
      <dgm:spPr/>
      <dgm:t>
        <a:bodyPr/>
        <a:lstStyle/>
        <a:p>
          <a:r>
            <a:rPr lang="fr-FR" dirty="0">
              <a:latin typeface="Arial Nova" panose="020B0504020202020204"/>
            </a:rPr>
            <a:t>Problématique des différentes parties</a:t>
          </a:r>
        </a:p>
      </dgm:t>
    </dgm:pt>
    <dgm:pt modelId="{F2C6A22A-00C1-4C1A-94E6-40C207988D63}" type="parTrans" cxnId="{09DF8712-7552-4D41-B773-3570972FA5F2}">
      <dgm:prSet/>
      <dgm:spPr/>
      <dgm:t>
        <a:bodyPr/>
        <a:lstStyle/>
        <a:p>
          <a:endParaRPr lang="fr-FR"/>
        </a:p>
      </dgm:t>
    </dgm:pt>
    <dgm:pt modelId="{055E8844-431B-43B2-8147-B763298946A5}" type="sibTrans" cxnId="{09DF8712-7552-4D41-B773-3570972FA5F2}">
      <dgm:prSet/>
      <dgm:spPr/>
      <dgm:t>
        <a:bodyPr/>
        <a:lstStyle/>
        <a:p>
          <a:endParaRPr lang="fr-FR"/>
        </a:p>
      </dgm:t>
    </dgm:pt>
    <dgm:pt modelId="{6CA73345-1F7A-4814-8B7F-53821C615D89}">
      <dgm:prSet phldrT="[Texte]"/>
      <dgm:spPr/>
      <dgm:t>
        <a:bodyPr/>
        <a:lstStyle/>
        <a:p>
          <a:endParaRPr lang="fr-FR" dirty="0">
            <a:latin typeface="Arial Nova" panose="020B0504020202020204"/>
          </a:endParaRPr>
        </a:p>
      </dgm:t>
    </dgm:pt>
    <dgm:pt modelId="{00FBE5AA-E87E-4EF6-A57B-EF66883521FB}" type="parTrans" cxnId="{7C865CD0-29B4-41F5-8E54-B0CFB91189AA}">
      <dgm:prSet/>
      <dgm:spPr/>
      <dgm:t>
        <a:bodyPr/>
        <a:lstStyle/>
        <a:p>
          <a:endParaRPr lang="fr-FR"/>
        </a:p>
      </dgm:t>
    </dgm:pt>
    <dgm:pt modelId="{36A302F7-AA53-4C85-AB14-9B3DE644F05B}" type="sibTrans" cxnId="{7C865CD0-29B4-41F5-8E54-B0CFB91189AA}">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0C3D620C-0EDC-4672-9742-FE8CCB2AF531}" type="presOf" srcId="{8A94E9E2-E65E-49C2-B7B5-F72B2D332F1E}" destId="{0CDE4C4E-2C62-4126-8CEE-77D153383F3B}" srcOrd="1" destOrd="2"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09DF8712-7552-4D41-B773-3570972FA5F2}" srcId="{B5920376-0133-44CD-BB1B-6F53C130D637}" destId="{40C80677-72DE-4DE9-82BB-9BA951C0C390}" srcOrd="3" destOrd="0" parTransId="{F2C6A22A-00C1-4C1A-94E6-40C207988D63}" sibTransId="{055E8844-431B-43B2-8147-B763298946A5}"/>
    <dgm:cxn modelId="{9D881315-BB0D-4915-ACE4-5B5CEADC2F61}" type="presOf" srcId="{40C80677-72DE-4DE9-82BB-9BA951C0C390}" destId="{B8A19F94-18F6-4D00-B053-8BF08839189F}" srcOrd="0" destOrd="4" presId="urn:microsoft.com/office/officeart/2005/8/layout/hProcess4"/>
    <dgm:cxn modelId="{B866A918-07D0-4208-968F-EDAB7589E7D0}" type="presOf" srcId="{76BF0C44-C87E-4EF6-94F7-16D346135526}" destId="{8901E0F4-0A59-4693-BCC0-AD691D9FB870}" srcOrd="0" destOrd="3"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B5920376-0133-44CD-BB1B-6F53C130D637}" destId="{148DC79C-4EEA-43CF-BADE-659389EC8CCC}" srcOrd="0"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D22D273A-F9B8-4C4E-9843-E5DEA412852E}" type="presOf" srcId="{C805A1DC-A28C-482F-A527-1DD740EAE530}" destId="{0CDE4C4E-2C62-4126-8CEE-77D153383F3B}" srcOrd="1" destOrd="4"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684A4B3C-0010-48CF-9747-D3C54995BA4F}" type="presOf" srcId="{6CA73345-1F7A-4814-8B7F-53821C615D89}" destId="{B8A19F94-18F6-4D00-B053-8BF08839189F}" srcOrd="0" destOrd="3"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1C97DC3C-E8AD-4062-9F53-D85D17C3338A}" type="presOf" srcId="{A95D31FE-62FF-4EC1-AA1B-8E1C126344EC}" destId="{8901E0F4-0A59-4693-BCC0-AD691D9FB870}" srcOrd="0" destOrd="1" presId="urn:microsoft.com/office/officeart/2005/8/layout/hProcess4"/>
    <dgm:cxn modelId="{0CF0973E-31F5-4026-93CB-97EABCF200FD}" type="presOf" srcId="{D65810CE-A840-43E1-BC72-9EFED022862B}" destId="{0CDE4C4E-2C62-4126-8CEE-77D153383F3B}" srcOrd="1" destOrd="5" presId="urn:microsoft.com/office/officeart/2005/8/layout/hProcess4"/>
    <dgm:cxn modelId="{C5FD9D5C-0428-4CDE-B8B1-F1DAE611C201}" srcId="{AEB247FD-6D58-4408-8770-0452FCED6303}" destId="{A95D31FE-62FF-4EC1-AA1B-8E1C126344EC}" srcOrd="0" destOrd="0" parTransId="{5BB1B082-97D5-4E17-BFF3-5F1D7F233CE8}" sibTransId="{BE4EAC0C-CF8B-45CD-A5F7-54F2A9B1F94A}"/>
    <dgm:cxn modelId="{54E2835E-295E-4457-8401-C47701F7A488}" type="presOf" srcId="{346F9207-926A-4CE5-BAF7-6C23B211C114}" destId="{B8A19F94-18F6-4D00-B053-8BF08839189F}" srcOrd="0" destOrd="2" presId="urn:microsoft.com/office/officeart/2005/8/layout/hProcess4"/>
    <dgm:cxn modelId="{9DA8E160-AF94-401F-878B-B2FEBE73372E}" srcId="{AEB247FD-6D58-4408-8770-0452FCED6303}" destId="{76BF0C44-C87E-4EF6-94F7-16D346135526}" srcOrd="2" destOrd="0" parTransId="{814F9CBB-A291-43B5-B93F-1023EB1CA0DE}" sibTransId="{0530FA98-6855-4E75-AA09-A473F50B99A9}"/>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CE9E0269-F1CB-46BA-9EDF-A546487B5EA8}" type="presOf" srcId="{A95D31FE-62FF-4EC1-AA1B-8E1C126344EC}" destId="{0CDE4C4E-2C62-4126-8CEE-77D153383F3B}" srcOrd="1"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325DD671-F020-405F-B17E-A327B5F18EC2}" type="presOf" srcId="{40C80677-72DE-4DE9-82BB-9BA951C0C390}" destId="{BCCD055F-C4D8-4E1B-AEB8-AC963578358F}" srcOrd="1" destOrd="4"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E4863859-B4B2-4598-89B6-94E6D5DDD29F}" type="presOf" srcId="{D65810CE-A840-43E1-BC72-9EFED022862B}" destId="{8901E0F4-0A59-4693-BCC0-AD691D9FB870}" srcOrd="0" destOrd="5"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5BFB9A81-8249-44DA-8325-33E75001D010}" type="presOf" srcId="{8A94E9E2-E65E-49C2-B7B5-F72B2D332F1E}" destId="{8901E0F4-0A59-4693-BCC0-AD691D9FB870}" srcOrd="0" destOrd="2"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E5A98198-2343-45A3-9333-E3C27B53BEB7}" srcId="{AEB247FD-6D58-4408-8770-0452FCED6303}" destId="{C805A1DC-A28C-482F-A527-1DD740EAE530}" srcOrd="3" destOrd="0" parTransId="{B49F5007-9E04-48AE-8F17-76EDC279E0C2}" sibTransId="{FECA06FF-4C3F-4AFB-9B41-695E927E0C53}"/>
    <dgm:cxn modelId="{838DFA9C-65AB-4608-A291-FF7157BB4A5F}" type="presOf" srcId="{11F904A3-BE7E-4610-85FF-791DB76C5662}" destId="{9131C415-ABC8-494A-BB4C-4189E2623C96}" srcOrd="0" destOrd="0" presId="urn:microsoft.com/office/officeart/2005/8/layout/hProcess4"/>
    <dgm:cxn modelId="{C9FD69A6-8A79-42D3-874B-7ADEAB014DD1}" srcId="{C0BBB20E-A547-490C-BFC3-F69C30C2BB85}" destId="{D65810CE-A840-43E1-BC72-9EFED022862B}" srcOrd="1" destOrd="0" parTransId="{978C12B6-79EB-4E6A-A56C-344062629EEB}" sibTransId="{161A1352-D4DF-4E8D-9AE6-05D11FF60B26}"/>
    <dgm:cxn modelId="{950464AA-75BF-4E72-9B52-716107EEC8C7}" type="presOf" srcId="{C805A1DC-A28C-482F-A527-1DD740EAE530}" destId="{8901E0F4-0A59-4693-BCC0-AD691D9FB870}" srcOrd="0" destOrd="4"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35B57BB5-EC1C-4634-A48D-42FBA2812336}" srcId="{AEB247FD-6D58-4408-8770-0452FCED6303}" destId="{8A94E9E2-E65E-49C2-B7B5-F72B2D332F1E}" srcOrd="1" destOrd="0" parTransId="{AFCE75A1-AA2C-407F-8961-2E5C12B25D93}" sibTransId="{7593A48B-9F93-48E8-A332-44812A0A10FB}"/>
    <dgm:cxn modelId="{D063F4BA-B19B-498A-AC2E-3814D9FD4C7F}" type="presOf" srcId="{6CA73345-1F7A-4814-8B7F-53821C615D89}" destId="{BCCD055F-C4D8-4E1B-AEB8-AC963578358F}" srcOrd="1" destOrd="3"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7C865CD0-29B4-41F5-8E54-B0CFB91189AA}" srcId="{B5920376-0133-44CD-BB1B-6F53C130D637}" destId="{6CA73345-1F7A-4814-8B7F-53821C615D89}" srcOrd="2" destOrd="0" parTransId="{00FBE5AA-E87E-4EF6-A57B-EF66883521FB}" sibTransId="{36A302F7-AA53-4C85-AB14-9B3DE644F05B}"/>
    <dgm:cxn modelId="{74A79FE0-DCD0-43C0-915E-56C8A39D20C7}" type="presOf" srcId="{AEB247FD-6D58-4408-8770-0452FCED6303}" destId="{0CDE4C4E-2C62-4126-8CEE-77D153383F3B}" srcOrd="1"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CE95EFC-1785-4095-B46C-25755792008A}" srcId="{B5920376-0133-44CD-BB1B-6F53C130D637}" destId="{346F9207-926A-4CE5-BAF7-6C23B211C114}" srcOrd="1" destOrd="0" parTransId="{52F81A13-55B5-4418-BFA4-E20AA1BFBD56}" sibTransId="{83D741F7-7241-440A-A365-D29CEE2F3D5C}"/>
    <dgm:cxn modelId="{8D5E8BFC-BA1E-44B1-8A33-891CC6432436}" type="presOf" srcId="{76BF0C44-C87E-4EF6-94F7-16D346135526}" destId="{0CDE4C4E-2C62-4126-8CEE-77D153383F3B}" srcOrd="1" destOrd="3"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phldr="1"/>
      <dgm:spPr/>
      <dgm:t>
        <a:bodyPr/>
        <a:lstStyle/>
        <a:p>
          <a:endParaRPr lang="fr-F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phldr="1"/>
      <dgm:spPr/>
      <dgm:t>
        <a:bodyPr/>
        <a:lstStyle/>
        <a:p>
          <a:endParaRPr lang="fr-F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phldr="1"/>
      <dgm:spPr/>
      <dgm:t>
        <a:bodyPr/>
        <a:lstStyle/>
        <a:p>
          <a:endParaRPr lang="fr-F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phldr="1"/>
      <dgm:spPr/>
      <dgm:t>
        <a:bodyPr/>
        <a:lstStyle/>
        <a:p>
          <a:endParaRPr lang="fr-F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Présentation </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phldr="1"/>
      <dgm:spPr/>
      <dgm:t>
        <a:bodyPr/>
        <a:lstStyle/>
        <a:p>
          <a:endParaRPr lang="fr-F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phldr="1"/>
      <dgm:spPr/>
      <dgm:t>
        <a:bodyPr/>
        <a:lstStyle/>
        <a:p>
          <a:endParaRPr lang="fr-F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1"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1"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C8B22B49-CC6C-4CC7-B1A3-9980D2423C47}" srcId="{C0BBB20E-A547-490C-BFC3-F69C30C2BB85}" destId="{F13B1487-2412-4E08-99C9-67C2BCBDEA4A}" srcOrd="1" destOrd="0" parTransId="{D2C1CF47-F1CF-41FD-863C-436CAB276BF5}" sibTransId="{0DA945F7-3BBA-45C9-BADE-9D9D10D8009B}"/>
    <dgm:cxn modelId="{A4A6564B-C371-4F9F-B066-1639325111C0}" type="presOf" srcId="{F13B1487-2412-4E08-99C9-67C2BCBDEA4A}" destId="{8901E0F4-0A59-4693-BCC0-AD691D9FB870}" srcOrd="0"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58C8A97-82E5-4674-8ED0-64BFCCDCBEC3}" type="presOf" srcId="{8DAB84D0-1232-4525-835D-427DF83AEF9C}" destId="{3B26D6A5-9D56-445C-B171-536ACA002E6A}"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078"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S’approprier et analyser un système</a:t>
          </a:r>
        </a:p>
        <a:p>
          <a:pPr marL="57150" lvl="1" indent="-57150" algn="l" defTabSz="266700">
            <a:lnSpc>
              <a:spcPct val="90000"/>
            </a:lnSpc>
            <a:spcBef>
              <a:spcPct val="0"/>
            </a:spcBef>
            <a:spcAft>
              <a:spcPct val="15000"/>
            </a:spcAft>
            <a:buChar char="•"/>
          </a:pPr>
          <a:r>
            <a:rPr lang="fr-FR" sz="600" kern="1200" dirty="0"/>
            <a:t>Vérifier des exigences et analyser les écarts</a:t>
          </a:r>
        </a:p>
        <a:p>
          <a:pPr marL="57150" lvl="1" indent="-57150" algn="l" defTabSz="266700">
            <a:lnSpc>
              <a:spcPct val="90000"/>
            </a:lnSpc>
            <a:spcBef>
              <a:spcPct val="0"/>
            </a:spcBef>
            <a:spcAft>
              <a:spcPct val="15000"/>
            </a:spcAft>
            <a:buChar char="•"/>
          </a:pPr>
          <a:r>
            <a:rPr lang="fr-FR" sz="600" kern="1200" dirty="0"/>
            <a:t>S’approprier la problématique</a:t>
          </a:r>
        </a:p>
      </dsp:txBody>
      <dsp:txXfrm>
        <a:off x="21028" y="697752"/>
        <a:ext cx="960484" cy="609102"/>
      </dsp:txXfrm>
    </dsp:sp>
    <dsp:sp modelId="{943CED33-B477-41B6-8333-C0E815B32CCD}">
      <dsp:nvSpPr>
        <dsp:cNvPr id="0" name=""/>
        <dsp:cNvSpPr/>
      </dsp:nvSpPr>
      <dsp:spPr>
        <a:xfrm>
          <a:off x="536700"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3941"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Appropriation du support</a:t>
          </a:r>
        </a:p>
      </dsp:txBody>
      <dsp:txXfrm>
        <a:off x="234277" y="1336141"/>
        <a:ext cx="866780" cy="332238"/>
      </dsp:txXfrm>
    </dsp:sp>
    <dsp:sp modelId="{B8A19F94-18F6-4D00-B053-8BF08839189F}">
      <dsp:nvSpPr>
        <dsp:cNvPr id="0" name=""/>
        <dsp:cNvSpPr/>
      </dsp:nvSpPr>
      <dsp:spPr>
        <a:xfrm>
          <a:off x="1364195"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Développer un modèle (multiphysique) – Mise en équation, modèle de comportement – ;</a:t>
          </a:r>
        </a:p>
        <a:p>
          <a:pPr marL="57150" lvl="1" indent="-57150" algn="l" defTabSz="266700">
            <a:lnSpc>
              <a:spcPct val="90000"/>
            </a:lnSpc>
            <a:spcBef>
              <a:spcPct val="0"/>
            </a:spcBef>
            <a:spcAft>
              <a:spcPct val="15000"/>
            </a:spcAft>
            <a:buChar char="•"/>
          </a:pPr>
          <a:r>
            <a:rPr lang="fr-FR" sz="600" kern="1200" dirty="0"/>
            <a:t>Enrichir le modèle</a:t>
          </a:r>
        </a:p>
        <a:p>
          <a:pPr marL="57150" lvl="1" indent="-57150" algn="l" defTabSz="266700">
            <a:lnSpc>
              <a:spcPct val="90000"/>
            </a:lnSpc>
            <a:spcBef>
              <a:spcPct val="0"/>
            </a:spcBef>
            <a:spcAft>
              <a:spcPct val="15000"/>
            </a:spcAft>
            <a:buChar char="•"/>
          </a:pPr>
          <a:endParaRPr lang="fr-FR" sz="600" kern="1200" dirty="0"/>
        </a:p>
      </dsp:txBody>
      <dsp:txXfrm>
        <a:off x="1383145" y="874208"/>
        <a:ext cx="960484" cy="609102"/>
      </dsp:txXfrm>
    </dsp:sp>
    <dsp:sp modelId="{DC8BE73A-4F5A-421C-B33E-9320120B824C}">
      <dsp:nvSpPr>
        <dsp:cNvPr id="0" name=""/>
        <dsp:cNvSpPr/>
      </dsp:nvSpPr>
      <dsp:spPr>
        <a:xfrm>
          <a:off x="1890497"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586058"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Activité de modélisation (autonomie encadrée)</a:t>
          </a:r>
        </a:p>
      </dsp:txBody>
      <dsp:txXfrm>
        <a:off x="1596394" y="512683"/>
        <a:ext cx="866780" cy="332238"/>
      </dsp:txXfrm>
    </dsp:sp>
    <dsp:sp modelId="{9131C415-ABC8-494A-BB4C-4189E2623C96}">
      <dsp:nvSpPr>
        <dsp:cNvPr id="0" name=""/>
        <dsp:cNvSpPr/>
      </dsp:nvSpPr>
      <dsp:spPr>
        <a:xfrm>
          <a:off x="2726312"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Valider et recaler un modèle</a:t>
          </a:r>
        </a:p>
        <a:p>
          <a:pPr marL="57150" lvl="1" indent="-57150" algn="l" defTabSz="266700">
            <a:lnSpc>
              <a:spcPct val="90000"/>
            </a:lnSpc>
            <a:spcBef>
              <a:spcPct val="0"/>
            </a:spcBef>
            <a:spcAft>
              <a:spcPct val="15000"/>
            </a:spcAft>
            <a:buChar char="•"/>
          </a:pPr>
          <a:r>
            <a:rPr lang="fr-FR" sz="600" kern="1200" dirty="0"/>
            <a:t>Enrichir un modèle</a:t>
          </a:r>
        </a:p>
        <a:p>
          <a:pPr marL="57150" lvl="1" indent="-57150" algn="l" defTabSz="266700">
            <a:lnSpc>
              <a:spcPct val="90000"/>
            </a:lnSpc>
            <a:spcBef>
              <a:spcPct val="0"/>
            </a:spcBef>
            <a:spcAft>
              <a:spcPct val="15000"/>
            </a:spcAft>
            <a:buChar char="•"/>
          </a:pPr>
          <a:r>
            <a:rPr lang="fr-FR" sz="600" kern="1200" dirty="0"/>
            <a:t>Imaginer et choisir des solutions d’évolution du système</a:t>
          </a:r>
        </a:p>
      </dsp:txBody>
      <dsp:txXfrm>
        <a:off x="2745262" y="697752"/>
        <a:ext cx="960484" cy="609102"/>
      </dsp:txXfrm>
    </dsp:sp>
    <dsp:sp modelId="{4D946BF7-5318-4B1E-AEBF-4A3CA2E290DB}">
      <dsp:nvSpPr>
        <dsp:cNvPr id="0" name=""/>
        <dsp:cNvSpPr/>
      </dsp:nvSpPr>
      <dsp:spPr>
        <a:xfrm>
          <a:off x="3260934"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2948175"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Exploitation des modèles</a:t>
          </a:r>
        </a:p>
      </dsp:txBody>
      <dsp:txXfrm>
        <a:off x="2958511" y="1336141"/>
        <a:ext cx="866780" cy="332238"/>
      </dsp:txXfrm>
    </dsp:sp>
    <dsp:sp modelId="{F0C2F068-CF38-425A-B33E-3FD76DFE06E5}">
      <dsp:nvSpPr>
        <dsp:cNvPr id="0" name=""/>
        <dsp:cNvSpPr/>
      </dsp:nvSpPr>
      <dsp:spPr>
        <a:xfrm>
          <a:off x="4088429"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Evaluer, optimiser, adapter des solutions</a:t>
          </a:r>
        </a:p>
        <a:p>
          <a:pPr marL="57150" lvl="1" indent="-57150" algn="l" defTabSz="266700">
            <a:lnSpc>
              <a:spcPct val="90000"/>
            </a:lnSpc>
            <a:spcBef>
              <a:spcPct val="0"/>
            </a:spcBef>
            <a:spcAft>
              <a:spcPct val="15000"/>
            </a:spcAft>
            <a:buChar char="•"/>
          </a:pPr>
          <a:r>
            <a:rPr lang="fr-FR" sz="600" kern="1200" dirty="0"/>
            <a:t>Conclure vis-à-vis de la problématique</a:t>
          </a:r>
        </a:p>
      </dsp:txBody>
      <dsp:txXfrm>
        <a:off x="4107379" y="874208"/>
        <a:ext cx="960484" cy="609102"/>
      </dsp:txXfrm>
    </dsp:sp>
    <dsp:sp modelId="{E2AA8120-67F5-4F08-808C-C2FFDEEF3762}">
      <dsp:nvSpPr>
        <dsp:cNvPr id="0" name=""/>
        <dsp:cNvSpPr/>
      </dsp:nvSpPr>
      <dsp:spPr>
        <a:xfrm>
          <a:off x="4614731"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310292"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Evaluation de solutions</a:t>
          </a:r>
        </a:p>
      </dsp:txBody>
      <dsp:txXfrm>
        <a:off x="4320628" y="512683"/>
        <a:ext cx="866780" cy="332238"/>
      </dsp:txXfrm>
    </dsp:sp>
    <dsp:sp modelId="{9026B45C-ADFA-45DE-A14B-1C67CDA49329}">
      <dsp:nvSpPr>
        <dsp:cNvPr id="0" name=""/>
        <dsp:cNvSpPr/>
      </dsp:nvSpPr>
      <dsp:spPr>
        <a:xfrm>
          <a:off x="5450546"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Préparation d’une synthèse (10 minutes)</a:t>
          </a:r>
        </a:p>
        <a:p>
          <a:pPr marL="57150" lvl="1" indent="-57150" algn="l" defTabSz="266700">
            <a:lnSpc>
              <a:spcPct val="90000"/>
            </a:lnSpc>
            <a:spcBef>
              <a:spcPct val="0"/>
            </a:spcBef>
            <a:spcAft>
              <a:spcPct val="15000"/>
            </a:spcAft>
            <a:buChar char="•"/>
          </a:pPr>
          <a:r>
            <a:rPr lang="fr-FR" sz="600" kern="1200" dirty="0"/>
            <a:t>Présentation </a:t>
          </a:r>
          <a:r>
            <a:rPr lang="fr-FR" sz="600" b="1" kern="1200" dirty="0"/>
            <a:t>(3 minutes)</a:t>
          </a:r>
        </a:p>
      </dsp:txBody>
      <dsp:txXfrm>
        <a:off x="5469496" y="697752"/>
        <a:ext cx="960484" cy="609102"/>
      </dsp:txXfrm>
    </dsp:sp>
    <dsp:sp modelId="{1A803EBB-B33B-43CC-8CF8-F6DFA7F74C9F}">
      <dsp:nvSpPr>
        <dsp:cNvPr id="0" name=""/>
        <dsp:cNvSpPr/>
      </dsp:nvSpPr>
      <dsp:spPr>
        <a:xfrm>
          <a:off x="5672409"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Synthèse</a:t>
          </a:r>
        </a:p>
      </dsp:txBody>
      <dsp:txXfrm>
        <a:off x="5682745" y="1336141"/>
        <a:ext cx="866780" cy="3322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102818"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120860" y="426039"/>
        <a:ext cx="914453" cy="579911"/>
      </dsp:txXfrm>
    </dsp:sp>
    <dsp:sp modelId="{943CED33-B477-41B6-8333-C0E815B32CCD}">
      <dsp:nvSpPr>
        <dsp:cNvPr id="0" name=""/>
        <dsp:cNvSpPr/>
      </dsp:nvSpPr>
      <dsp:spPr>
        <a:xfrm>
          <a:off x="580899"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314048"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1</a:t>
          </a:r>
        </a:p>
        <a:p>
          <a:pPr marL="0" lvl="0" indent="0" algn="ctr" defTabSz="311150">
            <a:lnSpc>
              <a:spcPct val="90000"/>
            </a:lnSpc>
            <a:spcBef>
              <a:spcPct val="0"/>
            </a:spcBef>
            <a:spcAft>
              <a:spcPct val="35000"/>
            </a:spcAft>
            <a:buNone/>
          </a:pPr>
          <a:r>
            <a:rPr lang="fr-FR" sz="700" kern="1200" dirty="0">
              <a:latin typeface="Arial Nova" panose="020B0504020202020204"/>
            </a:rPr>
            <a:t>Découverte du système</a:t>
          </a:r>
        </a:p>
      </dsp:txBody>
      <dsp:txXfrm>
        <a:off x="323889" y="1033833"/>
        <a:ext cx="825240" cy="316315"/>
      </dsp:txXfrm>
    </dsp:sp>
    <dsp:sp modelId="{B8A19F94-18F6-4D00-B053-8BF08839189F}">
      <dsp:nvSpPr>
        <dsp:cNvPr id="0" name=""/>
        <dsp:cNvSpPr/>
      </dsp:nvSpPr>
      <dsp:spPr>
        <a:xfrm>
          <a:off x="1501870"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Problématique à résoudre</a:t>
          </a: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519912" y="594038"/>
        <a:ext cx="914453" cy="579911"/>
      </dsp:txXfrm>
    </dsp:sp>
    <dsp:sp modelId="{DC8BE73A-4F5A-421C-B33E-9320120B824C}">
      <dsp:nvSpPr>
        <dsp:cNvPr id="0" name=""/>
        <dsp:cNvSpPr/>
      </dsp:nvSpPr>
      <dsp:spPr>
        <a:xfrm>
          <a:off x="1972030"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713101"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2</a:t>
          </a:r>
        </a:p>
      </dsp:txBody>
      <dsp:txXfrm>
        <a:off x="1722942" y="249839"/>
        <a:ext cx="825240" cy="316315"/>
      </dsp:txXfrm>
    </dsp:sp>
    <dsp:sp modelId="{9131C415-ABC8-494A-BB4C-4189E2623C96}">
      <dsp:nvSpPr>
        <dsp:cNvPr id="0" name=""/>
        <dsp:cNvSpPr/>
      </dsp:nvSpPr>
      <dsp:spPr>
        <a:xfrm>
          <a:off x="2900923"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Problématique à résoudre</a:t>
          </a:r>
        </a:p>
      </dsp:txBody>
      <dsp:txXfrm>
        <a:off x="2918965" y="426039"/>
        <a:ext cx="914453" cy="579911"/>
      </dsp:txXfrm>
    </dsp:sp>
    <dsp:sp modelId="{4D946BF7-5318-4B1E-AEBF-4A3CA2E290DB}">
      <dsp:nvSpPr>
        <dsp:cNvPr id="0" name=""/>
        <dsp:cNvSpPr/>
      </dsp:nvSpPr>
      <dsp:spPr>
        <a:xfrm>
          <a:off x="3379004"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112154"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3</a:t>
          </a:r>
        </a:p>
      </dsp:txBody>
      <dsp:txXfrm>
        <a:off x="3121995" y="1033833"/>
        <a:ext cx="825240" cy="316315"/>
      </dsp:txXfrm>
    </dsp:sp>
    <dsp:sp modelId="{F0C2F068-CF38-425A-B33E-3FD76DFE06E5}">
      <dsp:nvSpPr>
        <dsp:cNvPr id="0" name=""/>
        <dsp:cNvSpPr/>
      </dsp:nvSpPr>
      <dsp:spPr>
        <a:xfrm>
          <a:off x="4299976"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Problématique à résoudre</a:t>
          </a:r>
        </a:p>
      </dsp:txBody>
      <dsp:txXfrm>
        <a:off x="4318018" y="594038"/>
        <a:ext cx="914453" cy="579911"/>
      </dsp:txXfrm>
    </dsp:sp>
    <dsp:sp modelId="{E2AA8120-67F5-4F08-808C-C2FFDEEF3762}">
      <dsp:nvSpPr>
        <dsp:cNvPr id="0" name=""/>
        <dsp:cNvSpPr/>
      </dsp:nvSpPr>
      <dsp:spPr>
        <a:xfrm>
          <a:off x="4770136"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511206"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4</a:t>
          </a:r>
        </a:p>
      </dsp:txBody>
      <dsp:txXfrm>
        <a:off x="4521047" y="249839"/>
        <a:ext cx="825240" cy="316315"/>
      </dsp:txXfrm>
    </dsp:sp>
    <dsp:sp modelId="{9026B45C-ADFA-45DE-A14B-1C67CDA49329}">
      <dsp:nvSpPr>
        <dsp:cNvPr id="0" name=""/>
        <dsp:cNvSpPr/>
      </dsp:nvSpPr>
      <dsp:spPr>
        <a:xfrm>
          <a:off x="5699029"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5717071" y="426039"/>
        <a:ext cx="914453" cy="579911"/>
      </dsp:txXfrm>
    </dsp:sp>
    <dsp:sp modelId="{1A803EBB-B33B-43CC-8CF8-F6DFA7F74C9F}">
      <dsp:nvSpPr>
        <dsp:cNvPr id="0" name=""/>
        <dsp:cNvSpPr/>
      </dsp:nvSpPr>
      <dsp:spPr>
        <a:xfrm>
          <a:off x="5910259"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5</a:t>
          </a:r>
        </a:p>
      </dsp:txBody>
      <dsp:txXfrm>
        <a:off x="5920100" y="1033833"/>
        <a:ext cx="825240" cy="3163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6529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78039" y="300842"/>
        <a:ext cx="1045680" cy="409498"/>
      </dsp:txXfrm>
    </dsp:sp>
    <dsp:sp modelId="{943CED33-B477-41B6-8333-C0E815B32CCD}">
      <dsp:nvSpPr>
        <dsp:cNvPr id="0" name=""/>
        <dsp:cNvSpPr/>
      </dsp:nvSpPr>
      <dsp:spPr>
        <a:xfrm>
          <a:off x="54798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41443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1</a:t>
          </a:r>
        </a:p>
      </dsp:txBody>
      <dsp:txXfrm>
        <a:off x="421381" y="730030"/>
        <a:ext cx="582734" cy="223363"/>
      </dsp:txXfrm>
    </dsp:sp>
    <dsp:sp modelId="{B8A19F94-18F6-4D00-B053-8BF08839189F}">
      <dsp:nvSpPr>
        <dsp:cNvPr id="0" name=""/>
        <dsp:cNvSpPr/>
      </dsp:nvSpPr>
      <dsp:spPr>
        <a:xfrm>
          <a:off x="147935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492099" y="419473"/>
        <a:ext cx="1045680" cy="409498"/>
      </dsp:txXfrm>
    </dsp:sp>
    <dsp:sp modelId="{DC8BE73A-4F5A-421C-B33E-9320120B824C}">
      <dsp:nvSpPr>
        <dsp:cNvPr id="0" name=""/>
        <dsp:cNvSpPr/>
      </dsp:nvSpPr>
      <dsp:spPr>
        <a:xfrm>
          <a:off x="195644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2849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2</a:t>
          </a:r>
        </a:p>
      </dsp:txBody>
      <dsp:txXfrm>
        <a:off x="1835441" y="176421"/>
        <a:ext cx="582734" cy="223363"/>
      </dsp:txXfrm>
    </dsp:sp>
    <dsp:sp modelId="{9131C415-ABC8-494A-BB4C-4189E2623C96}">
      <dsp:nvSpPr>
        <dsp:cNvPr id="0" name=""/>
        <dsp:cNvSpPr/>
      </dsp:nvSpPr>
      <dsp:spPr>
        <a:xfrm>
          <a:off x="289341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2906159" y="300842"/>
        <a:ext cx="1045680" cy="409498"/>
      </dsp:txXfrm>
    </dsp:sp>
    <dsp:sp modelId="{4D946BF7-5318-4B1E-AEBF-4A3CA2E290DB}">
      <dsp:nvSpPr>
        <dsp:cNvPr id="0" name=""/>
        <dsp:cNvSpPr/>
      </dsp:nvSpPr>
      <dsp:spPr>
        <a:xfrm>
          <a:off x="337610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24255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3</a:t>
          </a:r>
        </a:p>
      </dsp:txBody>
      <dsp:txXfrm>
        <a:off x="3249501" y="730030"/>
        <a:ext cx="582734" cy="223363"/>
      </dsp:txXfrm>
    </dsp:sp>
    <dsp:sp modelId="{F0C2F068-CF38-425A-B33E-3FD76DFE06E5}">
      <dsp:nvSpPr>
        <dsp:cNvPr id="0" name=""/>
        <dsp:cNvSpPr/>
      </dsp:nvSpPr>
      <dsp:spPr>
        <a:xfrm>
          <a:off x="430748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4320220" y="419473"/>
        <a:ext cx="1045680" cy="409498"/>
      </dsp:txXfrm>
    </dsp:sp>
    <dsp:sp modelId="{E2AA8120-67F5-4F08-808C-C2FFDEEF3762}">
      <dsp:nvSpPr>
        <dsp:cNvPr id="0" name=""/>
        <dsp:cNvSpPr/>
      </dsp:nvSpPr>
      <dsp:spPr>
        <a:xfrm>
          <a:off x="478456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65661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n</a:t>
          </a:r>
        </a:p>
      </dsp:txBody>
      <dsp:txXfrm>
        <a:off x="4663561" y="176421"/>
        <a:ext cx="582734" cy="223363"/>
      </dsp:txXfrm>
    </dsp:sp>
    <dsp:sp modelId="{9026B45C-ADFA-45DE-A14B-1C67CDA49329}">
      <dsp:nvSpPr>
        <dsp:cNvPr id="0" name=""/>
        <dsp:cNvSpPr/>
      </dsp:nvSpPr>
      <dsp:spPr>
        <a:xfrm>
          <a:off x="572154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latin typeface="Arial Nova" panose="020B0504020202020204"/>
            </a:rPr>
            <a:t>POSTER</a:t>
          </a:r>
        </a:p>
      </dsp:txBody>
      <dsp:txXfrm>
        <a:off x="5734280" y="300842"/>
        <a:ext cx="1045680" cy="409498"/>
      </dsp:txXfrm>
    </dsp:sp>
    <dsp:sp modelId="{1A803EBB-B33B-43CC-8CF8-F6DFA7F74C9F}">
      <dsp:nvSpPr>
        <dsp:cNvPr id="0" name=""/>
        <dsp:cNvSpPr/>
      </dsp:nvSpPr>
      <dsp:spPr>
        <a:xfrm>
          <a:off x="607067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Conclusion</a:t>
          </a:r>
        </a:p>
      </dsp:txBody>
      <dsp:txXfrm>
        <a:off x="6077621" y="730030"/>
        <a:ext cx="582734" cy="2233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0" y="114721"/>
          <a:ext cx="2795832" cy="8700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Performances attendues et contexte d’utilisation</a:t>
          </a:r>
        </a:p>
        <a:p>
          <a:pPr marL="57150" lvl="1" indent="-57150" algn="l" defTabSz="444500">
            <a:lnSpc>
              <a:spcPct val="90000"/>
            </a:lnSpc>
            <a:spcBef>
              <a:spcPct val="0"/>
            </a:spcBef>
            <a:spcAft>
              <a:spcPct val="15000"/>
            </a:spcAft>
            <a:buChar char="•"/>
          </a:pPr>
          <a:r>
            <a:rPr lang="fr-FR" sz="1000" kern="1200" dirty="0">
              <a:latin typeface="Arial Nova" panose="020B0504020202020204"/>
            </a:rPr>
            <a:t>Organisation structurelle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Chaînes fonctionnelles</a:t>
          </a:r>
        </a:p>
      </dsp:txBody>
      <dsp:txXfrm>
        <a:off x="20022" y="134743"/>
        <a:ext cx="2755788" cy="643551"/>
      </dsp:txXfrm>
    </dsp:sp>
    <dsp:sp modelId="{943CED33-B477-41B6-8333-C0E815B32CCD}">
      <dsp:nvSpPr>
        <dsp:cNvPr id="0" name=""/>
        <dsp:cNvSpPr/>
      </dsp:nvSpPr>
      <dsp:spPr>
        <a:xfrm rot="9565371" flipV="1">
          <a:off x="3297822" y="500092"/>
          <a:ext cx="682705" cy="100312"/>
        </a:xfrm>
        <a:prstGeom prst="circularArrow">
          <a:avLst>
            <a:gd name="adj1" fmla="val 2317"/>
            <a:gd name="adj2" fmla="val 279645"/>
            <a:gd name="adj3" fmla="val 1846153"/>
            <a:gd name="adj4" fmla="val 8815486"/>
            <a:gd name="adj5" fmla="val 27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44277" y="754122"/>
          <a:ext cx="1182788" cy="3638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latin typeface="Arial Nova" panose="020B0504020202020204"/>
            </a:rPr>
            <a:t>Premier temps : Analyse globale</a:t>
          </a:r>
        </a:p>
      </dsp:txBody>
      <dsp:txXfrm>
        <a:off x="2254935" y="764780"/>
        <a:ext cx="1161472" cy="342566"/>
      </dsp:txXfrm>
    </dsp:sp>
    <dsp:sp modelId="{4D6EE354-2623-4918-A4D0-F87DEF273621}">
      <dsp:nvSpPr>
        <dsp:cNvPr id="0" name=""/>
        <dsp:cNvSpPr/>
      </dsp:nvSpPr>
      <dsp:spPr>
        <a:xfrm>
          <a:off x="4227876" y="174295"/>
          <a:ext cx="2630123" cy="7814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Expérimentations</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Modèles analytiques</a:t>
          </a:r>
        </a:p>
      </dsp:txBody>
      <dsp:txXfrm>
        <a:off x="4245858" y="359722"/>
        <a:ext cx="2594159" cy="577999"/>
      </dsp:txXfrm>
    </dsp:sp>
    <dsp:sp modelId="{201E8633-9DF9-4CAB-A8FD-37BD37CE77D1}">
      <dsp:nvSpPr>
        <dsp:cNvPr id="0" name=""/>
        <dsp:cNvSpPr/>
      </dsp:nvSpPr>
      <dsp:spPr>
        <a:xfrm>
          <a:off x="3868609" y="29271"/>
          <a:ext cx="1205693" cy="32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latin typeface="Arial Nova" panose="020B0504020202020204"/>
            </a:rPr>
            <a:t>Évaluation de performances</a:t>
          </a:r>
        </a:p>
      </dsp:txBody>
      <dsp:txXfrm>
        <a:off x="3878224" y="38886"/>
        <a:ext cx="1186463" cy="309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511180" y="741969"/>
          <a:ext cx="2603147"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88950">
            <a:lnSpc>
              <a:spcPct val="90000"/>
            </a:lnSpc>
            <a:spcBef>
              <a:spcPct val="0"/>
            </a:spcBef>
            <a:spcAft>
              <a:spcPct val="15000"/>
            </a:spcAft>
            <a:buChar char="•"/>
          </a:pPr>
          <a:r>
            <a:rPr lang="fr-FR" sz="1100" kern="1200" dirty="0"/>
            <a:t>Lecture du sujet</a:t>
          </a:r>
        </a:p>
        <a:p>
          <a:pPr marL="57150" lvl="1" indent="-57150" algn="l" defTabSz="488950">
            <a:lnSpc>
              <a:spcPct val="90000"/>
            </a:lnSpc>
            <a:spcBef>
              <a:spcPct val="0"/>
            </a:spcBef>
            <a:spcAft>
              <a:spcPct val="15000"/>
            </a:spcAft>
            <a:buChar char="•"/>
          </a:pPr>
          <a:r>
            <a:rPr lang="fr-FR" sz="1100" kern="1200" dirty="0"/>
            <a:t>Pas de prise de note</a:t>
          </a:r>
        </a:p>
      </dsp:txBody>
      <dsp:txXfrm>
        <a:off x="543268" y="774057"/>
        <a:ext cx="2538971" cy="1031379"/>
      </dsp:txXfrm>
    </dsp:sp>
    <dsp:sp modelId="{943CED33-B477-41B6-8333-C0E815B32CCD}">
      <dsp:nvSpPr>
        <dsp:cNvPr id="0" name=""/>
        <dsp:cNvSpPr/>
      </dsp:nvSpPr>
      <dsp:spPr>
        <a:xfrm>
          <a:off x="1940593" y="229668"/>
          <a:ext cx="2892405" cy="2892405"/>
        </a:xfrm>
        <a:prstGeom prst="leftCircularArrow">
          <a:avLst>
            <a:gd name="adj1" fmla="val 2490"/>
            <a:gd name="adj2" fmla="val 301649"/>
            <a:gd name="adj3" fmla="val 2274812"/>
            <a:gd name="adj4" fmla="val 9222141"/>
            <a:gd name="adj5" fmla="val 29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1582798"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Préparation</a:t>
          </a:r>
        </a:p>
      </dsp:txBody>
      <dsp:txXfrm>
        <a:off x="1592291" y="1967407"/>
        <a:ext cx="1135826" cy="305127"/>
      </dsp:txXfrm>
    </dsp:sp>
    <dsp:sp modelId="{B8A19F94-18F6-4D00-B053-8BF08839189F}">
      <dsp:nvSpPr>
        <dsp:cNvPr id="0" name=""/>
        <dsp:cNvSpPr/>
      </dsp:nvSpPr>
      <dsp:spPr>
        <a:xfrm>
          <a:off x="3522921" y="725627"/>
          <a:ext cx="2758203"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fr-FR" sz="1300" kern="1200" dirty="0"/>
            <a:t>Adopter une posture permettant de voir et d’échanger avec l’examinateur.</a:t>
          </a:r>
        </a:p>
        <a:p>
          <a:pPr marL="114300" lvl="1" indent="-114300" algn="l" defTabSz="577850">
            <a:lnSpc>
              <a:spcPct val="90000"/>
            </a:lnSpc>
            <a:spcBef>
              <a:spcPct val="0"/>
            </a:spcBef>
            <a:spcAft>
              <a:spcPct val="15000"/>
            </a:spcAft>
            <a:buChar char="•"/>
          </a:pPr>
          <a:r>
            <a:rPr lang="fr-FR" sz="1300" kern="1200" dirty="0"/>
            <a:t>Présentation du support</a:t>
          </a:r>
        </a:p>
        <a:p>
          <a:pPr marL="114300" lvl="1" indent="-114300" algn="l" defTabSz="577850">
            <a:lnSpc>
              <a:spcPct val="90000"/>
            </a:lnSpc>
            <a:spcBef>
              <a:spcPct val="0"/>
            </a:spcBef>
            <a:spcAft>
              <a:spcPct val="15000"/>
            </a:spcAft>
            <a:buChar char="•"/>
          </a:pPr>
          <a:r>
            <a:rPr lang="fr-FR" sz="1300" kern="1200" dirty="0"/>
            <a:t>Présentation des réponses </a:t>
          </a:r>
        </a:p>
      </dsp:txBody>
      <dsp:txXfrm>
        <a:off x="3555009" y="1056503"/>
        <a:ext cx="2694027" cy="1031379"/>
      </dsp:txXfrm>
    </dsp:sp>
    <dsp:sp modelId="{71BAD410-3299-44D0-A85A-DC3B57193168}">
      <dsp:nvSpPr>
        <dsp:cNvPr id="0" name=""/>
        <dsp:cNvSpPr/>
      </dsp:nvSpPr>
      <dsp:spPr>
        <a:xfrm>
          <a:off x="4606374"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Oral</a:t>
          </a:r>
        </a:p>
      </dsp:txBody>
      <dsp:txXfrm>
        <a:off x="4615867" y="573064"/>
        <a:ext cx="1135826" cy="3051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Préparation en loge</a:t>
          </a:r>
        </a:p>
        <a:p>
          <a:pPr marL="57150" lvl="1" indent="-57150" algn="l" defTabSz="444500">
            <a:lnSpc>
              <a:spcPct val="90000"/>
            </a:lnSpc>
            <a:spcBef>
              <a:spcPct val="0"/>
            </a:spcBef>
            <a:spcAft>
              <a:spcPct val="15000"/>
            </a:spcAft>
            <a:buChar char="•"/>
          </a:pPr>
          <a:r>
            <a:rPr lang="fr-FR" sz="1000" kern="1200" dirty="0">
              <a:latin typeface="Arial Nova" panose="020B0504020202020204"/>
            </a:rPr>
            <a:t>Epreuve qui porterait sur un support de TP (Sans support !)</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Contexte du système</a:t>
          </a:r>
        </a:p>
        <a:p>
          <a:pPr marL="57150" lvl="1" indent="-57150" algn="l" defTabSz="444500">
            <a:lnSpc>
              <a:spcPct val="90000"/>
            </a:lnSpc>
            <a:spcBef>
              <a:spcPct val="0"/>
            </a:spcBef>
            <a:spcAft>
              <a:spcPct val="15000"/>
            </a:spcAft>
            <a:buChar char="•"/>
          </a:pPr>
          <a:r>
            <a:rPr lang="fr-FR" sz="1000" kern="1200" dirty="0">
              <a:latin typeface="Arial Nova" panose="020B0504020202020204"/>
            </a:rPr>
            <a:t>Fonction principale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Chaine de puissance</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connaissance</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comportement</a:t>
          </a:r>
        </a:p>
        <a:p>
          <a:pPr marL="57150" lvl="1" indent="-57150" algn="l" defTabSz="444500">
            <a:lnSpc>
              <a:spcPct val="90000"/>
            </a:lnSpc>
            <a:spcBef>
              <a:spcPct val="0"/>
            </a:spcBef>
            <a:spcAft>
              <a:spcPct val="15000"/>
            </a:spcAft>
            <a:buChar char="•"/>
          </a:pPr>
          <a:r>
            <a:rPr lang="fr-FR" sz="1000" kern="1200" dirty="0">
              <a:latin typeface="Arial Nova" panose="020B0504020202020204"/>
            </a:rPr>
            <a:t>Expérimenter (proposer des protocoles expérimentaux, analyse des résultats)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a:latin typeface="Arial Nova" panose="020B0504020202020204"/>
            </a:rPr>
            <a:t>Présentation </a:t>
          </a:r>
        </a:p>
      </dsp:txBody>
      <dsp:txXfrm>
        <a:off x="5270204" y="1967407"/>
        <a:ext cx="1135826" cy="3051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266700">
            <a:lnSpc>
              <a:spcPct val="90000"/>
            </a:lnSpc>
            <a:spcBef>
              <a:spcPct val="0"/>
            </a:spcBef>
            <a:spcAft>
              <a:spcPct val="15000"/>
            </a:spcAft>
            <a:buChar char="•"/>
          </a:pPr>
          <a:r>
            <a:rPr lang="fr-FR" sz="600" kern="1200" dirty="0">
              <a:latin typeface="Arial Nova" panose="020B0504020202020204"/>
            </a:rPr>
            <a:t>Un support pluri-technologique, replacé dans son contexte, et comporte :</a:t>
          </a:r>
        </a:p>
        <a:p>
          <a:pPr marL="114300" lvl="2" indent="-57150" algn="l" defTabSz="266700">
            <a:lnSpc>
              <a:spcPct val="90000"/>
            </a:lnSpc>
            <a:spcBef>
              <a:spcPct val="0"/>
            </a:spcBef>
            <a:spcAft>
              <a:spcPct val="15000"/>
            </a:spcAft>
            <a:buChar char="•"/>
          </a:pPr>
          <a:r>
            <a:rPr lang="fr-FR" sz="600" kern="1200" dirty="0">
              <a:latin typeface="Arial Nova" panose="020B0504020202020204"/>
            </a:rPr>
            <a:t>quelques éléments du cahier des charges relatif au support retenu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informations fonctionnelles et structurelles concernant le support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résultats d’expérimentations avec les conditions dans lesquelles elles ont été réalisées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résultats de simulation avec les hypothèses retenues pour élaborer le modèle. </a:t>
          </a:r>
        </a:p>
        <a:p>
          <a:pPr marL="57150" lvl="1" indent="-57150" algn="l" defTabSz="266700">
            <a:lnSpc>
              <a:spcPct val="90000"/>
            </a:lnSpc>
            <a:spcBef>
              <a:spcPct val="0"/>
            </a:spcBef>
            <a:spcAft>
              <a:spcPct val="15000"/>
            </a:spcAft>
            <a:buChar char="•"/>
          </a:pPr>
          <a:r>
            <a:rPr lang="fr-FR" sz="600" kern="1200" dirty="0">
              <a:latin typeface="Arial Nova" panose="020B0504020202020204"/>
            </a:rPr>
            <a:t>Autorisation d’écrire sur le sujet</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fr-FR" sz="900" kern="1200" dirty="0">
              <a:latin typeface="Arial Nova" panose="020B0504020202020204"/>
            </a:rPr>
            <a:t>Présentation du système</a:t>
          </a:r>
        </a:p>
        <a:p>
          <a:pPr marL="114300" lvl="2" indent="-57150" algn="l" defTabSz="400050">
            <a:lnSpc>
              <a:spcPct val="90000"/>
            </a:lnSpc>
            <a:spcBef>
              <a:spcPct val="0"/>
            </a:spcBef>
            <a:spcAft>
              <a:spcPct val="15000"/>
            </a:spcAft>
            <a:buChar char="•"/>
          </a:pPr>
          <a:r>
            <a:rPr lang="fr-FR" sz="900" kern="1200" dirty="0">
              <a:latin typeface="Arial Nova" panose="020B0504020202020204"/>
            </a:rPr>
            <a:t>Fonction principale (Cas d’utilisation)</a:t>
          </a:r>
        </a:p>
        <a:p>
          <a:pPr marL="114300" lvl="2" indent="-57150" algn="l" defTabSz="400050">
            <a:lnSpc>
              <a:spcPct val="90000"/>
            </a:lnSpc>
            <a:spcBef>
              <a:spcPct val="0"/>
            </a:spcBef>
            <a:spcAft>
              <a:spcPct val="15000"/>
            </a:spcAft>
            <a:buChar char="•"/>
          </a:pPr>
          <a:r>
            <a:rPr lang="fr-FR" sz="900" kern="1200" dirty="0">
              <a:latin typeface="Arial Nova" panose="020B0504020202020204"/>
            </a:rPr>
            <a:t>Chaine fonctionnelle</a:t>
          </a:r>
        </a:p>
        <a:p>
          <a:pPr marL="114300" lvl="2" indent="-57150" algn="l" defTabSz="400050">
            <a:lnSpc>
              <a:spcPct val="90000"/>
            </a:lnSpc>
            <a:spcBef>
              <a:spcPct val="0"/>
            </a:spcBef>
            <a:spcAft>
              <a:spcPct val="15000"/>
            </a:spcAft>
            <a:buChar char="•"/>
          </a:pPr>
          <a:endParaRPr lang="fr-FR" sz="900" kern="1200" dirty="0">
            <a:latin typeface="Arial Nova" panose="020B0504020202020204"/>
          </a:endParaRPr>
        </a:p>
        <a:p>
          <a:pPr marL="114300" lvl="2" indent="-57150" algn="l" defTabSz="400050">
            <a:lnSpc>
              <a:spcPct val="90000"/>
            </a:lnSpc>
            <a:spcBef>
              <a:spcPct val="0"/>
            </a:spcBef>
            <a:spcAft>
              <a:spcPct val="15000"/>
            </a:spcAft>
            <a:buChar char="•"/>
          </a:pPr>
          <a:r>
            <a:rPr lang="fr-FR" sz="900" kern="1200" dirty="0">
              <a:latin typeface="Arial Nova" panose="020B0504020202020204"/>
            </a:rPr>
            <a:t>Problématique des différentes parties</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fr-FR" sz="900" kern="1200" dirty="0">
              <a:latin typeface="Arial Nova" panose="020B0504020202020204"/>
            </a:rPr>
            <a:t>Développement d’une (ou plusieurs problématiques)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a:latin typeface="Arial Nova" panose="020B0504020202020204"/>
            </a:rPr>
            <a:t>Présentation </a:t>
          </a:r>
        </a:p>
      </dsp:txBody>
      <dsp:txXfrm>
        <a:off x="5270204" y="1967407"/>
        <a:ext cx="1135826" cy="3051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24279" y="1022405"/>
        <a:ext cx="1226577" cy="777849"/>
      </dsp:txXfrm>
    </dsp:sp>
    <dsp:sp modelId="{943CED33-B477-41B6-8333-C0E815B32CCD}">
      <dsp:nvSpPr>
        <dsp:cNvPr id="0" name=""/>
        <dsp:cNvSpPr/>
      </dsp:nvSpPr>
      <dsp:spPr>
        <a:xfrm>
          <a:off x="731782" y="1303248"/>
          <a:ext cx="1325422" cy="1325422"/>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83408"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Préparation</a:t>
          </a:r>
        </a:p>
      </dsp:txBody>
      <dsp:txXfrm>
        <a:off x="296608" y="1837654"/>
        <a:ext cx="1106913" cy="424281"/>
      </dsp:txXfrm>
    </dsp:sp>
    <dsp:sp modelId="{B8A19F94-18F6-4D00-B053-8BF08839189F}">
      <dsp:nvSpPr>
        <dsp:cNvPr id="0" name=""/>
        <dsp:cNvSpPr/>
      </dsp:nvSpPr>
      <dsp:spPr>
        <a:xfrm>
          <a:off x="15776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1601879" y="1247745"/>
        <a:ext cx="1226577" cy="777849"/>
      </dsp:txXfrm>
    </dsp:sp>
    <dsp:sp modelId="{DC8BE73A-4F5A-421C-B33E-9320120B824C}">
      <dsp:nvSpPr>
        <dsp:cNvPr id="0" name=""/>
        <dsp:cNvSpPr/>
      </dsp:nvSpPr>
      <dsp:spPr>
        <a:xfrm>
          <a:off x="2298757" y="378097"/>
          <a:ext cx="1488336" cy="1488336"/>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61007" y="77286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Introduction</a:t>
          </a:r>
        </a:p>
      </dsp:txBody>
      <dsp:txXfrm>
        <a:off x="1874207" y="786064"/>
        <a:ext cx="1106913" cy="424281"/>
      </dsp:txXfrm>
    </dsp:sp>
    <dsp:sp modelId="{9131C415-ABC8-494A-BB4C-4189E2623C96}">
      <dsp:nvSpPr>
        <dsp:cNvPr id="0" name=""/>
        <dsp:cNvSpPr/>
      </dsp:nvSpPr>
      <dsp:spPr>
        <a:xfrm>
          <a:off x="3155278"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3179478" y="1022405"/>
        <a:ext cx="1226577" cy="777849"/>
      </dsp:txXfrm>
    </dsp:sp>
    <dsp:sp modelId="{40A8A41C-CF7A-4E88-8EA7-EAA6AFD512F6}">
      <dsp:nvSpPr>
        <dsp:cNvPr id="0" name=""/>
        <dsp:cNvSpPr/>
      </dsp:nvSpPr>
      <dsp:spPr>
        <a:xfrm>
          <a:off x="3438606"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Présentation </a:t>
          </a:r>
        </a:p>
      </dsp:txBody>
      <dsp:txXfrm>
        <a:off x="3451806" y="1837654"/>
        <a:ext cx="1106913" cy="4242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Modifiez le style du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09/05/2025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71250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09/05/2025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4287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09/05/2025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52146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09/05/2025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87690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Modifiez le style du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B93ECCE-5391-441B-9FF0-3A0DC0698398}" type="datetimeFigureOut">
              <a:rPr lang="fr-FR" smtClean="0"/>
              <a:t>09/05/2025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6752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93ECCE-5391-441B-9FF0-3A0DC0698398}" type="datetimeFigureOut">
              <a:rPr lang="fr-FR" smtClean="0"/>
              <a:t>09/05/2025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59320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Modifiez le style du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93ECCE-5391-441B-9FF0-3A0DC0698398}" type="datetimeFigureOut">
              <a:rPr lang="fr-FR" smtClean="0"/>
              <a:t>09/05/2025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26319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93ECCE-5391-441B-9FF0-3A0DC0698398}" type="datetimeFigureOut">
              <a:rPr lang="fr-FR" smtClean="0"/>
              <a:t>09/05/2025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75963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3ECCE-5391-441B-9FF0-3A0DC0698398}" type="datetimeFigureOut">
              <a:rPr lang="fr-FR" smtClean="0"/>
              <a:t>09/05/2025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52444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09/05/2025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21239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Cliquez sur l'icône pour ajouter une image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09/05/2025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543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3B93ECCE-5391-441B-9FF0-3A0DC0698398}" type="datetimeFigureOut">
              <a:rPr lang="fr-FR" smtClean="0"/>
              <a:t>09/05/2025</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62B54B21-2FE8-4C93-AF3A-37C990DD6E35}" type="slidenum">
              <a:rPr lang="fr-FR" smtClean="0"/>
              <a:t>‹N°›</a:t>
            </a:fld>
            <a:endParaRPr lang="fr-FR"/>
          </a:p>
        </p:txBody>
      </p:sp>
    </p:spTree>
    <p:extLst>
      <p:ext uri="{BB962C8B-B14F-4D97-AF65-F5344CB8AC3E}">
        <p14:creationId xmlns:p14="http://schemas.microsoft.com/office/powerpoint/2010/main" val="368547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1.xml"/><Relationship Id="rId7" Type="http://schemas.openxmlformats.org/officeDocument/2006/relationships/hyperlink" Target="https://www.concours-centrale-supelec.fr/CentraleSupelec/Notices/CCS-2023-PSI.pdf" TargetMode="External"/><Relationship Id="rId12"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3.png"/><Relationship Id="rId5" Type="http://schemas.openxmlformats.org/officeDocument/2006/relationships/diagramColors" Target="../diagrams/colors1.xml"/><Relationship Id="rId10" Type="http://schemas.openxmlformats.org/officeDocument/2006/relationships/image" Target="../media/image2.png"/><Relationship Id="rId4" Type="http://schemas.openxmlformats.org/officeDocument/2006/relationships/diagramQuickStyle" Target="../diagrams/quickStyle1.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hyperlink" Target="https://www.concoursminesponts.fr/resources/Reglement-2023.pdf" TargetMode="External"/><Relationship Id="rId12"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openxmlformats.org/officeDocument/2006/relationships/image" Target="../media/image6.png"/><Relationship Id="rId5" Type="http://schemas.openxmlformats.org/officeDocument/2006/relationships/diagramColors" Target="../diagrams/colors2.xml"/><Relationship Id="rId10" Type="http://schemas.openxmlformats.org/officeDocument/2006/relationships/image" Target="../media/image3.png"/><Relationship Id="rId4" Type="http://schemas.openxmlformats.org/officeDocument/2006/relationships/diagramQuickStyle" Target="../diagrams/quickStyle2.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hyperlink" Target="https://www.concours-commun-inp.fr/_resource/annales%20oraux/PSI/2022/Rapport_oral_TP_SII_PSI.pdf?download=true" TargetMode="External"/><Relationship Id="rId1" Type="http://schemas.openxmlformats.org/officeDocument/2006/relationships/slideLayout" Target="../slideLayouts/slideLayout1.xml"/><Relationship Id="rId6" Type="http://schemas.openxmlformats.org/officeDocument/2006/relationships/image" Target="../media/image8.png"/><Relationship Id="rId11" Type="http://schemas.microsoft.com/office/2007/relationships/diagramDrawing" Target="../diagrams/drawing3.xml"/><Relationship Id="rId5" Type="http://schemas.openxmlformats.org/officeDocument/2006/relationships/image" Target="../media/image4.png"/><Relationship Id="rId10" Type="http://schemas.openxmlformats.org/officeDocument/2006/relationships/diagramColors" Target="../diagrams/colors3.xml"/><Relationship Id="rId4" Type="http://schemas.openxmlformats.org/officeDocument/2006/relationships/image" Target="../media/image3.png"/><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hyperlink" Target="https://www.ens.psl.eu/sites/default/files/notice_interens_2023_-_version_finale.pdf" TargetMode="External"/><Relationship Id="rId7" Type="http://schemas.openxmlformats.org/officeDocument/2006/relationships/diagramLayout" Target="../diagrams/layout4.xml"/><Relationship Id="rId2" Type="http://schemas.openxmlformats.org/officeDocument/2006/relationships/hyperlink" Target="https://ens-paris-saclay.fr/sites/default/files/CONCOURS/ANNALES_1C/1C_PSI/2022_Rapport_Oral_PSI_SII.pdf" TargetMode="External"/><Relationship Id="rId1" Type="http://schemas.openxmlformats.org/officeDocument/2006/relationships/slideLayout" Target="../slideLayouts/slideLayout1.xml"/><Relationship Id="rId6" Type="http://schemas.openxmlformats.org/officeDocument/2006/relationships/diagramData" Target="../diagrams/data4.xml"/><Relationship Id="rId5" Type="http://schemas.openxmlformats.org/officeDocument/2006/relationships/image" Target="../media/image3.png"/><Relationship Id="rId10" Type="http://schemas.microsoft.com/office/2007/relationships/diagramDrawing" Target="../diagrams/drawing4.xml"/><Relationship Id="rId4" Type="http://schemas.openxmlformats.org/officeDocument/2006/relationships/image" Target="../media/image2.png"/><Relationship Id="rId9" Type="http://schemas.openxmlformats.org/officeDocument/2006/relationships/diagramColors" Target="../diagrams/colors4.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image" Target="../media/image12.png"/><Relationship Id="rId3" Type="http://schemas.openxmlformats.org/officeDocument/2006/relationships/hyperlink" Target="https://www.concours-centrale-supelec.fr/CentraleSupelec/2022/PSI/rapCS2022PSI.pdf" TargetMode="External"/><Relationship Id="rId7" Type="http://schemas.openxmlformats.org/officeDocument/2006/relationships/diagramQuickStyle" Target="../diagrams/quickStyle6.xml"/><Relationship Id="rId12" Type="http://schemas.openxmlformats.org/officeDocument/2006/relationships/image" Target="../media/image9.png"/><Relationship Id="rId2" Type="http://schemas.openxmlformats.org/officeDocument/2006/relationships/hyperlink" Target="https://www.concours-centrale-supelec.fr/CentraleSupelec/Notices/CCS-2023-PSI.pdf" TargetMode="External"/><Relationship Id="rId1" Type="http://schemas.openxmlformats.org/officeDocument/2006/relationships/slideLayout" Target="../slideLayouts/slideLayout1.xml"/><Relationship Id="rId6" Type="http://schemas.openxmlformats.org/officeDocument/2006/relationships/diagramLayout" Target="../diagrams/layout6.xml"/><Relationship Id="rId11" Type="http://schemas.microsoft.com/office/2007/relationships/hdphoto" Target="../media/hdphoto1.wdp"/><Relationship Id="rId5" Type="http://schemas.openxmlformats.org/officeDocument/2006/relationships/diagramData" Target="../diagrams/data6.xml"/><Relationship Id="rId10" Type="http://schemas.openxmlformats.org/officeDocument/2006/relationships/image" Target="../media/image11.png"/><Relationship Id="rId4" Type="http://schemas.openxmlformats.org/officeDocument/2006/relationships/image" Target="../media/image1.png"/><Relationship Id="rId9" Type="http://schemas.microsoft.com/office/2007/relationships/diagramDrawing" Target="../diagrams/drawing6.xml"/><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8.xml"/><Relationship Id="rId7" Type="http://schemas.openxmlformats.org/officeDocument/2006/relationships/hyperlink" Target="https://www.concours-centrale-supelec.fr/CentraleSupelec/Notices/CCS-2023-PSI.pdf" TargetMode="Externa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09550" y="6078121"/>
            <a:ext cx="7191375" cy="190234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Appropriation du sujet</a:t>
            </a:r>
          </a:p>
          <a:p>
            <a:pPr marL="285750" indent="-285750">
              <a:buClr>
                <a:schemeClr val="accent1"/>
              </a:buClr>
              <a:buFont typeface="Wingdings" panose="05000000000000000000" pitchFamily="2" charset="2"/>
              <a:buChar char="§"/>
            </a:pPr>
            <a:r>
              <a:rPr lang="fr-FR" sz="1000" dirty="0">
                <a:latin typeface="Arial Nova" panose="020B0504020202020204"/>
              </a:rPr>
              <a:t>Lire précisément les sujets et prendre connaissance de la documentation technique</a:t>
            </a:r>
          </a:p>
          <a:p>
            <a:pPr marL="285750" indent="-285750">
              <a:buClr>
                <a:schemeClr val="accent1"/>
              </a:buClr>
              <a:buFont typeface="Wingdings" panose="05000000000000000000" pitchFamily="2" charset="2"/>
              <a:buChar char="§"/>
            </a:pPr>
            <a:r>
              <a:rPr lang="fr-FR" sz="1000" dirty="0">
                <a:latin typeface="Arial Nova" panose="020B0504020202020204"/>
              </a:rPr>
              <a:t>Pas d’excès de précipitation, trop souvent pénalisante</a:t>
            </a:r>
          </a:p>
          <a:p>
            <a:pPr marL="285750" indent="-285750">
              <a:buClr>
                <a:schemeClr val="accent1"/>
              </a:buClr>
              <a:buFont typeface="Wingdings" panose="05000000000000000000" pitchFamily="2" charset="2"/>
              <a:buChar char="§"/>
            </a:pPr>
            <a:r>
              <a:rPr lang="fr-FR" sz="1000" dirty="0">
                <a:latin typeface="Arial Nova" panose="020B0504020202020204"/>
              </a:rPr>
              <a:t>Ne pas oublier de resituer oralement les résultats (sans quoi il ne seront pas évalués=)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Première partie</a:t>
            </a:r>
          </a:p>
          <a:p>
            <a:pPr marL="285750" indent="-285750">
              <a:buClr>
                <a:schemeClr val="accent1"/>
              </a:buClr>
              <a:buFont typeface="Wingdings" panose="05000000000000000000" pitchFamily="2" charset="2"/>
              <a:buChar char="§"/>
            </a:pPr>
            <a:r>
              <a:rPr lang="fr-FR" sz="1000" dirty="0">
                <a:latin typeface="Arial Nova" panose="020B0504020202020204"/>
              </a:rPr>
              <a:t>Présenter en deux phrases le système et la problématique avant de commencer.</a:t>
            </a:r>
          </a:p>
          <a:p>
            <a:pPr marL="285750" indent="-285750">
              <a:buClr>
                <a:schemeClr val="accent1"/>
              </a:buClr>
              <a:buFont typeface="Wingdings" panose="05000000000000000000" pitchFamily="2" charset="2"/>
              <a:buChar char="§"/>
            </a:pPr>
            <a:r>
              <a:rPr lang="fr-FR" sz="1000" dirty="0">
                <a:latin typeface="Arial Nova" panose="020B0504020202020204"/>
              </a:rPr>
              <a:t>Etre concis et synthétique. </a:t>
            </a:r>
          </a:p>
          <a:p>
            <a:pPr marL="285750" indent="-285750">
              <a:buClr>
                <a:schemeClr val="accent1"/>
              </a:buClr>
              <a:buFont typeface="Wingdings" panose="05000000000000000000" pitchFamily="2" charset="2"/>
              <a:buChar char="§"/>
            </a:pPr>
            <a:r>
              <a:rPr lang="fr-FR" sz="1000" dirty="0">
                <a:latin typeface="Arial Nova" panose="020B0504020202020204"/>
              </a:rPr>
              <a:t>Faire des schémas</a:t>
            </a:r>
          </a:p>
          <a:p>
            <a:pPr marL="285750" indent="-285750">
              <a:buClr>
                <a:schemeClr val="accent1"/>
              </a:buClr>
              <a:buFont typeface="Wingdings" panose="05000000000000000000" pitchFamily="2" charset="2"/>
              <a:buChar char="§"/>
            </a:pPr>
            <a:r>
              <a:rPr lang="fr-FR" sz="1000" dirty="0">
                <a:latin typeface="Arial Nova" panose="020B0504020202020204"/>
              </a:rPr>
              <a:t>Consulter le cahier des charges. </a:t>
            </a:r>
          </a:p>
          <a:p>
            <a:pPr>
              <a:buClr>
                <a:schemeClr val="accent1"/>
              </a:buClr>
            </a:pPr>
            <a:r>
              <a:rPr lang="fr-FR" sz="1000" b="1" dirty="0">
                <a:latin typeface="Arial Nova" panose="020B0504020202020204"/>
              </a:rPr>
              <a:t>Partie en autonomie </a:t>
            </a:r>
          </a:p>
          <a:p>
            <a:pPr marL="285750" indent="-285750">
              <a:buClr>
                <a:schemeClr val="accent1"/>
              </a:buClr>
              <a:buFont typeface="Wingdings" panose="05000000000000000000" pitchFamily="2" charset="2"/>
              <a:buChar char="§"/>
            </a:pPr>
            <a:r>
              <a:rPr lang="fr-FR" sz="1000" dirty="0">
                <a:latin typeface="Arial Nova" panose="020B0504020202020204"/>
              </a:rPr>
              <a:t>Justifier la démarche</a:t>
            </a:r>
          </a:p>
          <a:p>
            <a:pPr>
              <a:buClr>
                <a:schemeClr val="accent1"/>
              </a:buClr>
            </a:pPr>
            <a:r>
              <a:rPr lang="fr-FR" sz="1000" b="1" dirty="0">
                <a:latin typeface="Arial Nova" panose="020B0504020202020204"/>
              </a:rPr>
              <a:t>Analyse</a:t>
            </a:r>
          </a:p>
          <a:p>
            <a:pPr marL="285750" indent="-285750">
              <a:buClr>
                <a:schemeClr val="accent1"/>
              </a:buClr>
              <a:buFont typeface="Wingdings" panose="05000000000000000000" pitchFamily="2" charset="2"/>
              <a:buChar char="§"/>
            </a:pPr>
            <a:r>
              <a:rPr lang="fr-FR" sz="1000" dirty="0">
                <a:latin typeface="Arial Nova" panose="020B0504020202020204"/>
              </a:rPr>
              <a:t>Attention à confronter les valeurs numériques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 </a:t>
            </a:r>
          </a:p>
          <a:p>
            <a:pPr marL="285750" indent="-285750">
              <a:buClr>
                <a:schemeClr val="accent1"/>
              </a:buClr>
              <a:buFont typeface="Wingdings" panose="05000000000000000000" pitchFamily="2" charset="2"/>
              <a:buChar char="§"/>
            </a:pPr>
            <a:r>
              <a:rPr lang="fr-FR" sz="1000" dirty="0">
                <a:latin typeface="Arial Nova" panose="020B0504020202020204"/>
              </a:rPr>
              <a:t>Attention aux ordres de grandeur et aux unités</a:t>
            </a:r>
          </a:p>
          <a:p>
            <a:pPr>
              <a:buClr>
                <a:schemeClr val="accent1"/>
              </a:buClr>
            </a:pPr>
            <a:endParaRPr lang="fr-FR" sz="1000" dirty="0">
              <a:latin typeface="Arial Nova" panose="020B0504020202020204"/>
            </a:endParaRP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Centrale Supelec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12011"/>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961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324335048"/>
              </p:ext>
            </p:extLst>
          </p:nvPr>
        </p:nvGraphicFramePr>
        <p:xfrm>
          <a:off x="520896" y="2896608"/>
          <a:ext cx="6561941" cy="2181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69167" y="841041"/>
            <a:ext cx="2679700" cy="393700"/>
            <a:chOff x="4152900" y="643355"/>
            <a:chExt cx="2679700"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12%</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4152900" y="701706"/>
              <a:ext cx="2286000" cy="261610"/>
            </a:xfrm>
            <a:prstGeom prst="rect">
              <a:avLst/>
            </a:prstGeom>
            <a:noFill/>
          </p:spPr>
          <p:txBody>
            <a:bodyPr wrap="square" rtlCol="0">
              <a:spAutoFit/>
            </a:bodyPr>
            <a:lstStyle/>
            <a:p>
              <a:pPr algn="r"/>
              <a:r>
                <a:rPr lang="fr-FR" sz="1100" dirty="0">
                  <a:latin typeface="Arial Nova" panose="020B0504020202020204" pitchFamily="34" charset="0"/>
                </a:rPr>
                <a:t>Concours Centrale Supelec</a:t>
              </a:r>
            </a:p>
          </p:txBody>
        </p:sp>
      </p:grpSp>
      <p:grpSp>
        <p:nvGrpSpPr>
          <p:cNvPr id="12" name="Groupe 11">
            <a:extLst>
              <a:ext uri="{FF2B5EF4-FFF2-40B4-BE49-F238E27FC236}">
                <a16:creationId xmlns:a16="http://schemas.microsoft.com/office/drawing/2014/main" id="{E0C0AAE8-6A69-1DE0-DB97-EA2B509DBB39}"/>
              </a:ext>
            </a:extLst>
          </p:cNvPr>
          <p:cNvGrpSpPr/>
          <p:nvPr/>
        </p:nvGrpSpPr>
        <p:grpSpPr>
          <a:xfrm>
            <a:off x="2683101" y="841040"/>
            <a:ext cx="1625600" cy="393700"/>
            <a:chOff x="5207000" y="643355"/>
            <a:chExt cx="1625600" cy="393700"/>
          </a:xfrm>
        </p:grpSpPr>
        <p:sp>
          <p:nvSpPr>
            <p:cNvPr id="13" name="Ellipse 12">
              <a:extLst>
                <a:ext uri="{FF2B5EF4-FFF2-40B4-BE49-F238E27FC236}">
                  <a16:creationId xmlns:a16="http://schemas.microsoft.com/office/drawing/2014/main" id="{369D039E-4EEE-ACED-322F-6630936845B5}"/>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5207000" y="701706"/>
              <a:ext cx="1231900" cy="261610"/>
            </a:xfrm>
            <a:prstGeom prst="rect">
              <a:avLst/>
            </a:prstGeom>
            <a:noFill/>
          </p:spPr>
          <p:txBody>
            <a:bodyPr wrap="square" rtlCol="0">
              <a:spAutoFit/>
            </a:bodyPr>
            <a:lstStyle/>
            <a:p>
              <a:pPr algn="r"/>
              <a:r>
                <a:rPr lang="fr-FR" sz="1100" dirty="0">
                  <a:latin typeface="Arial Nova" panose="020B0504020202020204" pitchFamily="34" charset="0"/>
                </a:rPr>
                <a:t>Arts &amp; Métiers</a:t>
              </a:r>
            </a:p>
          </p:txBody>
        </p:sp>
      </p:grpSp>
      <p:grpSp>
        <p:nvGrpSpPr>
          <p:cNvPr id="15" name="Groupe 14">
            <a:extLst>
              <a:ext uri="{FF2B5EF4-FFF2-40B4-BE49-F238E27FC236}">
                <a16:creationId xmlns:a16="http://schemas.microsoft.com/office/drawing/2014/main" id="{213079A2-5EF5-C7A0-C490-6E8735DBEFA1}"/>
              </a:ext>
            </a:extLst>
          </p:cNvPr>
          <p:cNvGrpSpPr/>
          <p:nvPr/>
        </p:nvGrpSpPr>
        <p:grpSpPr>
          <a:xfrm>
            <a:off x="4503742" y="884583"/>
            <a:ext cx="1088409" cy="396000"/>
            <a:chOff x="5867400" y="643355"/>
            <a:chExt cx="898351" cy="396000"/>
          </a:xfrm>
        </p:grpSpPr>
        <p:sp>
          <p:nvSpPr>
            <p:cNvPr id="16" name="Ellipse 15">
              <a:extLst>
                <a:ext uri="{FF2B5EF4-FFF2-40B4-BE49-F238E27FC236}">
                  <a16:creationId xmlns:a16="http://schemas.microsoft.com/office/drawing/2014/main" id="{BC2F22D8-D446-46FC-BE9A-50DDAF92C0F2}"/>
                </a:ext>
              </a:extLst>
            </p:cNvPr>
            <p:cNvSpPr/>
            <p:nvPr/>
          </p:nvSpPr>
          <p:spPr>
            <a:xfrm>
              <a:off x="6438900" y="643355"/>
              <a:ext cx="326851"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5867400" y="701706"/>
              <a:ext cx="571500" cy="261610"/>
            </a:xfrm>
            <a:prstGeom prst="rect">
              <a:avLst/>
            </a:prstGeom>
            <a:noFill/>
          </p:spPr>
          <p:txBody>
            <a:bodyPr wrap="square" rtlCol="0">
              <a:spAutoFit/>
            </a:bodyPr>
            <a:lstStyle/>
            <a:p>
              <a:pPr algn="r"/>
              <a:r>
                <a:rPr lang="fr-FR" sz="1100" dirty="0">
                  <a:latin typeface="Arial Nova" panose="020B0504020202020204" pitchFamily="34" charset="0"/>
                </a:rPr>
                <a:t>ESTP</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350837" y="1325254"/>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2067667" y="135641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209550" y="8457316"/>
            <a:ext cx="7077433" cy="1724129"/>
            <a:chOff x="0" y="4766046"/>
            <a:chExt cx="6797675" cy="172412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65429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boule gyrostabilisée double étage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à retour d’effort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hoverboard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d’impression 3D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nacelle gyrostabilisée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à câbles ;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086092"/>
              <a:ext cx="2651122"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caméraman PIXIO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delta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nettoyeur de vitres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porte-endoscope pour chirurgie laparoscopique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véhicule autonome Park-Lab.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BGR - 300</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 ?</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47950" y="54121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62827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8055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598286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I3D ?</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16015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a:latin typeface="Arial Nova" panose="020B0504020202020204" pitchFamily="34" charset="0"/>
                </a:rPr>
                <a:t>Nacelle drone ?</a:t>
              </a: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33744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RC4 ?</a:t>
              </a: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6720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599054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Crea</a:t>
              </a:r>
              <a:r>
                <a:rPr lang="fr-FR" sz="900" b="0" dirty="0">
                  <a:latin typeface="Arial Nova" panose="020B0504020202020204" pitchFamily="34" charset="0"/>
                </a:rPr>
                <a:t> </a:t>
              </a:r>
              <a:r>
                <a:rPr lang="fr-FR" sz="900" b="0" dirty="0" err="1">
                  <a:latin typeface="Arial Nova" panose="020B0504020202020204" pitchFamily="34" charset="0"/>
                </a:rPr>
                <a:t>Slider</a:t>
              </a:r>
              <a:r>
                <a:rPr lang="fr-FR" sz="900" b="0" dirty="0">
                  <a:latin typeface="Arial Nova" panose="020B0504020202020204" pitchFamily="34" charset="0"/>
                </a:rPr>
                <a:t> ?</a:t>
              </a:r>
            </a:p>
          </p:txBody>
        </p:sp>
        <p:sp>
          <p:nvSpPr>
            <p:cNvPr id="39" name="ZoneTexte 38">
              <a:extLst>
                <a:ext uri="{FF2B5EF4-FFF2-40B4-BE49-F238E27FC236}">
                  <a16:creationId xmlns:a16="http://schemas.microsoft.com/office/drawing/2014/main" id="{29FBE1E5-20FA-4B13-2E53-8135FD2176BE}"/>
                </a:ext>
              </a:extLst>
            </p:cNvPr>
            <p:cNvSpPr txBox="1"/>
            <p:nvPr/>
          </p:nvSpPr>
          <p:spPr>
            <a:xfrm>
              <a:off x="6076950" y="6161491"/>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Trieuse DMS</a:t>
              </a:r>
            </a:p>
          </p:txBody>
        </p:sp>
        <p:sp>
          <p:nvSpPr>
            <p:cNvPr id="40" name="ZoneTexte 39">
              <a:extLst>
                <a:ext uri="{FF2B5EF4-FFF2-40B4-BE49-F238E27FC236}">
                  <a16:creationId xmlns:a16="http://schemas.microsoft.com/office/drawing/2014/main" id="{679B13E3-8C4A-3D68-5444-0F9E9B39FDAE}"/>
                </a:ext>
              </a:extLst>
            </p:cNvPr>
            <p:cNvSpPr txBox="1"/>
            <p:nvPr/>
          </p:nvSpPr>
          <p:spPr>
            <a:xfrm>
              <a:off x="6076950" y="633243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Pixio</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Delta 2D ?</a:t>
              </a: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Légende : flèche courbée à une bordure 53">
            <a:extLst>
              <a:ext uri="{FF2B5EF4-FFF2-40B4-BE49-F238E27FC236}">
                <a16:creationId xmlns:a16="http://schemas.microsoft.com/office/drawing/2014/main" id="{A135C2C0-A0A3-AFF3-3A34-22230C53CB51}"/>
              </a:ext>
            </a:extLst>
          </p:cNvPr>
          <p:cNvSpPr/>
          <p:nvPr/>
        </p:nvSpPr>
        <p:spPr>
          <a:xfrm>
            <a:off x="1387523" y="2799832"/>
            <a:ext cx="1427480" cy="333541"/>
          </a:xfrm>
          <a:prstGeom prst="accentCallout2">
            <a:avLst>
              <a:gd name="adj1" fmla="val 18750"/>
              <a:gd name="adj2" fmla="val -8333"/>
              <a:gd name="adj3" fmla="val 18750"/>
              <a:gd name="adj4" fmla="val -16667"/>
              <a:gd name="adj5" fmla="val 221019"/>
              <a:gd name="adj6" fmla="val -31112"/>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fr-FR" sz="600" dirty="0">
                <a:latin typeface="Arial Nova" panose="020B0504020202020204" pitchFamily="34" charset="0"/>
              </a:rPr>
              <a:t>S’agissant de la chaine fonctionnelle : </a:t>
            </a:r>
          </a:p>
          <a:p>
            <a:pPr marL="171450" indent="-171450">
              <a:buFont typeface="Arial" panose="020B0604020202020204" pitchFamily="34" charset="0"/>
              <a:buChar char="•"/>
            </a:pPr>
            <a:r>
              <a:rPr lang="fr-FR" sz="600" dirty="0">
                <a:latin typeface="Arial Nova" panose="020B0504020202020204" pitchFamily="34" charset="0"/>
              </a:rPr>
              <a:t>Préciser les fonctions</a:t>
            </a:r>
          </a:p>
          <a:p>
            <a:pPr marL="171450" indent="-171450">
              <a:buFont typeface="Arial" panose="020B0604020202020204" pitchFamily="34" charset="0"/>
              <a:buChar char="•"/>
            </a:pPr>
            <a:r>
              <a:rPr lang="fr-FR" sz="600" dirty="0">
                <a:latin typeface="Arial Nova" panose="020B0504020202020204" pitchFamily="34" charset="0"/>
              </a:rPr>
              <a:t>Localiser les composants</a:t>
            </a:r>
          </a:p>
          <a:p>
            <a:pPr marL="171450" indent="-171450">
              <a:buFont typeface="Arial" panose="020B0604020202020204" pitchFamily="34" charset="0"/>
              <a:buChar char="•"/>
            </a:pPr>
            <a:r>
              <a:rPr lang="fr-FR" sz="600" dirty="0">
                <a:latin typeface="Arial Nova" panose="020B0504020202020204" pitchFamily="34" charset="0"/>
              </a:rPr>
              <a:t>Décrire le fonctionnement des capteurs et les signaux</a:t>
            </a:r>
          </a:p>
        </p:txBody>
      </p:sp>
      <p:sp>
        <p:nvSpPr>
          <p:cNvPr id="55" name="Ellipse 54">
            <a:extLst>
              <a:ext uri="{FF2B5EF4-FFF2-40B4-BE49-F238E27FC236}">
                <a16:creationId xmlns:a16="http://schemas.microsoft.com/office/drawing/2014/main" id="{A0E0C5FE-D131-297F-328A-6D9F78BCC29A}"/>
              </a:ext>
            </a:extLst>
          </p:cNvPr>
          <p:cNvSpPr/>
          <p:nvPr/>
        </p:nvSpPr>
        <p:spPr>
          <a:xfrm>
            <a:off x="455219" y="447189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45’</a:t>
            </a:r>
          </a:p>
        </p:txBody>
      </p:sp>
      <p:sp>
        <p:nvSpPr>
          <p:cNvPr id="56" name="Ellipse 55">
            <a:extLst>
              <a:ext uri="{FF2B5EF4-FFF2-40B4-BE49-F238E27FC236}">
                <a16:creationId xmlns:a16="http://schemas.microsoft.com/office/drawing/2014/main" id="{3B65A382-0114-4DB6-E1DA-A68168563784}"/>
              </a:ext>
            </a:extLst>
          </p:cNvPr>
          <p:cNvSpPr/>
          <p:nvPr/>
        </p:nvSpPr>
        <p:spPr>
          <a:xfrm>
            <a:off x="2753135" y="424431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60’</a:t>
            </a:r>
          </a:p>
        </p:txBody>
      </p:sp>
      <p:sp>
        <p:nvSpPr>
          <p:cNvPr id="57" name="Ellipse 56">
            <a:extLst>
              <a:ext uri="{FF2B5EF4-FFF2-40B4-BE49-F238E27FC236}">
                <a16:creationId xmlns:a16="http://schemas.microsoft.com/office/drawing/2014/main" id="{647A565B-6D95-44FA-65DA-ADA10B22B688}"/>
              </a:ext>
            </a:extLst>
          </p:cNvPr>
          <p:cNvSpPr/>
          <p:nvPr/>
        </p:nvSpPr>
        <p:spPr>
          <a:xfrm>
            <a:off x="5673137" y="3775970"/>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58" name="Ellipse 57">
            <a:extLst>
              <a:ext uri="{FF2B5EF4-FFF2-40B4-BE49-F238E27FC236}">
                <a16:creationId xmlns:a16="http://schemas.microsoft.com/office/drawing/2014/main" id="{DB983FAC-EED7-2BB4-7F56-D7BDB9008303}"/>
              </a:ext>
            </a:extLst>
          </p:cNvPr>
          <p:cNvSpPr/>
          <p:nvPr/>
        </p:nvSpPr>
        <p:spPr>
          <a:xfrm>
            <a:off x="6896512" y="4446665"/>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59" name="Légende : flèche courbée à une bordure 58">
            <a:extLst>
              <a:ext uri="{FF2B5EF4-FFF2-40B4-BE49-F238E27FC236}">
                <a16:creationId xmlns:a16="http://schemas.microsoft.com/office/drawing/2014/main" id="{FE89EC99-260C-5F47-7A8C-AC22B1580CAE}"/>
              </a:ext>
            </a:extLst>
          </p:cNvPr>
          <p:cNvSpPr/>
          <p:nvPr/>
        </p:nvSpPr>
        <p:spPr>
          <a:xfrm>
            <a:off x="2540597" y="4676780"/>
            <a:ext cx="1533120" cy="400893"/>
          </a:xfrm>
          <a:prstGeom prst="accentCallout2">
            <a:avLst>
              <a:gd name="adj1" fmla="val 18750"/>
              <a:gd name="adj2" fmla="val -8333"/>
              <a:gd name="adj3" fmla="val 18750"/>
              <a:gd name="adj4" fmla="val -16667"/>
              <a:gd name="adj5" fmla="val -65194"/>
              <a:gd name="adj6" fmla="val -21939"/>
            </a:avLst>
          </a:prstGeom>
          <a:noFill/>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Proposer et mettre en œuvre des protocoles expérimentaux</a:t>
            </a:r>
          </a:p>
          <a:p>
            <a:pPr marL="171450" indent="-171450">
              <a:buFont typeface="Arial" panose="020B0604020202020204" pitchFamily="34" charset="0"/>
              <a:buChar char="•"/>
            </a:pPr>
            <a:r>
              <a:rPr lang="fr-FR" sz="600" dirty="0">
                <a:latin typeface="Arial Nova" panose="020B0504020202020204" pitchFamily="34" charset="0"/>
              </a:rPr>
              <a:t>Développements mathématiques limités</a:t>
            </a:r>
          </a:p>
        </p:txBody>
      </p:sp>
      <p:sp>
        <p:nvSpPr>
          <p:cNvPr id="60" name="Légende : flèche courbée à une bordure 59">
            <a:extLst>
              <a:ext uri="{FF2B5EF4-FFF2-40B4-BE49-F238E27FC236}">
                <a16:creationId xmlns:a16="http://schemas.microsoft.com/office/drawing/2014/main" id="{5EE4768A-5E73-60CF-4E60-6A853BBF433E}"/>
              </a:ext>
            </a:extLst>
          </p:cNvPr>
          <p:cNvSpPr/>
          <p:nvPr/>
        </p:nvSpPr>
        <p:spPr>
          <a:xfrm>
            <a:off x="5549716" y="2144841"/>
            <a:ext cx="1533120" cy="400893"/>
          </a:xfrm>
          <a:prstGeom prst="accentCallout2">
            <a:avLst>
              <a:gd name="adj1" fmla="val 18750"/>
              <a:gd name="adj2" fmla="val -8333"/>
              <a:gd name="adj3" fmla="val 101116"/>
              <a:gd name="adj4" fmla="val -23294"/>
              <a:gd name="adj5" fmla="val 345580"/>
              <a:gd name="adj6" fmla="val 38257"/>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Présenter rapidement le système</a:t>
            </a:r>
          </a:p>
          <a:p>
            <a:pPr marL="171450" indent="-171450">
              <a:buFont typeface="Arial" panose="020B0604020202020204" pitchFamily="34" charset="0"/>
              <a:buChar char="•"/>
            </a:pPr>
            <a:r>
              <a:rPr lang="fr-FR" sz="600" dirty="0">
                <a:latin typeface="Arial Nova" panose="020B0504020202020204" pitchFamily="34" charset="0"/>
              </a:rPr>
              <a:t>Présenter la problématique</a:t>
            </a:r>
          </a:p>
          <a:p>
            <a:pPr marL="171450" indent="-171450">
              <a:buFont typeface="Arial" panose="020B0604020202020204" pitchFamily="34" charset="0"/>
              <a:buChar char="•"/>
            </a:pPr>
            <a:r>
              <a:rPr lang="fr-FR" sz="600" dirty="0">
                <a:latin typeface="Arial Nova" panose="020B0504020202020204" pitchFamily="34" charset="0"/>
              </a:rPr>
              <a:t>Exposer la démarche</a:t>
            </a:r>
          </a:p>
          <a:p>
            <a:pPr marL="171450" indent="-171450">
              <a:buFont typeface="Arial" panose="020B0604020202020204" pitchFamily="34" charset="0"/>
              <a:buChar char="•"/>
            </a:pPr>
            <a:r>
              <a:rPr lang="fr-FR" sz="600" dirty="0">
                <a:latin typeface="Arial Nova" panose="020B0504020202020204" pitchFamily="34" charset="0"/>
              </a:rPr>
              <a:t>Proposer des conclusions en s’appuyant sur des critères chiffrés. </a:t>
            </a:r>
          </a:p>
        </p:txBody>
      </p: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5039969"/>
            <a:ext cx="5418666"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3h50</a:t>
            </a:r>
          </a:p>
        </p:txBody>
      </p:sp>
      <p:sp>
        <p:nvSpPr>
          <p:cNvPr id="3" name="Flèche : double flèche horizontale 2">
            <a:extLst>
              <a:ext uri="{FF2B5EF4-FFF2-40B4-BE49-F238E27FC236}">
                <a16:creationId xmlns:a16="http://schemas.microsoft.com/office/drawing/2014/main" id="{F7481924-2173-F51C-20B3-9B031993C159}"/>
              </a:ext>
            </a:extLst>
          </p:cNvPr>
          <p:cNvSpPr/>
          <p:nvPr/>
        </p:nvSpPr>
        <p:spPr>
          <a:xfrm>
            <a:off x="5769504" y="5047589"/>
            <a:ext cx="1439333"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2</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4244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18" name="Rectangle 17">
            <a:extLst>
              <a:ext uri="{FF2B5EF4-FFF2-40B4-BE49-F238E27FC236}">
                <a16:creationId xmlns:a16="http://schemas.microsoft.com/office/drawing/2014/main" id="{9D773CC0-AF0A-124D-05EF-FB9B82891AB9}"/>
              </a:ext>
            </a:extLst>
          </p:cNvPr>
          <p:cNvSpPr/>
          <p:nvPr/>
        </p:nvSpPr>
        <p:spPr>
          <a:xfrm>
            <a:off x="3993175" y="7388986"/>
            <a:ext cx="3359923" cy="720699"/>
          </a:xfrm>
          <a:prstGeom prst="rect">
            <a:avLst/>
          </a:prstGeom>
        </p:spPr>
        <p:style>
          <a:lnRef idx="2">
            <a:schemeClr val="accent1"/>
          </a:lnRef>
          <a:fillRef idx="1">
            <a:schemeClr val="lt1"/>
          </a:fillRef>
          <a:effectRef idx="0">
            <a:schemeClr val="accent1"/>
          </a:effectRef>
          <a:fontRef idx="minor">
            <a:schemeClr val="dk1"/>
          </a:fontRef>
        </p:style>
        <p:txBody>
          <a:bodyPr numCol="2" rtlCol="0" anchor="ctr"/>
          <a:lstStyle/>
          <a:p>
            <a:r>
              <a:rPr lang="fr-FR" sz="1000" b="1" dirty="0">
                <a:latin typeface="Arial Nova" panose="020B0504020202020204"/>
              </a:rPr>
              <a:t>Communication</a:t>
            </a:r>
            <a:r>
              <a:rPr lang="fr-FR" sz="1000" dirty="0">
                <a:latin typeface="Arial Nova" panose="020B0504020202020204"/>
              </a:rPr>
              <a:t> </a:t>
            </a:r>
          </a:p>
          <a:p>
            <a:pPr marL="93663" indent="-93663">
              <a:buFont typeface="Arial" panose="020B0604020202020204" pitchFamily="34" charset="0"/>
              <a:buChar char="•"/>
            </a:pPr>
            <a:r>
              <a:rPr lang="fr-FR" sz="1000" dirty="0">
                <a:latin typeface="Arial Nova" panose="020B0504020202020204"/>
              </a:rPr>
              <a:t>25% de la note</a:t>
            </a:r>
          </a:p>
          <a:p>
            <a:pPr marL="93663" indent="-93663">
              <a:buFont typeface="Arial" panose="020B0604020202020204" pitchFamily="34" charset="0"/>
              <a:buChar char="•"/>
            </a:pPr>
            <a:r>
              <a:rPr lang="fr-FR" sz="1000" dirty="0">
                <a:latin typeface="Arial Nova" panose="020B0504020202020204"/>
              </a:rPr>
              <a:t>Clarté des explications</a:t>
            </a:r>
          </a:p>
          <a:p>
            <a:pPr marL="93663" indent="-93663">
              <a:buFont typeface="Arial" panose="020B0604020202020204" pitchFamily="34" charset="0"/>
              <a:buChar char="•"/>
            </a:pPr>
            <a:r>
              <a:rPr lang="fr-FR" sz="1000" dirty="0">
                <a:latin typeface="Arial Nova" panose="020B0504020202020204"/>
              </a:rPr>
              <a:t>Précision des explications</a:t>
            </a:r>
          </a:p>
          <a:p>
            <a:pPr marL="93663" indent="-93663">
              <a:buFont typeface="Arial" panose="020B0604020202020204" pitchFamily="34" charset="0"/>
              <a:buChar char="•"/>
            </a:pPr>
            <a:endParaRPr lang="fr-FR" sz="1000" dirty="0">
              <a:latin typeface="Arial Nova" panose="020B0504020202020204"/>
            </a:endParaRPr>
          </a:p>
          <a:p>
            <a:pPr marL="93663" indent="-93663">
              <a:buFont typeface="Arial" panose="020B0604020202020204" pitchFamily="34" charset="0"/>
              <a:buChar char="•"/>
            </a:pPr>
            <a:r>
              <a:rPr lang="fr-FR" sz="1000" dirty="0">
                <a:latin typeface="Arial Nova" panose="020B0504020202020204"/>
              </a:rPr>
              <a:t>Choix du vocabulaire</a:t>
            </a:r>
          </a:p>
          <a:p>
            <a:pPr marL="93663" indent="-93663">
              <a:buFont typeface="Arial" panose="020B0604020202020204" pitchFamily="34" charset="0"/>
              <a:buChar char="•"/>
            </a:pPr>
            <a:r>
              <a:rPr lang="fr-FR" sz="1000" dirty="0">
                <a:latin typeface="Arial Nova" panose="020B0504020202020204"/>
              </a:rPr>
              <a:t>Capacité de synthèse</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350837" y="8221124"/>
            <a:ext cx="1454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Python</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779837" y="1332209"/>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020927" y="1403236"/>
            <a:ext cx="1752406" cy="19561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Centrale </a:t>
            </a:r>
            <a:r>
              <a:rPr lang="fr-FR" sz="1000" dirty="0" err="1">
                <a:latin typeface="Arial Nova" panose="020B0504020202020204" pitchFamily="34" charset="0"/>
              </a:rPr>
              <a:t>Supelec</a:t>
            </a:r>
            <a:r>
              <a:rPr lang="fr-FR" sz="1000" dirty="0">
                <a:latin typeface="Arial Nova" panose="020B0504020202020204" pitchFamily="34" charset="0"/>
              </a:rPr>
              <a:t> – Saclay </a:t>
            </a:r>
          </a:p>
        </p:txBody>
      </p:sp>
      <p:pic>
        <p:nvPicPr>
          <p:cNvPr id="1026" name="Picture 2" descr="Logo du concours Centrale-Supélec">
            <a:extLst>
              <a:ext uri="{FF2B5EF4-FFF2-40B4-BE49-F238E27FC236}">
                <a16:creationId xmlns:a16="http://schemas.microsoft.com/office/drawing/2014/main" id="{813FA2F9-634B-682E-C3B7-A59BC69F99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9404"/>
            <a:ext cx="1009650" cy="716852"/>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e 60"/>
          <p:cNvGrpSpPr/>
          <p:nvPr/>
        </p:nvGrpSpPr>
        <p:grpSpPr>
          <a:xfrm>
            <a:off x="520896" y="1732855"/>
            <a:ext cx="4537972" cy="769441"/>
            <a:chOff x="462159" y="1465623"/>
            <a:chExt cx="4537972" cy="769441"/>
          </a:xfrm>
        </p:grpSpPr>
        <p:pic>
          <p:nvPicPr>
            <p:cNvPr id="62" name="Image 6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68" name="Ellipse 67">
            <a:extLst>
              <a:ext uri="{FF2B5EF4-FFF2-40B4-BE49-F238E27FC236}">
                <a16:creationId xmlns:a16="http://schemas.microsoft.com/office/drawing/2014/main" id="{DB983FAC-EED7-2BB4-7F56-D7BDB9008303}"/>
              </a:ext>
            </a:extLst>
          </p:cNvPr>
          <p:cNvSpPr/>
          <p:nvPr/>
        </p:nvSpPr>
        <p:spPr>
          <a:xfrm>
            <a:off x="6363169" y="485142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42" name="Pensées 41"/>
          <p:cNvSpPr/>
          <p:nvPr/>
        </p:nvSpPr>
        <p:spPr>
          <a:xfrm>
            <a:off x="3570288" y="2697820"/>
            <a:ext cx="1625858" cy="697271"/>
          </a:xfrm>
          <a:prstGeom prst="cloudCallout">
            <a:avLst>
              <a:gd name="adj1" fmla="val -12157"/>
              <a:gd name="adj2" fmla="val 41777"/>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marL="266700" indent="-95250"/>
            <a:r>
              <a:rPr lang="fr-FR" sz="800" dirty="0">
                <a:latin typeface="Arial Nova" panose="020B0504020202020204"/>
              </a:rPr>
              <a:t>Présentation </a:t>
            </a:r>
          </a:p>
          <a:p>
            <a:pPr marL="266700" indent="-95250">
              <a:buFont typeface="+mj-lt"/>
              <a:buAutoNum type="arabicPeriod"/>
            </a:pPr>
            <a:r>
              <a:rPr lang="fr-FR" sz="800" dirty="0">
                <a:latin typeface="Arial Nova" panose="020B0504020202020204"/>
              </a:rPr>
              <a:t>Problématique</a:t>
            </a:r>
          </a:p>
          <a:p>
            <a:pPr marL="266700" indent="-95250">
              <a:buFont typeface="+mj-lt"/>
              <a:buAutoNum type="arabicPeriod"/>
            </a:pPr>
            <a:r>
              <a:rPr lang="fr-FR" sz="800" dirty="0">
                <a:latin typeface="Arial Nova" panose="020B0504020202020204"/>
              </a:rPr>
              <a:t>Démarche</a:t>
            </a:r>
          </a:p>
          <a:p>
            <a:pPr marL="266700" indent="-95250">
              <a:buFont typeface="+mj-lt"/>
              <a:buAutoNum type="arabicPeriod"/>
            </a:pPr>
            <a:r>
              <a:rPr lang="fr-FR" sz="800" dirty="0">
                <a:latin typeface="Arial Nova" panose="020B0504020202020204"/>
              </a:rPr>
              <a:t>Conclusion</a:t>
            </a:r>
          </a:p>
        </p:txBody>
      </p:sp>
    </p:spTree>
    <p:extLst>
      <p:ext uri="{BB962C8B-B14F-4D97-AF65-F5344CB8AC3E}">
        <p14:creationId xmlns:p14="http://schemas.microsoft.com/office/powerpoint/2010/main" val="93096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888"/>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Commun Mines Ponts – Epreuve Mixte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888"/>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492"/>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2956077052"/>
              </p:ext>
            </p:extLst>
          </p:nvPr>
        </p:nvGraphicFramePr>
        <p:xfrm>
          <a:off x="350837" y="2881173"/>
          <a:ext cx="6858000" cy="1599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151585" y="758670"/>
            <a:ext cx="2492648" cy="393700"/>
            <a:chOff x="3801247" y="642592"/>
            <a:chExt cx="2492648" cy="393700"/>
          </a:xfrm>
        </p:grpSpPr>
        <p:sp>
          <p:nvSpPr>
            <p:cNvPr id="9" name="Ellipse 8">
              <a:extLst>
                <a:ext uri="{FF2B5EF4-FFF2-40B4-BE49-F238E27FC236}">
                  <a16:creationId xmlns:a16="http://schemas.microsoft.com/office/drawing/2014/main" id="{E260EFAE-DE3D-351B-25EC-D7A4EC4DE67E}"/>
                </a:ext>
              </a:extLst>
            </p:cNvPr>
            <p:cNvSpPr/>
            <p:nvPr/>
          </p:nvSpPr>
          <p:spPr>
            <a:xfrm>
              <a:off x="5838494" y="642592"/>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14%</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3801247" y="720560"/>
              <a:ext cx="2492648" cy="246221"/>
            </a:xfrm>
            <a:prstGeom prst="rect">
              <a:avLst/>
            </a:prstGeom>
            <a:noFill/>
          </p:spPr>
          <p:txBody>
            <a:bodyPr wrap="square" rtlCol="0">
              <a:spAutoFit/>
            </a:bodyPr>
            <a:lstStyle/>
            <a:p>
              <a:r>
                <a:rPr lang="fr-FR" sz="1000" dirty="0">
                  <a:latin typeface="Arial Nova" panose="020B0504020202020204" pitchFamily="34" charset="0"/>
                </a:rPr>
                <a:t>Concours Commun Mines Ponts</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219075" y="1231855"/>
            <a:ext cx="1752282" cy="246221"/>
          </a:xfrm>
          <a:prstGeom prst="rect">
            <a:avLst/>
          </a:prstGeom>
          <a:noFill/>
        </p:spPr>
        <p:txBody>
          <a:bodyPr wrap="square" rtlCol="0">
            <a:spAutoFit/>
          </a:bodyPr>
          <a:lstStyle/>
          <a:p>
            <a:r>
              <a:rPr lang="fr-FR" sz="10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32995" y="1257657"/>
            <a:ext cx="782955"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 heures 30</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403088"/>
            <a:ext cx="6858000" cy="184666"/>
          </a:xfrm>
          <a:prstGeom prst="rect">
            <a:avLst/>
          </a:prstGeom>
          <a:noFill/>
        </p:spPr>
        <p:txBody>
          <a:bodyPr wrap="square">
            <a:spAutoFit/>
          </a:bodyPr>
          <a:lstStyle/>
          <a:p>
            <a:pPr algn="ctr"/>
            <a:r>
              <a:rPr lang="fr-FR" sz="600" dirty="0">
                <a:solidFill>
                  <a:schemeClr val="tx2"/>
                </a:solidFill>
                <a:hlinkClick r:id="rId7"/>
              </a:rPr>
              <a:t>https://www.concoursminesponts.fr/resources/Reglement-2023.pdf</a:t>
            </a:r>
            <a:r>
              <a:rPr lang="fr-FR" sz="600" dirty="0">
                <a:solidFill>
                  <a:schemeClr val="tx2"/>
                </a:solidFill>
              </a:rPr>
              <a:t> – https://www.concoursminesponts.fr/resources/Rapport-Final-Oral-2022.pdf</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7847"/>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520024"/>
            <a:ext cx="6858000" cy="609837"/>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Echanges avec 1 à 2 examinateurs</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038094"/>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b="1" dirty="0">
                <a:latin typeface="Arial Nova" panose="020B0504020202020204" pitchFamily="34" charset="0"/>
              </a:rPr>
              <a:t>Réalisation d’un compte – rendu</a:t>
            </a:r>
          </a:p>
          <a:p>
            <a:pPr algn="ctr"/>
            <a:r>
              <a:rPr lang="fr-FR" sz="1000" dirty="0">
                <a:latin typeface="Arial Nova" panose="020B0504020202020204" pitchFamily="34" charset="0"/>
              </a:rPr>
              <a:t>Impression de courbes possibles</a:t>
            </a:r>
          </a:p>
        </p:txBody>
      </p:sp>
      <p:sp>
        <p:nvSpPr>
          <p:cNvPr id="36" name="ZoneTexte 35">
            <a:extLst>
              <a:ext uri="{FF2B5EF4-FFF2-40B4-BE49-F238E27FC236}">
                <a16:creationId xmlns:a16="http://schemas.microsoft.com/office/drawing/2014/main" id="{607007F1-87BE-777A-2249-0F127FA24C37}"/>
              </a:ext>
            </a:extLst>
          </p:cNvPr>
          <p:cNvSpPr txBox="1"/>
          <p:nvPr/>
        </p:nvSpPr>
        <p:spPr>
          <a:xfrm>
            <a:off x="3779568" y="1229430"/>
            <a:ext cx="1620520" cy="246221"/>
          </a:xfrm>
          <a:prstGeom prst="rect">
            <a:avLst/>
          </a:prstGeom>
          <a:noFill/>
        </p:spPr>
        <p:txBody>
          <a:bodyPr wrap="square" rtlCol="0">
            <a:spAutoFit/>
          </a:bodyPr>
          <a:lstStyle/>
          <a:p>
            <a:r>
              <a:rPr lang="fr-FR" sz="1000" dirty="0">
                <a:latin typeface="Arial Nova" panose="020B0504020202020204" pitchFamily="34" charset="0"/>
              </a:rPr>
              <a:t>Lieu de passage</a:t>
            </a:r>
          </a:p>
        </p:txBody>
      </p:sp>
      <p:sp>
        <p:nvSpPr>
          <p:cNvPr id="41" name="ZoneTexte 40">
            <a:extLst>
              <a:ext uri="{FF2B5EF4-FFF2-40B4-BE49-F238E27FC236}">
                <a16:creationId xmlns:a16="http://schemas.microsoft.com/office/drawing/2014/main" id="{A981B14C-7E8C-D830-B410-D31B127CF58F}"/>
              </a:ext>
            </a:extLst>
          </p:cNvPr>
          <p:cNvSpPr txBox="1"/>
          <p:nvPr/>
        </p:nvSpPr>
        <p:spPr>
          <a:xfrm>
            <a:off x="5400088" y="1254675"/>
            <a:ext cx="140970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Mines Paris (PARIS)</a:t>
            </a:r>
          </a:p>
        </p:txBody>
      </p:sp>
      <p:sp>
        <p:nvSpPr>
          <p:cNvPr id="42" name="ZoneTexte 41">
            <a:extLst>
              <a:ext uri="{FF2B5EF4-FFF2-40B4-BE49-F238E27FC236}">
                <a16:creationId xmlns:a16="http://schemas.microsoft.com/office/drawing/2014/main" id="{87ECBA77-B053-215B-BA8F-A44D6C0975F2}"/>
              </a:ext>
            </a:extLst>
          </p:cNvPr>
          <p:cNvSpPr txBox="1"/>
          <p:nvPr/>
        </p:nvSpPr>
        <p:spPr>
          <a:xfrm>
            <a:off x="3779838" y="820850"/>
            <a:ext cx="2292619" cy="276999"/>
          </a:xfrm>
          <a:prstGeom prst="rect">
            <a:avLst/>
          </a:prstGeom>
          <a:noFill/>
        </p:spPr>
        <p:txBody>
          <a:bodyPr wrap="square" rtlCol="0">
            <a:spAutoFit/>
          </a:bodyPr>
          <a:lstStyle/>
          <a:p>
            <a:r>
              <a:rPr lang="fr-FR" sz="1200" dirty="0">
                <a:latin typeface="Arial Nova" panose="020B0504020202020204" pitchFamily="34" charset="0"/>
              </a:rPr>
              <a:t>Tirage au sort </a:t>
            </a:r>
            <a:r>
              <a:rPr lang="fr-FR" sz="1200" b="1" dirty="0">
                <a:latin typeface="Arial Nova" panose="020B0504020202020204" pitchFamily="34" charset="0"/>
              </a:rPr>
              <a:t>Physique</a:t>
            </a:r>
            <a:r>
              <a:rPr lang="fr-FR" sz="1200" dirty="0">
                <a:latin typeface="Arial Nova" panose="020B0504020202020204" pitchFamily="34" charset="0"/>
              </a:rPr>
              <a:t> ou </a:t>
            </a:r>
            <a:r>
              <a:rPr lang="fr-FR" sz="1200" b="1" dirty="0">
                <a:latin typeface="Arial Nova" panose="020B0504020202020204" pitchFamily="34" charset="0"/>
              </a:rPr>
              <a:t>SII</a:t>
            </a:r>
          </a:p>
        </p:txBody>
      </p:sp>
      <p:sp>
        <p:nvSpPr>
          <p:cNvPr id="45" name="Rectangle 44">
            <a:extLst>
              <a:ext uri="{FF2B5EF4-FFF2-40B4-BE49-F238E27FC236}">
                <a16:creationId xmlns:a16="http://schemas.microsoft.com/office/drawing/2014/main" id="{6B728416-EDD8-959B-9C15-B4BBC21E82AB}"/>
              </a:ext>
            </a:extLst>
          </p:cNvPr>
          <p:cNvSpPr/>
          <p:nvPr/>
        </p:nvSpPr>
        <p:spPr>
          <a:xfrm>
            <a:off x="350836" y="5675069"/>
            <a:ext cx="6858001" cy="658461"/>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dirty="0">
                <a:latin typeface="Arial Nova" panose="020B0504020202020204"/>
              </a:rPr>
              <a:t>Un pôle constitue un ensemble de questions reliées par une problématique commune.</a:t>
            </a:r>
          </a:p>
          <a:p>
            <a:pPr marL="285750" indent="-285750">
              <a:buClr>
                <a:schemeClr val="accent1"/>
              </a:buClr>
              <a:buFont typeface="Wingdings" panose="05000000000000000000" pitchFamily="2" charset="2"/>
              <a:buChar char="§"/>
            </a:pPr>
            <a:r>
              <a:rPr lang="fr-FR" sz="1000" dirty="0">
                <a:latin typeface="Arial Nova" panose="020B0504020202020204"/>
              </a:rPr>
              <a:t>Pôles plus ou moins indépendants</a:t>
            </a:r>
          </a:p>
          <a:p>
            <a:pPr marL="285750" indent="-285750">
              <a:buClr>
                <a:schemeClr val="accent1"/>
              </a:buClr>
              <a:buFont typeface="Wingdings" panose="05000000000000000000" pitchFamily="2" charset="2"/>
              <a:buChar char="§"/>
            </a:pPr>
            <a:r>
              <a:rPr lang="fr-FR" sz="1000" dirty="0">
                <a:latin typeface="Arial Nova" panose="020B0504020202020204"/>
              </a:rPr>
              <a:t>Mise en pace d’un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a:rPr>
              <a:t>Choix de réglages</a:t>
            </a:r>
          </a:p>
          <a:p>
            <a:pPr marL="285750" indent="-285750">
              <a:buClr>
                <a:schemeClr val="accent1"/>
              </a:buClr>
              <a:buFont typeface="Wingdings" panose="05000000000000000000" pitchFamily="2" charset="2"/>
              <a:buChar char="§"/>
            </a:pPr>
            <a:r>
              <a:rPr lang="fr-FR" sz="1000" dirty="0">
                <a:latin typeface="Arial Nova" panose="020B0504020202020204"/>
              </a:rPr>
              <a:t>Conservation d’hypothèses</a:t>
            </a:r>
          </a:p>
          <a:p>
            <a:pPr marL="285750" indent="-285750">
              <a:buClr>
                <a:schemeClr val="accent1"/>
              </a:buClr>
              <a:buFont typeface="Wingdings" panose="05000000000000000000" pitchFamily="2" charset="2"/>
              <a:buChar char="§"/>
            </a:pPr>
            <a:r>
              <a:rPr lang="fr-FR" sz="1000" dirty="0">
                <a:latin typeface="Arial Nova" panose="020B0504020202020204"/>
              </a:rPr>
              <a:t>Analyse des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p:txBody>
      </p:sp>
      <p:pic>
        <p:nvPicPr>
          <p:cNvPr id="1026" name="Picture 2">
            <a:extLst>
              <a:ext uri="{FF2B5EF4-FFF2-40B4-BE49-F238E27FC236}">
                <a16:creationId xmlns:a16="http://schemas.microsoft.com/office/drawing/2014/main" id="{AE159A9D-0A90-64E1-7BD5-A3F054F1F4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2305" y="91841"/>
            <a:ext cx="626533" cy="758597"/>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e 15"/>
          <p:cNvGrpSpPr/>
          <p:nvPr/>
        </p:nvGrpSpPr>
        <p:grpSpPr>
          <a:xfrm>
            <a:off x="812995" y="1759796"/>
            <a:ext cx="6341597" cy="741267"/>
            <a:chOff x="462159" y="1491277"/>
            <a:chExt cx="6341597" cy="741267"/>
          </a:xfrm>
        </p:grpSpPr>
        <p:pic>
          <p:nvPicPr>
            <p:cNvPr id="3" name="Image 2"/>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12" name="Image 1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pic>
          <p:nvPicPr>
            <p:cNvPr id="13" name="Image 1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2696534" y="1512544"/>
              <a:ext cx="720000" cy="720000"/>
            </a:xfrm>
            <a:prstGeom prst="rect">
              <a:avLst/>
            </a:prstGeom>
          </p:spPr>
        </p:pic>
        <p:sp>
          <p:nvSpPr>
            <p:cNvPr id="33" name="ZoneTexte 32">
              <a:extLst>
                <a:ext uri="{FF2B5EF4-FFF2-40B4-BE49-F238E27FC236}">
                  <a16:creationId xmlns:a16="http://schemas.microsoft.com/office/drawing/2014/main" id="{87BA1BFC-B964-946E-9ED3-B419DB170A34}"/>
                </a:ext>
              </a:extLst>
            </p:cNvPr>
            <p:cNvSpPr txBox="1"/>
            <p:nvPr/>
          </p:nvSpPr>
          <p:spPr>
            <a:xfrm>
              <a:off x="4647155" y="1491277"/>
              <a:ext cx="2156601"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Programmation</a:t>
              </a:r>
            </a:p>
          </p:txBody>
        </p:sp>
        <p:pic>
          <p:nvPicPr>
            <p:cNvPr id="14" name="Image 13"/>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3694873" y="1512544"/>
              <a:ext cx="720000" cy="720000"/>
            </a:xfrm>
            <a:prstGeom prst="rect">
              <a:avLst/>
            </a:prstGeom>
          </p:spPr>
        </p:pic>
        <p:pic>
          <p:nvPicPr>
            <p:cNvPr id="15" name="Image 14"/>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37" name="Rectangle 36">
            <a:extLst>
              <a:ext uri="{FF2B5EF4-FFF2-40B4-BE49-F238E27FC236}">
                <a16:creationId xmlns:a16="http://schemas.microsoft.com/office/drawing/2014/main" id="{6B728416-EDD8-959B-9C15-B4BBC21E82AB}"/>
              </a:ext>
            </a:extLst>
          </p:cNvPr>
          <p:cNvSpPr/>
          <p:nvPr/>
        </p:nvSpPr>
        <p:spPr>
          <a:xfrm>
            <a:off x="350837" y="6726180"/>
            <a:ext cx="6858002" cy="2001427"/>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Découverte système</a:t>
            </a:r>
          </a:p>
          <a:p>
            <a:pPr marL="285750" indent="-285750">
              <a:buClr>
                <a:schemeClr val="accent1"/>
              </a:buClr>
              <a:buFont typeface="Wingdings" panose="05000000000000000000" pitchFamily="2" charset="2"/>
              <a:buChar char="§"/>
            </a:pPr>
            <a:r>
              <a:rPr lang="fr-FR" sz="1000" dirty="0">
                <a:latin typeface="Arial Nova" panose="020B0504020202020204"/>
              </a:rPr>
              <a:t>Maîtriser la lecture de diagrammes </a:t>
            </a:r>
            <a:r>
              <a:rPr lang="fr-FR" sz="1000" dirty="0" err="1">
                <a:latin typeface="Arial Nova" panose="020B0504020202020204"/>
              </a:rPr>
              <a:t>SysML</a:t>
            </a:r>
            <a:endParaRPr lang="fr-FR" sz="1000" dirty="0">
              <a:latin typeface="Arial Nova" panose="020B0504020202020204"/>
            </a:endParaRPr>
          </a:p>
          <a:p>
            <a:pPr marL="285750" indent="-285750">
              <a:buClr>
                <a:schemeClr val="accent1"/>
              </a:buClr>
              <a:buFont typeface="Wingdings" panose="05000000000000000000" pitchFamily="2" charset="2"/>
              <a:buChar char="§"/>
            </a:pPr>
            <a:r>
              <a:rPr lang="fr-FR" sz="1000" dirty="0">
                <a:latin typeface="Arial Nova" panose="020B0504020202020204"/>
              </a:rPr>
              <a:t>Maîtriser la chaîne fonctionnelle</a:t>
            </a:r>
          </a:p>
          <a:p>
            <a:pPr marL="285750" indent="-285750">
              <a:buClr>
                <a:schemeClr val="accent1"/>
              </a:buClr>
              <a:buFont typeface="Wingdings" panose="05000000000000000000" pitchFamily="2" charset="2"/>
              <a:buChar char="§"/>
            </a:pPr>
            <a:r>
              <a:rPr lang="fr-FR" sz="1000" dirty="0">
                <a:latin typeface="Arial Nova" panose="020B0504020202020204"/>
              </a:rPr>
              <a:t>Connaissance des composants technologiques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Approche expérimentale : </a:t>
            </a:r>
          </a:p>
          <a:p>
            <a:pPr marL="285750" indent="-285750">
              <a:buClr>
                <a:schemeClr val="accent1"/>
              </a:buClr>
              <a:buFont typeface="Wingdings" panose="05000000000000000000" pitchFamily="2" charset="2"/>
              <a:buChar char="§"/>
            </a:pPr>
            <a:r>
              <a:rPr lang="fr-FR" sz="1000" dirty="0">
                <a:latin typeface="Arial Nova" panose="020B0504020202020204"/>
              </a:rPr>
              <a:t>Le système n’est pas la pour la déco !</a:t>
            </a:r>
          </a:p>
          <a:p>
            <a:pPr marL="285750" indent="-285750">
              <a:buClr>
                <a:schemeClr val="accent1"/>
              </a:buClr>
              <a:buFont typeface="Wingdings" panose="05000000000000000000" pitchFamily="2" charset="2"/>
              <a:buChar char="§"/>
            </a:pPr>
            <a:r>
              <a:rPr lang="fr-FR" sz="1000" dirty="0">
                <a:latin typeface="Arial Nova" panose="020B0504020202020204"/>
              </a:rPr>
              <a:t>Manipulation de tableur pour afficher une courbe</a:t>
            </a:r>
          </a:p>
          <a:p>
            <a:pPr marL="285750" indent="-285750">
              <a:buClr>
                <a:schemeClr val="accent1"/>
              </a:buClr>
              <a:buFont typeface="Wingdings" panose="05000000000000000000" pitchFamily="2" charset="2"/>
              <a:buChar char="§"/>
            </a:pPr>
            <a:r>
              <a:rPr lang="fr-FR" sz="1000" dirty="0">
                <a:latin typeface="Arial Nova" panose="020B0504020202020204"/>
              </a:rPr>
              <a:t>Habillage des courbes imprimées (titres, valeurs remarquables etc.)</a:t>
            </a:r>
          </a:p>
          <a:p>
            <a:pPr marL="285750" indent="-285750">
              <a:buClr>
                <a:schemeClr val="accent1"/>
              </a:buClr>
              <a:buFont typeface="Wingdings" panose="05000000000000000000" pitchFamily="2" charset="2"/>
              <a:buChar char="§"/>
            </a:pPr>
            <a:r>
              <a:rPr lang="fr-FR" sz="1000" dirty="0">
                <a:latin typeface="Arial Nova" panose="020B0504020202020204"/>
              </a:rPr>
              <a:t>Confrontation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a:p>
            <a:pPr>
              <a:buClr>
                <a:schemeClr val="accent1"/>
              </a:buClr>
            </a:pPr>
            <a:r>
              <a:rPr lang="fr-FR" sz="1000" b="1" dirty="0">
                <a:latin typeface="Arial Nova" panose="020B0504020202020204"/>
              </a:rPr>
              <a:t>Approche disciplinaire : </a:t>
            </a:r>
          </a:p>
          <a:p>
            <a:pPr marL="285750" indent="-285750">
              <a:buClr>
                <a:schemeClr val="accent1"/>
              </a:buClr>
              <a:buFont typeface="Wingdings" panose="05000000000000000000" pitchFamily="2" charset="2"/>
              <a:buChar char="§"/>
            </a:pPr>
            <a:r>
              <a:rPr lang="fr-FR" sz="1000" dirty="0">
                <a:latin typeface="Arial Nova" panose="020B0504020202020204"/>
              </a:rPr>
              <a:t>S’appliquer sur les schémas</a:t>
            </a:r>
          </a:p>
          <a:p>
            <a:pPr marL="285750" indent="-285750">
              <a:buClr>
                <a:schemeClr val="accent1"/>
              </a:buClr>
              <a:buFont typeface="Wingdings" panose="05000000000000000000" pitchFamily="2" charset="2"/>
              <a:buChar char="§"/>
            </a:pPr>
            <a:r>
              <a:rPr lang="fr-FR" sz="1000" dirty="0">
                <a:latin typeface="Arial Nova" panose="020B0504020202020204"/>
              </a:rPr>
              <a:t>Mettre en place les repères</a:t>
            </a:r>
          </a:p>
          <a:p>
            <a:pPr marL="285750" indent="-285750">
              <a:buClr>
                <a:schemeClr val="accent1"/>
              </a:buClr>
              <a:buFont typeface="Wingdings" panose="05000000000000000000" pitchFamily="2" charset="2"/>
              <a:buChar char="§"/>
            </a:pPr>
            <a:r>
              <a:rPr lang="fr-FR" sz="1000" dirty="0">
                <a:latin typeface="Arial Nova" panose="020B0504020202020204"/>
              </a:rPr>
              <a:t>Notations rigoureuses (vecteurs, torseurs, puissances etc.)</a:t>
            </a:r>
          </a:p>
          <a:p>
            <a:pPr>
              <a:buClr>
                <a:schemeClr val="accent1"/>
              </a:buClr>
            </a:pPr>
            <a:endParaRPr lang="fr-FR" sz="1000" dirty="0">
              <a:latin typeface="Arial Nova" panose="020B0504020202020204"/>
            </a:endParaRPr>
          </a:p>
        </p:txBody>
      </p:sp>
      <p:grpSp>
        <p:nvGrpSpPr>
          <p:cNvPr id="17" name="Groupe 16"/>
          <p:cNvGrpSpPr/>
          <p:nvPr/>
        </p:nvGrpSpPr>
        <p:grpSpPr>
          <a:xfrm>
            <a:off x="350836" y="8912813"/>
            <a:ext cx="6803756" cy="995825"/>
            <a:chOff x="-1" y="8519906"/>
            <a:chExt cx="6803756" cy="995825"/>
          </a:xfrm>
        </p:grpSpPr>
        <p:sp>
          <p:nvSpPr>
            <p:cNvPr id="23" name="ZoneTexte 22">
              <a:extLst>
                <a:ext uri="{FF2B5EF4-FFF2-40B4-BE49-F238E27FC236}">
                  <a16:creationId xmlns:a16="http://schemas.microsoft.com/office/drawing/2014/main" id="{9035D1E1-8464-3FC2-4BDE-7912F1B42F4A}"/>
                </a:ext>
              </a:extLst>
            </p:cNvPr>
            <p:cNvSpPr txBox="1"/>
            <p:nvPr/>
          </p:nvSpPr>
          <p:spPr>
            <a:xfrm>
              <a:off x="-1" y="8519906"/>
              <a:ext cx="3715353" cy="246221"/>
            </a:xfrm>
            <a:prstGeom prst="rect">
              <a:avLst/>
            </a:prstGeom>
            <a:noFill/>
          </p:spPr>
          <p:txBody>
            <a:bodyPr wrap="square" rtlCol="0">
              <a:spAutoFit/>
            </a:bodyPr>
            <a:lstStyle/>
            <a:p>
              <a:r>
                <a:rPr lang="fr-FR" sz="1000" b="1" dirty="0">
                  <a:latin typeface="Arial Nova" panose="020B0504020202020204"/>
                </a:rPr>
                <a:t>Systèmes : Témoignages promo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0" y="8755314"/>
              <a:ext cx="3321050"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a:rPr>
                <a:t>Imprimante 3D</a:t>
              </a:r>
            </a:p>
            <a:p>
              <a:pPr marL="285750" indent="-285750">
                <a:buClr>
                  <a:schemeClr val="accent1"/>
                </a:buClr>
                <a:buFont typeface="Wingdings" panose="05000000000000000000" pitchFamily="2" charset="2"/>
                <a:buChar char="§"/>
              </a:pPr>
              <a:r>
                <a:rPr lang="fr-FR" sz="1000" dirty="0">
                  <a:latin typeface="Arial Nova" panose="020B0504020202020204"/>
                </a:rPr>
                <a:t>Cordeuse de raquette</a:t>
              </a:r>
            </a:p>
            <a:p>
              <a:pPr marL="285750" indent="-285750">
                <a:buClr>
                  <a:schemeClr val="accent1"/>
                </a:buClr>
                <a:buFont typeface="Wingdings" panose="05000000000000000000" pitchFamily="2" charset="2"/>
                <a:buChar char="§"/>
              </a:pPr>
              <a:r>
                <a:rPr lang="fr-FR" sz="1000" dirty="0">
                  <a:latin typeface="Arial Nova" panose="020B0504020202020204"/>
                </a:rPr>
                <a:t>Pilote hydraulique de bateau</a:t>
              </a:r>
            </a:p>
            <a:p>
              <a:pPr marL="285750" indent="-285750">
                <a:buClr>
                  <a:schemeClr val="accent1"/>
                </a:buClr>
                <a:buFont typeface="Wingdings" panose="05000000000000000000" pitchFamily="2" charset="2"/>
                <a:buChar char="§"/>
              </a:pPr>
              <a:r>
                <a:rPr lang="fr-FR" sz="1000" dirty="0" err="1">
                  <a:latin typeface="Arial Nova" panose="020B0504020202020204"/>
                </a:rPr>
                <a:t>Geeros</a:t>
              </a:r>
              <a:endParaRPr lang="fr-FR" sz="1000" dirty="0">
                <a:latin typeface="Arial Nova" panose="020B0504020202020204"/>
              </a:endParaRP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880096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I3D</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899003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917495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Bras Beta</a:t>
              </a:r>
            </a:p>
          </p:txBody>
        </p:sp>
        <p:sp>
          <p:nvSpPr>
            <p:cNvPr id="43" name="ZoneTexte 42">
              <a:extLst>
                <a:ext uri="{FF2B5EF4-FFF2-40B4-BE49-F238E27FC236}">
                  <a16:creationId xmlns:a16="http://schemas.microsoft.com/office/drawing/2014/main" id="{F3E9768F-5D3B-567A-1466-5A1F11EF9BF4}"/>
                </a:ext>
              </a:extLst>
            </p:cNvPr>
            <p:cNvSpPr txBox="1"/>
            <p:nvPr/>
          </p:nvSpPr>
          <p:spPr>
            <a:xfrm>
              <a:off x="2654300" y="936300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err="1">
                  <a:latin typeface="Arial Nova" panose="020B0504020202020204"/>
                </a:rPr>
                <a:t>Geeros</a:t>
              </a:r>
              <a:endParaRPr lang="fr-FR" sz="1000" b="0" dirty="0">
                <a:latin typeface="Arial Nova" panose="020B0504020202020204"/>
              </a:endParaRPr>
            </a:p>
          </p:txBody>
        </p:sp>
        <p:sp>
          <p:nvSpPr>
            <p:cNvPr id="21" name="ZoneTexte 20">
              <a:extLst>
                <a:ext uri="{FF2B5EF4-FFF2-40B4-BE49-F238E27FC236}">
                  <a16:creationId xmlns:a16="http://schemas.microsoft.com/office/drawing/2014/main" id="{B1457898-3440-65EF-8C1C-197629D28F3A}"/>
                </a:ext>
              </a:extLst>
            </p:cNvPr>
            <p:cNvSpPr txBox="1"/>
            <p:nvPr/>
          </p:nvSpPr>
          <p:spPr>
            <a:xfrm>
              <a:off x="3428730" y="8523331"/>
              <a:ext cx="3375025" cy="246221"/>
            </a:xfrm>
            <a:prstGeom prst="rect">
              <a:avLst/>
            </a:prstGeom>
            <a:noFill/>
          </p:spPr>
          <p:txBody>
            <a:bodyPr wrap="square" rtlCol="0">
              <a:spAutoFit/>
            </a:bodyPr>
            <a:lstStyle/>
            <a:p>
              <a:r>
                <a:rPr lang="fr-FR" sz="1000" b="1" dirty="0">
                  <a:latin typeface="Arial Nova" panose="020B0504020202020204"/>
                </a:rPr>
                <a:t>Logiciels  : Témoignages promo 2022</a:t>
              </a:r>
            </a:p>
          </p:txBody>
        </p:sp>
        <p:sp>
          <p:nvSpPr>
            <p:cNvPr id="38" name="ZoneTexte 37">
              <a:extLst>
                <a:ext uri="{FF2B5EF4-FFF2-40B4-BE49-F238E27FC236}">
                  <a16:creationId xmlns:a16="http://schemas.microsoft.com/office/drawing/2014/main" id="{957A7333-42F4-DF7D-CCD9-218740E7F19B}"/>
                </a:ext>
              </a:extLst>
            </p:cNvPr>
            <p:cNvSpPr txBox="1"/>
            <p:nvPr/>
          </p:nvSpPr>
          <p:spPr>
            <a:xfrm>
              <a:off x="4214946" y="876908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Scilab</a:t>
              </a:r>
            </a:p>
          </p:txBody>
        </p:sp>
      </p:grpSp>
      <p:sp>
        <p:nvSpPr>
          <p:cNvPr id="40" name="Rectangle 39">
            <a:extLst>
              <a:ext uri="{FF2B5EF4-FFF2-40B4-BE49-F238E27FC236}">
                <a16:creationId xmlns:a16="http://schemas.microsoft.com/office/drawing/2014/main" id="{9D773CC0-AF0A-124D-05EF-FB9B82891AB9}"/>
              </a:ext>
            </a:extLst>
          </p:cNvPr>
          <p:cNvSpPr/>
          <p:nvPr/>
        </p:nvSpPr>
        <p:spPr>
          <a:xfrm>
            <a:off x="3944937" y="7737535"/>
            <a:ext cx="3137900" cy="1046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Clr>
                <a:schemeClr val="accent1"/>
              </a:buClr>
            </a:pPr>
            <a:r>
              <a:rPr lang="fr-FR" sz="1000" b="1" dirty="0">
                <a:latin typeface="Arial Nova" panose="020B0504020202020204" pitchFamily="34" charset="0"/>
              </a:rPr>
              <a:t>Evaluation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Délibération collégiale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Rigueur, progression, réactivité, pertinence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Ce n’est pas une course aux pôles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Compte-rendu synthétique </a:t>
            </a:r>
          </a:p>
        </p:txBody>
      </p:sp>
    </p:spTree>
    <p:extLst>
      <p:ext uri="{BB962C8B-B14F-4D97-AF65-F5344CB8AC3E}">
        <p14:creationId xmlns:p14="http://schemas.microsoft.com/office/powerpoint/2010/main" val="1400087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24837" y="5833568"/>
            <a:ext cx="7051380" cy="208873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au timing et à bien progresser dans le questionnaire.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Lors des synthèses, bien exposé la totalité des questions traitées.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au vocabulaire technique.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à bien lire les questions posées (et à ne pas les inventer…)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Lors de la phase d’appropriation, il faut </a:t>
            </a:r>
            <a:r>
              <a:rPr lang="fr-FR" sz="1000" b="1" dirty="0">
                <a:latin typeface="Arial Nova" panose="020B0504020202020204" pitchFamily="34" charset="0"/>
              </a:rPr>
              <a:t>utiliser le système</a:t>
            </a:r>
            <a:r>
              <a:rPr lang="fr-FR" sz="1000" dirty="0">
                <a:latin typeface="Arial Nova" panose="020B0504020202020204" pitchFamily="34" charset="0"/>
              </a:rPr>
              <a:t> et </a:t>
            </a:r>
            <a:r>
              <a:rPr lang="fr-FR" sz="1000" b="1" dirty="0">
                <a:latin typeface="Arial Nova" panose="020B0504020202020204" pitchFamily="34" charset="0"/>
              </a:rPr>
              <a:t>s’approprier </a:t>
            </a:r>
            <a:r>
              <a:rPr lang="fr-FR" sz="1000" dirty="0">
                <a:latin typeface="Arial Nova" panose="020B0504020202020204" pitchFamily="34" charset="0"/>
              </a:rPr>
              <a:t>son fonctionnement.</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Présenter aussi la problématique et les objectifs à atteindre pendant l’épreuve.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Connaissances technologiques de base à maîtriser.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Savoir évaluer les performances d’un système.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Valider les résultats des modèles ou des essais vis-à-vis du cahier des charges.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Savoir compléter un modèle multi physique avec des valeurs (obtenues expérimentalement, par exemple).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Connaître les ordres de grandeurs de différentes grandeurs physiques.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La synthèse finale peut être présentée sous forme de poster. Ne pas oublier de faire figurer la problématique, les résultats intermédiaires, les écarts.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Le poster doit être fait à la main sur une feuille A4. </a:t>
            </a: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CCINP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602646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620295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25%</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Concours CCINP</a:t>
            </a: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a:latin typeface="Arial Nova" panose="020B0504020202020204" pitchFamily="34" charset="0"/>
              </a:rPr>
              <a:t>ENAC</a:t>
            </a:r>
          </a:p>
        </p:txBody>
      </p:sp>
      <p:sp>
        <p:nvSpPr>
          <p:cNvPr id="16" name="Ellipse 15">
            <a:extLst>
              <a:ext uri="{FF2B5EF4-FFF2-40B4-BE49-F238E27FC236}">
                <a16:creationId xmlns:a16="http://schemas.microsoft.com/office/drawing/2014/main" id="{BC2F22D8-D446-46FC-BE9A-50DDAF92C0F2}"/>
              </a:ext>
            </a:extLst>
          </p:cNvPr>
          <p:cNvSpPr/>
          <p:nvPr/>
        </p:nvSpPr>
        <p:spPr>
          <a:xfrm>
            <a:off x="5855298" y="725607"/>
            <a:ext cx="396000"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3776002" y="792802"/>
            <a:ext cx="2070827" cy="261610"/>
          </a:xfrm>
          <a:prstGeom prst="rect">
            <a:avLst/>
          </a:prstGeom>
          <a:noFill/>
        </p:spPr>
        <p:txBody>
          <a:bodyPr wrap="square" rtlCol="0">
            <a:spAutoFit/>
          </a:bodyPr>
          <a:lstStyle/>
          <a:p>
            <a:pPr algn="r"/>
            <a:r>
              <a:rPr lang="fr-FR" sz="1100" dirty="0">
                <a:latin typeface="Arial Nova" panose="020B0504020202020204" pitchFamily="34" charset="0"/>
              </a:rPr>
              <a:t>Ecole de l’air et de l’Espace</a:t>
            </a: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2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2"/>
              </a:rPr>
              <a:t>https://www.concours-commun-inp.fr/_resource/annales%20oraux/PSI/2022/Rapport_oral_TP_SII_PSI.pdf?download=true</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129540" y="8343016"/>
            <a:ext cx="7289548" cy="1819379"/>
            <a:chOff x="0" y="4766046"/>
            <a:chExt cx="6861177" cy="181937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81867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Automate de prélèvement sanguin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Cordeuse de raquette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Berceur d’enfant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Cheville de robot humanoïde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Barrière de péage automatisée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jockey;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143242"/>
              <a:ext cx="3429000" cy="101566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Axe linéaire horizontal asservi;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haptique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Mini robot Darwin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chirurgical;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Hemomixer</a:t>
              </a:r>
              <a:endParaRPr lang="fr-FR" sz="900" b="0" dirty="0">
                <a:latin typeface="Arial Nova" panose="020B0504020202020204" pitchFamily="34" charset="0"/>
              </a:endParaRP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554622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72352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90081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Moby </a:t>
              </a:r>
              <a:r>
                <a:rPr lang="fr-FR" sz="900" b="0" dirty="0" err="1">
                  <a:latin typeface="Arial Nova" panose="020B0504020202020204" pitchFamily="34" charset="0"/>
                </a:rPr>
                <a:t>Crea</a:t>
              </a:r>
              <a:endParaRPr lang="fr-FR" sz="900" b="0" dirty="0">
                <a:latin typeface="Arial Nova" panose="020B0504020202020204" pitchFamily="34" charset="0"/>
              </a:endParaRP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607811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Cheville NAO</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25540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err="1">
                  <a:latin typeface="Arial Nova" panose="020B0504020202020204" pitchFamily="34" charset="0"/>
                </a:rPr>
                <a:t>Sympact</a:t>
              </a:r>
              <a:endParaRPr lang="fr-FR" sz="700" b="0" dirty="0">
                <a:latin typeface="Arial Nova" panose="020B0504020202020204" pitchFamily="34" charset="0"/>
              </a:endParaRP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43269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7482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Darwin</a:t>
              </a: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602102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Control’X</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a:t>
              </a:r>
            </a:p>
          </p:txBody>
        </p:sp>
        <p:sp>
          <p:nvSpPr>
            <p:cNvPr id="70" name="ZoneTexte 69">
              <a:extLst>
                <a:ext uri="{FF2B5EF4-FFF2-40B4-BE49-F238E27FC236}">
                  <a16:creationId xmlns:a16="http://schemas.microsoft.com/office/drawing/2014/main" id="{E05AAD1F-E712-63CD-F03B-AA3B3DD453BA}"/>
                </a:ext>
              </a:extLst>
            </p:cNvPr>
            <p:cNvSpPr txBox="1"/>
            <p:nvPr/>
          </p:nvSpPr>
          <p:spPr>
            <a:xfrm>
              <a:off x="6076950" y="58502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Créa-</a:t>
              </a:r>
              <a:r>
                <a:rPr lang="fr-FR" sz="900" b="0" dirty="0" err="1">
                  <a:latin typeface="Arial Nova" panose="020B0504020202020204" pitchFamily="34" charset="0"/>
                </a:rPr>
                <a:t>Slider</a:t>
              </a:r>
              <a:endParaRPr lang="fr-FR" sz="900" b="0" dirty="0">
                <a:latin typeface="Arial Nova" panose="020B0504020202020204" pitchFamily="34" charset="0"/>
              </a:endParaRP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2h</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132928" y="8100544"/>
            <a:ext cx="1580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SolidWorks ?</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Lycée CHAPTAL - Paris</a:t>
            </a:r>
          </a:p>
        </p:txBody>
      </p:sp>
      <p:grpSp>
        <p:nvGrpSpPr>
          <p:cNvPr id="61" name="Groupe 60"/>
          <p:cNvGrpSpPr/>
          <p:nvPr/>
        </p:nvGrpSpPr>
        <p:grpSpPr>
          <a:xfrm>
            <a:off x="520896" y="1896630"/>
            <a:ext cx="4537972" cy="769441"/>
            <a:chOff x="462159" y="1465623"/>
            <a:chExt cx="4537972" cy="769441"/>
          </a:xfrm>
        </p:grpSpPr>
        <p:pic>
          <p:nvPicPr>
            <p:cNvPr id="62" name="Image 6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pic>
        <p:nvPicPr>
          <p:cNvPr id="44" name="Image 43"/>
          <p:cNvPicPr>
            <a:picLocks noChangeAspect="1"/>
          </p:cNvPicPr>
          <p:nvPr/>
        </p:nvPicPr>
        <p:blipFill>
          <a:blip r:embed="rId6"/>
          <a:stretch>
            <a:fillRect/>
          </a:stretch>
        </p:blipFill>
        <p:spPr>
          <a:xfrm>
            <a:off x="6251298" y="152428"/>
            <a:ext cx="1073704" cy="639750"/>
          </a:xfrm>
          <a:prstGeom prst="rect">
            <a:avLst/>
          </a:prstGeom>
        </p:spPr>
      </p:pic>
      <p:sp>
        <p:nvSpPr>
          <p:cNvPr id="71" name="ZoneTexte 70">
            <a:extLst>
              <a:ext uri="{FF2B5EF4-FFF2-40B4-BE49-F238E27FC236}">
                <a16:creationId xmlns:a16="http://schemas.microsoft.com/office/drawing/2014/main" id="{F76094D1-AAEF-B806-3981-9D0003D36251}"/>
              </a:ext>
            </a:extLst>
          </p:cNvPr>
          <p:cNvSpPr txBox="1"/>
          <p:nvPr/>
        </p:nvSpPr>
        <p:spPr>
          <a:xfrm>
            <a:off x="3005137" y="8173127"/>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Matlab</a:t>
            </a: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3767571579"/>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4" name="Ellipse 73">
            <a:extLst>
              <a:ext uri="{FF2B5EF4-FFF2-40B4-BE49-F238E27FC236}">
                <a16:creationId xmlns:a16="http://schemas.microsoft.com/office/drawing/2014/main" id="{A0E0C5FE-D131-297F-328A-6D9F78BCC29A}"/>
              </a:ext>
            </a:extLst>
          </p:cNvPr>
          <p:cNvSpPr/>
          <p:nvPr/>
        </p:nvSpPr>
        <p:spPr>
          <a:xfrm>
            <a:off x="224837" y="3730289"/>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75" name="Éclair 74"/>
          <p:cNvSpPr/>
          <p:nvPr/>
        </p:nvSpPr>
        <p:spPr>
          <a:xfrm rot="3600000">
            <a:off x="5288769" y="222103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5539147" y="2244426"/>
            <a:ext cx="1863533" cy="369332"/>
          </a:xfrm>
          <a:prstGeom prst="rect">
            <a:avLst/>
          </a:prstGeom>
          <a:noFill/>
        </p:spPr>
        <p:txBody>
          <a:bodyPr wrap="square" rtlCol="0">
            <a:spAutoFit/>
          </a:bodyPr>
          <a:lstStyle/>
          <a:p>
            <a:r>
              <a:rPr lang="fr-FR" sz="900" dirty="0"/>
              <a:t>Synthèses régulières</a:t>
            </a:r>
          </a:p>
          <a:p>
            <a:r>
              <a:rPr lang="fr-FR" sz="900" dirty="0"/>
              <a:t>L’examinateur passe régulièrement</a:t>
            </a:r>
          </a:p>
        </p:txBody>
      </p:sp>
      <p:sp>
        <p:nvSpPr>
          <p:cNvPr id="76" name="Éclair 75"/>
          <p:cNvSpPr/>
          <p:nvPr/>
        </p:nvSpPr>
        <p:spPr>
          <a:xfrm rot="3600000">
            <a:off x="1896567" y="338454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Éclair 76"/>
          <p:cNvSpPr/>
          <p:nvPr/>
        </p:nvSpPr>
        <p:spPr>
          <a:xfrm rot="3600000">
            <a:off x="3315858" y="3276291"/>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Éclair 77"/>
          <p:cNvSpPr/>
          <p:nvPr/>
        </p:nvSpPr>
        <p:spPr>
          <a:xfrm rot="3600000">
            <a:off x="4735148" y="329488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Éclair 78"/>
          <p:cNvSpPr/>
          <p:nvPr/>
        </p:nvSpPr>
        <p:spPr>
          <a:xfrm rot="3600000">
            <a:off x="7063058" y="324864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291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118533" y="5440129"/>
            <a:ext cx="3661305" cy="41915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1" rtlCol="0" anchor="t" anchorCtr="0"/>
          <a:lstStyle/>
          <a:p>
            <a:pPr>
              <a:buClr>
                <a:schemeClr val="accent1"/>
              </a:buClr>
            </a:pPr>
            <a:r>
              <a:rPr lang="fr-FR" sz="800" dirty="0">
                <a:latin typeface="Arial Nova" panose="020B0504020202020204" pitchFamily="34" charset="0"/>
              </a:rPr>
              <a:t>Les examinateurs ont apprécié les candidats qui ont su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analyser et s’approprier rapidement le support à l’aide des ressources fournies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particulariser la présentation de la chaîne fonctionnelle au système étudié, à l’aide des outils adaptés de la communication technique, en ne se contentant pas de réciter un schéma général préparé à l'avance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manipuler un système en respectant les règles de sécurité élémentaires, le solliciter avec pertinence, évaluer des comportements, faire preuve d’esprit d’initiative et de bon sens pratique, en vue d’évaluer un niveau de performance associé à une exigence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exposer spontanément le protocole d’essai, le choix des grandeurs imposées lors de l’essai, les dispositions prises pour mettre en évidence un phénomène tout en maîtrisant l’influence d’un autre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à partir d'observations, proposer et justifier une modélisation adaptée à une problématique posée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résoudre rigoureusement les problèmes mathématiques qui découlent des modélisations effectuées ou exploiter un modèle numérique fourni si besoin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utiliser avec rigueur leurs connaissances théoriques en vue d’analyser les écarts entre résultats expérimentaux, numériques et analytiques, puis éventuellement remettre en question la modélisation, les hypothèses associées et/ou la démarche de résolution retenues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choisir les outils adaptés à la mise en forme rapide des résultats issus d'expériences ou de modèles ; par exemple, utiliser un tableur se révèle plus efficace qu'une programmation Python mal maîtrisée. De même, stocker proprement des impressions d'écran représentatives des résultats numériques ou expérimentaux obtenus permet une restitution efficace et structurée devant les examinateurs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synthétiser et communiquer avec clarté les analyses réalisées, à l’aide notamment d’outils pertinents, de schémas simples, et d’un vocabulaire scientifique et technique adapté</a:t>
            </a: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X – ENS (Paris Saclay, Rennes)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712678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712678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Polytechnique</a:t>
            </a: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25%</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a:latin typeface="Arial Nova" panose="020B0504020202020204" pitchFamily="34" charset="0"/>
              </a:rPr>
              <a:t>ENS</a:t>
            </a: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276999"/>
          </a:xfrm>
          <a:prstGeom prst="rect">
            <a:avLst/>
          </a:prstGeom>
          <a:noFill/>
        </p:spPr>
        <p:txBody>
          <a:bodyPr wrap="square">
            <a:spAutoFit/>
          </a:bodyPr>
          <a:lstStyle/>
          <a:p>
            <a:pPr algn="ctr"/>
            <a:r>
              <a:rPr lang="fr-FR" sz="600" dirty="0">
                <a:solidFill>
                  <a:schemeClr val="tx2"/>
                </a:solidFill>
                <a:hlinkClick r:id="rId2"/>
              </a:rPr>
              <a:t>https://ens-paris-saclay.fr/sites/default/files/CONCOURS/ANNALES_1C/1C_PSI/2022_Rapport_Oral_PSI_SII.pdf</a:t>
            </a:r>
            <a:endParaRPr lang="fr-FR" sz="600" dirty="0">
              <a:solidFill>
                <a:schemeClr val="tx2"/>
              </a:solidFill>
            </a:endParaRPr>
          </a:p>
          <a:p>
            <a:pPr algn="ctr"/>
            <a:r>
              <a:rPr lang="fr-FR" sz="600" dirty="0">
                <a:solidFill>
                  <a:schemeClr val="tx2"/>
                </a:solidFill>
                <a:hlinkClick r:id="rId3"/>
              </a:rPr>
              <a:t>https://www.ens.psl.eu/sites/default/files/notice_interens_2023_-_version_finale.pdf</a:t>
            </a:r>
            <a:endParaRPr lang="fr-FR" sz="600" dirty="0">
              <a:solidFill>
                <a:schemeClr val="tx2"/>
              </a:solidFill>
            </a:endParaRPr>
          </a:p>
        </p:txBody>
      </p:sp>
      <p:sp>
        <p:nvSpPr>
          <p:cNvPr id="24" name="ZoneTexte 23">
            <a:extLst>
              <a:ext uri="{FF2B5EF4-FFF2-40B4-BE49-F238E27FC236}">
                <a16:creationId xmlns:a16="http://schemas.microsoft.com/office/drawing/2014/main" id="{87BA1BFC-B964-946E-9ED3-B419DB170A34}"/>
              </a:ext>
            </a:extLst>
          </p:cNvPr>
          <p:cNvSpPr txBox="1"/>
          <p:nvPr/>
        </p:nvSpPr>
        <p:spPr>
          <a:xfrm>
            <a:off x="250393" y="9729061"/>
            <a:ext cx="2966944" cy="707886"/>
          </a:xfrm>
          <a:prstGeom prst="rect">
            <a:avLst/>
          </a:prstGeom>
          <a:noFill/>
        </p:spPr>
        <p:txBody>
          <a:bodyPr wrap="square" rtlCol="0">
            <a:spAutoFit/>
          </a:bodyPr>
          <a:lstStyle/>
          <a:p>
            <a:pPr>
              <a:buClr>
                <a:schemeClr val="accent1"/>
              </a:buClr>
            </a:pPr>
            <a:r>
              <a:rPr lang="fr-FR" sz="1000" b="1" dirty="0">
                <a:latin typeface="Arial Nova" panose="020B0504020202020204" pitchFamily="34" charset="0"/>
              </a:rPr>
              <a:t>Logiciels</a:t>
            </a:r>
          </a:p>
          <a:p>
            <a:pPr>
              <a:buClr>
                <a:schemeClr val="accent1"/>
              </a:buClr>
            </a:pPr>
            <a:endParaRPr lang="fr-FR" sz="1000" b="1" dirty="0">
              <a:latin typeface="Arial Nova" panose="020B0504020202020204" pitchFamily="34" charset="0"/>
            </a:endParaRPr>
          </a:p>
          <a:p>
            <a:pPr>
              <a:buClr>
                <a:schemeClr val="accent1"/>
              </a:buClr>
            </a:pPr>
            <a:r>
              <a:rPr lang="fr-FR" sz="1000" b="1" dirty="0">
                <a:latin typeface="Arial Nova" panose="020B0504020202020204" pitchFamily="34" charset="0"/>
              </a:rPr>
              <a:t>Systèmes 2022</a:t>
            </a: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Tous les systèmes possibles et imaginables.</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lvl="1" algn="ctr"/>
            <a:r>
              <a:rPr lang="fr-FR" sz="1050" dirty="0">
                <a:latin typeface="Arial Nova" panose="020B0504020202020204" pitchFamily="34" charset="0"/>
              </a:rPr>
              <a:t>2 examinateurs qui viennent chacun indépendamment à tour de rôle</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039542" y="975894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SolidWorks ?</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1828691" y="9759806"/>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 ?</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ENS Paris Saclay</a:t>
            </a:r>
          </a:p>
        </p:txBody>
      </p:sp>
      <p:grpSp>
        <p:nvGrpSpPr>
          <p:cNvPr id="61" name="Groupe 60"/>
          <p:cNvGrpSpPr/>
          <p:nvPr/>
        </p:nvGrpSpPr>
        <p:grpSpPr>
          <a:xfrm>
            <a:off x="520896" y="1941201"/>
            <a:ext cx="1831238" cy="721819"/>
            <a:chOff x="462159" y="1510194"/>
            <a:chExt cx="1831238" cy="721819"/>
          </a:xfrm>
        </p:grpSpPr>
        <p:pic>
          <p:nvPicPr>
            <p:cNvPr id="62" name="Image 6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grpSp>
      <p:sp>
        <p:nvSpPr>
          <p:cNvPr id="71" name="ZoneTexte 70">
            <a:extLst>
              <a:ext uri="{FF2B5EF4-FFF2-40B4-BE49-F238E27FC236}">
                <a16:creationId xmlns:a16="http://schemas.microsoft.com/office/drawing/2014/main" id="{F76094D1-AAEF-B806-3981-9D0003D36251}"/>
              </a:ext>
            </a:extLst>
          </p:cNvPr>
          <p:cNvSpPr txBox="1"/>
          <p:nvPr/>
        </p:nvSpPr>
        <p:spPr>
          <a:xfrm>
            <a:off x="2617840" y="975894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Matlab ?</a:t>
            </a: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4176183310"/>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a:extLst>
              <a:ext uri="{FF2B5EF4-FFF2-40B4-BE49-F238E27FC236}">
                <a16:creationId xmlns:a16="http://schemas.microsoft.com/office/drawing/2014/main" id="{4E984210-10A6-7F64-E47B-747EDBFDEFAE}"/>
              </a:ext>
            </a:extLst>
          </p:cNvPr>
          <p:cNvSpPr/>
          <p:nvPr/>
        </p:nvSpPr>
        <p:spPr>
          <a:xfrm>
            <a:off x="3788229" y="5445571"/>
            <a:ext cx="3661305" cy="43698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1" rtlCol="0" anchor="t" anchorCtr="0"/>
          <a:lstStyle/>
          <a:p>
            <a:pPr>
              <a:buClr>
                <a:schemeClr val="accent1"/>
              </a:buClr>
            </a:pPr>
            <a:r>
              <a:rPr lang="fr-FR" sz="800" dirty="0">
                <a:latin typeface="Arial Nova" panose="020B0504020202020204" pitchFamily="34" charset="0"/>
              </a:rPr>
              <a:t>Les examinateurs ont aussi fait des remarques multiples et appuyées sur les points suivant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il est courant que les candidats fassent plusieurs essais et analysent plusieurs mesures afin de s’approprier le mécanisme et son fonctionnement. La différence entre les candidats se fait sur la capacité à argumenter une démarche expérimentale, à mener l’expérimentation avec méthode, et à analyser les mesures obtenues en les comparant avec des modèles théoriques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bases de la mécanique (cinématique, statique, dynamique) et des mathématiques (résolution d’équations différentielles, trigonométrie…) sont de moins en moins maîtrisées ce qui nuit fortement à l’aptitude des candidats à résoudre les situations rencontrées (exemple typique : isolement d’un système ou d’un sous-système utilisé pour l’identification des blocs et des flux entrants/sortants, ou pour les principes et théorèmes élémentaires de la mécanique;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comportements théoriques des systèmes asservis du 1er ou 2nd ordre sont connus (erreur statique, stabilité, classe…) d’une manière trop superficielle et scolaire. Les connaissances sur le fonctionnement réel d’un asservissement sont faibles ;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il apparait aussi un manque de connaissance de plus en plus grand sur la culture technologique, notamment sur les technologies de capteurs (apprendre théoriquement comment un capteur fonctionne ne suffit pas, il faut pouvoir l’expliquer dans le cadre du support technologique proposé pendant l’épreuve).</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la connaissance des composants de technologie pneumatique (vérins, distributeurs…) est devenue également très insuffisante. En ce qui concerne les actionneurs, bien trop souvent le seul connu est le moteur à courant continu…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aucun étudiant (ou presque) n’exploite les diagrammes et données SysML fournis pour étayer leur présentation et leur analyse des systèmes. Le jury rappelle que la mise à disposition des descriptions fonctionnelles SysML da</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études de courbes sont trop souvent qualitatives et portées sur les formes des tracés en oubliant le caractère quantitatif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représentations graphiques (schéma cinématique notamment) sont généralement de qualité moyenne. </a:t>
            </a:r>
            <a:r>
              <a:rPr lang="fr-FR" sz="800" b="1" dirty="0">
                <a:latin typeface="Arial Nova" panose="020B0504020202020204" pitchFamily="34" charset="0"/>
              </a:rPr>
              <a:t>Elles manquent souvent de lisibilité (trop petites, sans couleur) </a:t>
            </a:r>
            <a:r>
              <a:rPr lang="fr-FR" sz="800" dirty="0">
                <a:latin typeface="Arial Nova" panose="020B0504020202020204" pitchFamily="34" charset="0"/>
              </a:rPr>
              <a:t>« un dessin vaut mieux qu’un long discours ».</a:t>
            </a:r>
          </a:p>
        </p:txBody>
      </p:sp>
      <p:sp>
        <p:nvSpPr>
          <p:cNvPr id="39" name="ZoneTexte 38">
            <a:extLst>
              <a:ext uri="{FF2B5EF4-FFF2-40B4-BE49-F238E27FC236}">
                <a16:creationId xmlns:a16="http://schemas.microsoft.com/office/drawing/2014/main" id="{092341BC-FCCA-AEF2-4BC6-91118C4B59C7}"/>
              </a:ext>
            </a:extLst>
          </p:cNvPr>
          <p:cNvSpPr txBox="1"/>
          <p:nvPr/>
        </p:nvSpPr>
        <p:spPr>
          <a:xfrm>
            <a:off x="2617840" y="9964058"/>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Tableur</a:t>
            </a:r>
          </a:p>
        </p:txBody>
      </p:sp>
    </p:spTree>
    <p:extLst>
      <p:ext uri="{BB962C8B-B14F-4D97-AF65-F5344CB8AC3E}">
        <p14:creationId xmlns:p14="http://schemas.microsoft.com/office/powerpoint/2010/main" val="13659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me 32">
            <a:extLst>
              <a:ext uri="{FF2B5EF4-FFF2-40B4-BE49-F238E27FC236}">
                <a16:creationId xmlns:a16="http://schemas.microsoft.com/office/drawing/2014/main" id="{6F2755AE-9964-2D4C-8781-B9851C7626E3}"/>
              </a:ext>
            </a:extLst>
          </p:cNvPr>
          <p:cNvGraphicFramePr/>
          <p:nvPr>
            <p:extLst>
              <p:ext uri="{D42A27DB-BD31-4B8C-83A1-F6EECF244321}">
                <p14:modId xmlns:p14="http://schemas.microsoft.com/office/powerpoint/2010/main" val="1575109883"/>
              </p:ext>
            </p:extLst>
          </p:nvPr>
        </p:nvGraphicFramePr>
        <p:xfrm>
          <a:off x="350837" y="3308213"/>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Mines – Telecom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7187" y="307181"/>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7187" y="664785"/>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latin typeface="Arial Nova" panose="020B0504020202020204"/>
                </a:rPr>
                <a:t>26%</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15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400963"/>
            <a:ext cx="6858000" cy="184666"/>
          </a:xfrm>
          <a:prstGeom prst="rect">
            <a:avLst/>
          </a:prstGeom>
          <a:noFill/>
        </p:spPr>
        <p:txBody>
          <a:bodyPr wrap="square">
            <a:spAutoFit/>
          </a:bodyPr>
          <a:lstStyle/>
          <a:p>
            <a:pPr algn="ctr"/>
            <a:r>
              <a:rPr lang="fr-FR" sz="600" dirty="0">
                <a:solidFill>
                  <a:schemeClr val="tx2"/>
                </a:solidFill>
              </a:rPr>
              <a:t>https://fr.calameo.com/read/0053254306d030a9f5655 – https://www.calameo.com/read/00532543062095f0c63f8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57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53E30797-C891-C335-F13A-63AAD003DFC7}"/>
              </a:ext>
            </a:extLst>
          </p:cNvPr>
          <p:cNvSpPr/>
          <p:nvPr/>
        </p:nvSpPr>
        <p:spPr>
          <a:xfrm>
            <a:off x="3121977" y="4109231"/>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15’</a:t>
            </a:r>
          </a:p>
        </p:txBody>
      </p:sp>
      <p:sp>
        <p:nvSpPr>
          <p:cNvPr id="19" name="Ellipse 18">
            <a:extLst>
              <a:ext uri="{FF2B5EF4-FFF2-40B4-BE49-F238E27FC236}">
                <a16:creationId xmlns:a16="http://schemas.microsoft.com/office/drawing/2014/main" id="{B996B0EC-6BC3-DB33-B22D-BD571FB0AD32}"/>
              </a:ext>
            </a:extLst>
          </p:cNvPr>
          <p:cNvSpPr/>
          <p:nvPr/>
        </p:nvSpPr>
        <p:spPr>
          <a:xfrm>
            <a:off x="6267420" y="493040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6134489" y="5182408"/>
            <a:ext cx="908486" cy="908486"/>
          </a:xfrm>
          <a:prstGeom prst="rect">
            <a:avLst/>
          </a:prstGeom>
        </p:spPr>
      </p:pic>
      <p:pic>
        <p:nvPicPr>
          <p:cNvPr id="1026" name="Picture 2">
            <a:extLst>
              <a:ext uri="{FF2B5EF4-FFF2-40B4-BE49-F238E27FC236}">
                <a16:creationId xmlns:a16="http://schemas.microsoft.com/office/drawing/2014/main" id="{31A135E1-7BBE-9928-AE43-9391029E7B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7560" y="101949"/>
            <a:ext cx="1611720" cy="695584"/>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F8C253E-CEAC-2FA8-DE9C-ED4656F590FC}"/>
              </a:ext>
            </a:extLst>
          </p:cNvPr>
          <p:cNvSpPr txBox="1"/>
          <p:nvPr/>
        </p:nvSpPr>
        <p:spPr>
          <a:xfrm>
            <a:off x="209550" y="1853062"/>
            <a:ext cx="7181849" cy="1938992"/>
          </a:xfrm>
          <a:prstGeom prst="rect">
            <a:avLst/>
          </a:prstGeom>
          <a:noFill/>
        </p:spPr>
        <p:txBody>
          <a:bodyPr wrap="square">
            <a:spAutoFit/>
          </a:bodyPr>
          <a:lstStyle/>
          <a:p>
            <a:pPr algn="l"/>
            <a:r>
              <a:rPr lang="fr-FR" sz="1000" dirty="0">
                <a:latin typeface="Arial Nova" panose="020B0504020202020204"/>
              </a:rPr>
              <a:t>L’épreuve de SI consiste en l’étude d’un système complexe, elle permet d’aborder deux thèmes du programme de la filière du candidat. Elle est précédée d’un temps d’appropriation. Au cours de cette épreuve, le jury souhaite évaluer un champ de compétences plus large que celles évaluées à l’écrit, et ce pour chaque candidat.</a:t>
            </a:r>
          </a:p>
          <a:p>
            <a:pPr algn="l"/>
            <a:endParaRPr lang="fr-FR" sz="1000" dirty="0">
              <a:latin typeface="Arial Nova" panose="020B0504020202020204"/>
            </a:endParaRPr>
          </a:p>
          <a:p>
            <a:pPr algn="l"/>
            <a:r>
              <a:rPr lang="fr-FR" sz="1000" b="1" dirty="0">
                <a:latin typeface="Arial Nova" panose="020B0504020202020204"/>
              </a:rPr>
              <a:t>Ainsi le candidat sera amené à : </a:t>
            </a:r>
          </a:p>
          <a:p>
            <a:pPr marL="171450" indent="-171450">
              <a:buSzPct val="70000"/>
              <a:buFont typeface="Wingdings" panose="05000000000000000000" pitchFamily="2" charset="2"/>
              <a:buChar char="q"/>
            </a:pPr>
            <a:r>
              <a:rPr lang="fr-FR" sz="1000" dirty="0">
                <a:latin typeface="Arial Nova" panose="020B0504020202020204"/>
              </a:rPr>
              <a:t>S’approprier et analyser la problématique du sujet ; </a:t>
            </a:r>
          </a:p>
          <a:p>
            <a:pPr marL="171450" indent="-171450">
              <a:buSzPct val="70000"/>
              <a:buFont typeface="Wingdings" panose="05000000000000000000" pitchFamily="2" charset="2"/>
              <a:buChar char="q"/>
            </a:pPr>
            <a:r>
              <a:rPr lang="fr-FR" sz="1000" dirty="0">
                <a:latin typeface="Arial Nova" panose="020B0504020202020204"/>
              </a:rPr>
              <a:t>Faire preuve d’autonomie afin d’établir un modèle, un paramétrage, une stratégie de résolution ; </a:t>
            </a:r>
          </a:p>
          <a:p>
            <a:pPr marL="171450" indent="-171450">
              <a:buSzPct val="70000"/>
              <a:buFont typeface="Wingdings" panose="05000000000000000000" pitchFamily="2" charset="2"/>
              <a:buChar char="q"/>
            </a:pPr>
            <a:r>
              <a:rPr lang="fr-FR" sz="1000" dirty="0">
                <a:latin typeface="Arial Nova" panose="020B0504020202020204"/>
              </a:rPr>
              <a:t>Structurer sa réponse, faire preuve de rigueur, choisir les outils et connaissances de cours appropriées ; </a:t>
            </a:r>
          </a:p>
          <a:p>
            <a:pPr marL="171450" indent="-171450">
              <a:buSzPct val="70000"/>
              <a:buFont typeface="Wingdings" panose="05000000000000000000" pitchFamily="2" charset="2"/>
              <a:buChar char="q"/>
            </a:pPr>
            <a:r>
              <a:rPr lang="fr-FR" sz="1000" dirty="0">
                <a:latin typeface="Arial Nova" panose="020B0504020202020204"/>
              </a:rPr>
              <a:t>Exploiter les résultats issus d’une simulation numérique ou d’une expérimentation ; </a:t>
            </a:r>
          </a:p>
          <a:p>
            <a:pPr marL="171450" indent="-171450">
              <a:buSzPct val="70000"/>
              <a:buFont typeface="Wingdings" panose="05000000000000000000" pitchFamily="2" charset="2"/>
              <a:buChar char="q"/>
            </a:pPr>
            <a:r>
              <a:rPr lang="fr-FR" sz="1000" dirty="0">
                <a:latin typeface="Arial Nova" panose="020B0504020202020204"/>
              </a:rPr>
              <a:t>Dialoguer avec le jury et argumenter ses choix ; </a:t>
            </a:r>
          </a:p>
          <a:p>
            <a:pPr marL="171450" indent="-171450">
              <a:buSzPct val="70000"/>
              <a:buFont typeface="Wingdings" panose="05000000000000000000" pitchFamily="2" charset="2"/>
              <a:buChar char="q"/>
            </a:pPr>
            <a:r>
              <a:rPr lang="fr-FR" sz="1000" dirty="0">
                <a:latin typeface="Arial Nova" panose="020B0504020202020204"/>
              </a:rPr>
              <a:t>Formuler des conclusions ; </a:t>
            </a:r>
          </a:p>
          <a:p>
            <a:pPr marL="171450" indent="-171450">
              <a:buSzPct val="70000"/>
              <a:buFont typeface="Wingdings" panose="05000000000000000000" pitchFamily="2" charset="2"/>
              <a:buChar char="q"/>
            </a:pPr>
            <a:r>
              <a:rPr lang="fr-FR" sz="1000" dirty="0">
                <a:latin typeface="Arial Nova" panose="020B0504020202020204"/>
              </a:rPr>
              <a:t>Faire preuve de dynamisme, de clarté et précision dans la communication orale.</a:t>
            </a:r>
          </a:p>
        </p:txBody>
      </p:sp>
      <p:sp>
        <p:nvSpPr>
          <p:cNvPr id="36" name="ZoneTexte 35">
            <a:extLst>
              <a:ext uri="{FF2B5EF4-FFF2-40B4-BE49-F238E27FC236}">
                <a16:creationId xmlns:a16="http://schemas.microsoft.com/office/drawing/2014/main" id="{4AF2C5B0-CAB8-3FC1-C1FE-54505265F58B}"/>
              </a:ext>
            </a:extLst>
          </p:cNvPr>
          <p:cNvSpPr txBox="1"/>
          <p:nvPr/>
        </p:nvSpPr>
        <p:spPr>
          <a:xfrm>
            <a:off x="209551" y="6304389"/>
            <a:ext cx="7181848" cy="2862322"/>
          </a:xfrm>
          <a:prstGeom prst="rect">
            <a:avLst/>
          </a:prstGeom>
          <a:noFill/>
        </p:spPr>
        <p:txBody>
          <a:bodyPr wrap="square">
            <a:spAutoFit/>
          </a:bodyPr>
          <a:lstStyle/>
          <a:p>
            <a:r>
              <a:rPr lang="fr-FR" sz="1000" b="1" dirty="0">
                <a:latin typeface="Arial Nova" panose="020B0504020202020204"/>
              </a:rPr>
              <a:t>Le jury apprécie </a:t>
            </a:r>
          </a:p>
          <a:p>
            <a:pPr marL="171450" indent="-171450">
              <a:buFont typeface="Wingdings" panose="05000000000000000000" pitchFamily="2" charset="2"/>
              <a:buChar char="§"/>
            </a:pPr>
            <a:r>
              <a:rPr lang="fr-FR" sz="1000" dirty="0">
                <a:latin typeface="Arial Nova" panose="020B0504020202020204"/>
              </a:rPr>
              <a:t>Une présentation rapide de la problématique et de la démarche permettant de la résoudre. </a:t>
            </a:r>
          </a:p>
          <a:p>
            <a:pPr marL="171450" indent="-171450">
              <a:buFont typeface="Wingdings" panose="05000000000000000000" pitchFamily="2" charset="2"/>
              <a:buChar char="§"/>
            </a:pPr>
            <a:r>
              <a:rPr lang="fr-FR" sz="1000" dirty="0">
                <a:latin typeface="Arial Nova" panose="020B0504020202020204"/>
              </a:rPr>
              <a:t>D’être capable d’identifier les capteurs, les pré-actionneurs, les actionneurs et les transmetteurs. </a:t>
            </a:r>
          </a:p>
          <a:p>
            <a:pPr marL="171450" indent="-171450">
              <a:buFont typeface="Wingdings" panose="05000000000000000000" pitchFamily="2" charset="2"/>
              <a:buChar char="§"/>
            </a:pPr>
            <a:r>
              <a:rPr lang="fr-FR" sz="1000" dirty="0">
                <a:latin typeface="Arial Nova" panose="020B0504020202020204"/>
              </a:rPr>
              <a:t>Un regard critique sur les ordres de grandeur des résultats obtenus dans le contexte du système étudié et sur l’homogénéité des données manipulées. </a:t>
            </a:r>
          </a:p>
          <a:p>
            <a:pPr marL="171450" indent="-171450">
              <a:buFont typeface="Wingdings" panose="05000000000000000000" pitchFamily="2" charset="2"/>
              <a:buChar char="§"/>
            </a:pPr>
            <a:r>
              <a:rPr lang="fr-FR" sz="1000" dirty="0">
                <a:latin typeface="Arial Nova" panose="020B0504020202020204"/>
              </a:rPr>
              <a:t>La réactivité face aux interventions de l’examinateur. </a:t>
            </a:r>
          </a:p>
          <a:p>
            <a:pPr marL="171450" indent="-171450">
              <a:buFont typeface="Wingdings" panose="05000000000000000000" pitchFamily="2" charset="2"/>
              <a:buChar char="§"/>
            </a:pPr>
            <a:r>
              <a:rPr lang="fr-FR" sz="1000" dirty="0">
                <a:latin typeface="Arial Nova" panose="020B0504020202020204"/>
              </a:rPr>
              <a:t>Les présentations dynamiques avec une qualité d’expression orale. </a:t>
            </a:r>
          </a:p>
          <a:p>
            <a:r>
              <a:rPr lang="fr-FR" sz="1000" dirty="0">
                <a:latin typeface="Arial Nova" panose="020B0504020202020204"/>
              </a:rPr>
              <a:t>Le jury déplore</a:t>
            </a:r>
          </a:p>
          <a:p>
            <a:pPr marL="171450" indent="-171450">
              <a:buFont typeface="Wingdings" panose="05000000000000000000" pitchFamily="2" charset="2"/>
              <a:buChar char="§"/>
            </a:pPr>
            <a:r>
              <a:rPr lang="fr-FR" sz="1000" dirty="0">
                <a:latin typeface="Arial Nova" panose="020B0504020202020204"/>
              </a:rPr>
              <a:t>Un manque de rigueur dans la modélisation. Utiliser des outils graphiques (graphe de liaisons ou schéma cinématique) peut bien souvent aider les candidats. </a:t>
            </a:r>
          </a:p>
          <a:p>
            <a:pPr marL="171450" indent="-171450">
              <a:buFont typeface="Wingdings" panose="05000000000000000000" pitchFamily="2" charset="2"/>
              <a:buChar char="§"/>
            </a:pPr>
            <a:r>
              <a:rPr lang="fr-FR" sz="1000" dirty="0">
                <a:latin typeface="Arial Nova" panose="020B0504020202020204"/>
              </a:rPr>
              <a:t>Un manque de maîtrise des méthodes de résolution, en particulier dans les problèmes faisant intervenir les actions mécaniques : </a:t>
            </a:r>
          </a:p>
          <a:p>
            <a:pPr marL="628650" lvl="1" indent="-171450">
              <a:buFont typeface="Wingdings" panose="05000000000000000000" pitchFamily="2" charset="2"/>
              <a:buChar char="§"/>
            </a:pPr>
            <a:r>
              <a:rPr lang="fr-FR" sz="1000" dirty="0">
                <a:latin typeface="Arial Nova" panose="020B0504020202020204"/>
              </a:rPr>
              <a:t>Trop souvent, aucun système n’est isolé, ou le choix d’isolement est surprenant ; </a:t>
            </a:r>
          </a:p>
          <a:p>
            <a:pPr marL="628650" lvl="1" indent="-171450">
              <a:buFont typeface="Wingdings" panose="05000000000000000000" pitchFamily="2" charset="2"/>
              <a:buChar char="§"/>
            </a:pPr>
            <a:r>
              <a:rPr lang="fr-FR" sz="1000" dirty="0">
                <a:latin typeface="Arial Nova" panose="020B0504020202020204"/>
              </a:rPr>
              <a:t>Le choix des théorèmes utilisés est souvent maladroit. – </a:t>
            </a:r>
          </a:p>
          <a:p>
            <a:pPr marL="171450" indent="-171450">
              <a:buFont typeface="Wingdings" panose="05000000000000000000" pitchFamily="2" charset="2"/>
              <a:buChar char="§"/>
            </a:pPr>
            <a:r>
              <a:rPr lang="fr-FR" sz="1000" dirty="0">
                <a:latin typeface="Arial Nova" panose="020B0504020202020204"/>
              </a:rPr>
              <a:t>Un manque de connaissances dans certains domaines, ainsi les candidats confondent trop souvent : </a:t>
            </a:r>
          </a:p>
          <a:p>
            <a:pPr marL="628650" lvl="1" indent="-171450">
              <a:buFont typeface="Wingdings" panose="05000000000000000000" pitchFamily="2" charset="2"/>
              <a:buChar char="§"/>
            </a:pPr>
            <a:r>
              <a:rPr lang="fr-FR" sz="1000" dirty="0">
                <a:latin typeface="Arial Nova" panose="020B0504020202020204"/>
              </a:rPr>
              <a:t>Rapport de réduction et rendement.</a:t>
            </a:r>
          </a:p>
          <a:p>
            <a:pPr marL="628650" lvl="1" indent="-171450">
              <a:buFont typeface="Wingdings" panose="05000000000000000000" pitchFamily="2" charset="2"/>
              <a:buChar char="§"/>
            </a:pPr>
            <a:r>
              <a:rPr lang="fr-FR" sz="1000" dirty="0">
                <a:latin typeface="Arial Nova" panose="020B0504020202020204"/>
              </a:rPr>
              <a:t>FTBO et FTBF pour l’évaluation de la stabilité et des erreurs. Les candidats sont alors en difficulté pour mener une démarche de réglage d’un correcteur. </a:t>
            </a:r>
          </a:p>
        </p:txBody>
      </p:sp>
      <p:sp>
        <p:nvSpPr>
          <p:cNvPr id="21" name="ZoneTexte 20">
            <a:extLst>
              <a:ext uri="{FF2B5EF4-FFF2-40B4-BE49-F238E27FC236}">
                <a16:creationId xmlns:a16="http://schemas.microsoft.com/office/drawing/2014/main" id="{AD33BE33-EE37-4B98-8336-FAC75FC03D25}"/>
              </a:ext>
            </a:extLst>
          </p:cNvPr>
          <p:cNvSpPr txBox="1"/>
          <p:nvPr/>
        </p:nvSpPr>
        <p:spPr>
          <a:xfrm>
            <a:off x="4168456" y="1043893"/>
            <a:ext cx="3030823" cy="461665"/>
          </a:xfrm>
          <a:prstGeom prst="rect">
            <a:avLst/>
          </a:prstGeom>
          <a:noFill/>
        </p:spPr>
        <p:txBody>
          <a:bodyPr wrap="square" rtlCol="0">
            <a:spAutoFit/>
          </a:bodyPr>
          <a:lstStyle/>
          <a:p>
            <a:r>
              <a:rPr lang="fr-FR" sz="800" b="1" dirty="0">
                <a:latin typeface="Arial Nova" panose="020B0504020202020204"/>
              </a:rPr>
              <a:t>Sites de passage au choix</a:t>
            </a:r>
            <a:r>
              <a:rPr lang="fr-FR" sz="800" dirty="0">
                <a:latin typeface="Arial Nova" panose="020B0504020202020204"/>
              </a:rPr>
              <a:t> : Evry, Marne-La-Vallée, Paris</a:t>
            </a:r>
          </a:p>
          <a:p>
            <a:r>
              <a:rPr lang="fr-FR" sz="800" b="1" dirty="0">
                <a:latin typeface="Arial Nova" panose="020B0504020202020204"/>
              </a:rPr>
              <a:t>Convocation </a:t>
            </a:r>
            <a:r>
              <a:rPr lang="fr-FR" sz="800" dirty="0">
                <a:latin typeface="Arial Nova" panose="020B0504020202020204"/>
              </a:rPr>
              <a:t>: rendez-vous à prendre. Les 4 oraux se déroulent sur une seule journée. </a:t>
            </a:r>
          </a:p>
        </p:txBody>
      </p:sp>
    </p:spTree>
    <p:extLst>
      <p:ext uri="{BB962C8B-B14F-4D97-AF65-F5344CB8AC3E}">
        <p14:creationId xmlns:p14="http://schemas.microsoft.com/office/powerpoint/2010/main" val="293462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Ecole Navale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573337" y="307181"/>
            <a:ext cx="46355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557759" y="664785"/>
            <a:ext cx="465107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21%</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395467"/>
            <a:ext cx="6858000" cy="184666"/>
          </a:xfrm>
          <a:prstGeom prst="rect">
            <a:avLst/>
          </a:prstGeom>
          <a:noFill/>
        </p:spPr>
        <p:txBody>
          <a:bodyPr wrap="square">
            <a:spAutoFit/>
          </a:bodyPr>
          <a:lstStyle/>
          <a:p>
            <a:pPr algn="ctr"/>
            <a:r>
              <a:rPr lang="fr-FR" sz="600" dirty="0">
                <a:solidFill>
                  <a:schemeClr val="tx2"/>
                </a:solidFill>
                <a:hlinkClick r:id="rId2">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3">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022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168A0556-6A56-3DCC-2E82-69504E009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837" y="74574"/>
            <a:ext cx="1009650" cy="7168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4160850545"/>
              </p:ext>
            </p:extLst>
          </p:nvPr>
        </p:nvGraphicFramePr>
        <p:xfrm>
          <a:off x="350837" y="2143200"/>
          <a:ext cx="6858000" cy="28455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2118407" y="463966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3527837" y="3987856"/>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5’</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211558" y="4699794"/>
            <a:ext cx="1395674" cy="3147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211558" y="5060645"/>
            <a:ext cx="1415629" cy="305325"/>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052" name="Picture 4" descr="Epson ELPDC13 - Vidéo-visualiseur numérique">
            <a:extLst>
              <a:ext uri="{FF2B5EF4-FFF2-40B4-BE49-F238E27FC236}">
                <a16:creationId xmlns:a16="http://schemas.microsoft.com/office/drawing/2014/main" id="{CF61BF52-CBD5-ECB0-57FC-4691696AB820}"/>
              </a:ext>
            </a:extLst>
          </p:cNvPr>
          <p:cNvPicPr>
            <a:picLocks noChangeAspect="1" noChangeArrowheads="1"/>
          </p:cNvPicPr>
          <p:nvPr/>
        </p:nvPicPr>
        <p:blipFill>
          <a:blip r:embed="rId10" cstate="hqprint">
            <a:extLst>
              <a:ext uri="{BEBA8EAE-BF5A-486C-A8C5-ECC9F3942E4B}">
                <a14:imgProps xmlns:a14="http://schemas.microsoft.com/office/drawing/2010/main">
                  <a14:imgLayer r:embed="rId11">
                    <a14:imgEffect>
                      <a14:backgroundRemoval t="8167" b="91500" l="10000" r="90000">
                        <a14:foregroundMark x1="24875" y1="14833" x2="38875" y2="11167"/>
                        <a14:foregroundMark x1="38875" y1="11167" x2="45000" y2="8333"/>
                        <a14:foregroundMark x1="65250" y1="81333" x2="76625" y2="87833"/>
                        <a14:foregroundMark x1="72000" y1="91500" x2="72000" y2="91500"/>
                      </a14:backgroundRemoval>
                    </a14:imgEffect>
                  </a14:imgLayer>
                </a14:imgProps>
              </a:ext>
              <a:ext uri="{28A0092B-C50C-407E-A947-70E740481C1C}">
                <a14:useLocalDpi xmlns:a14="http://schemas.microsoft.com/office/drawing/2010/main" val="0"/>
              </a:ext>
            </a:extLst>
          </a:blip>
          <a:srcRect/>
          <a:stretch>
            <a:fillRect/>
          </a:stretch>
        </p:blipFill>
        <p:spPr bwMode="auto">
          <a:xfrm>
            <a:off x="5469846" y="4621347"/>
            <a:ext cx="1531015" cy="1148261"/>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12"/>
          <a:stretch>
            <a:fillRect/>
          </a:stretch>
        </p:blipFill>
        <p:spPr>
          <a:xfrm>
            <a:off x="4201961" y="4495348"/>
            <a:ext cx="1375174" cy="1375174"/>
          </a:xfrm>
          <a:prstGeom prst="rect">
            <a:avLst/>
          </a:prstGeom>
        </p:spPr>
      </p:pic>
      <p:pic>
        <p:nvPicPr>
          <p:cNvPr id="22" name="Image 21">
            <a:extLst>
              <a:ext uri="{FF2B5EF4-FFF2-40B4-BE49-F238E27FC236}">
                <a16:creationId xmlns:a16="http://schemas.microsoft.com/office/drawing/2014/main" id="{E8A5A3D4-56F7-DB0D-13EA-D44C290975AE}"/>
              </a:ext>
            </a:extLst>
          </p:cNvPr>
          <p:cNvPicPr>
            <a:picLocks noChangeAspect="1"/>
          </p:cNvPicPr>
          <p:nvPr/>
        </p:nvPicPr>
        <p:blipFill>
          <a:blip r:embed="rId13"/>
          <a:stretch>
            <a:fillRect/>
          </a:stretch>
        </p:blipFill>
        <p:spPr>
          <a:xfrm>
            <a:off x="350837" y="218566"/>
            <a:ext cx="2206922" cy="572860"/>
          </a:xfrm>
          <a:prstGeom prst="rect">
            <a:avLst/>
          </a:prstGeom>
        </p:spPr>
      </p:pic>
      <p:pic>
        <p:nvPicPr>
          <p:cNvPr id="24" name="Image 23"/>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3622925" y="4928460"/>
            <a:ext cx="421831" cy="421831"/>
          </a:xfrm>
          <a:prstGeom prst="rect">
            <a:avLst/>
          </a:prstGeom>
        </p:spPr>
      </p:pic>
      <p:sp>
        <p:nvSpPr>
          <p:cNvPr id="25" name="ZoneTexte 24">
            <a:extLst>
              <a:ext uri="{FF2B5EF4-FFF2-40B4-BE49-F238E27FC236}">
                <a16:creationId xmlns:a16="http://schemas.microsoft.com/office/drawing/2014/main" id="{1A7D5326-C3A8-0B03-F8F1-893030F75C4E}"/>
              </a:ext>
            </a:extLst>
          </p:cNvPr>
          <p:cNvSpPr txBox="1"/>
          <p:nvPr/>
        </p:nvSpPr>
        <p:spPr>
          <a:xfrm>
            <a:off x="197541" y="6084034"/>
            <a:ext cx="7185898" cy="3323987"/>
          </a:xfrm>
          <a:prstGeom prst="rect">
            <a:avLst/>
          </a:prstGeom>
          <a:noFill/>
        </p:spPr>
        <p:txBody>
          <a:bodyPr wrap="square" rtlCol="0">
            <a:spAutoFit/>
          </a:bodyPr>
          <a:lstStyle/>
          <a:p>
            <a:pPr>
              <a:buClr>
                <a:schemeClr val="accent1"/>
              </a:buClr>
            </a:pPr>
            <a:r>
              <a:rPr lang="fr-FR" sz="1000" b="1" dirty="0">
                <a:latin typeface="Arial Nova" panose="020B0504020202020204" pitchFamily="34" charset="0"/>
              </a:rPr>
              <a:t>Analyser</a:t>
            </a:r>
            <a:r>
              <a:rPr lang="fr-FR" sz="1000" dirty="0">
                <a:latin typeface="Arial Nova" panose="020B0504020202020204" pitchFamily="34" charset="0"/>
              </a:rPr>
              <a:t> : évaluer dans les 5 minutes d’introduction</a:t>
            </a:r>
          </a:p>
          <a:p>
            <a:pPr>
              <a:buClr>
                <a:schemeClr val="accent1"/>
              </a:buClr>
            </a:pPr>
            <a:r>
              <a:rPr lang="fr-FR" sz="1000" b="1" dirty="0">
                <a:latin typeface="Arial Nova" panose="020B0504020202020204" pitchFamily="34" charset="0"/>
              </a:rPr>
              <a:t>Modéliser</a:t>
            </a:r>
            <a:r>
              <a:rPr lang="fr-FR" sz="1000" dirty="0">
                <a:latin typeface="Arial Nova" panose="020B0504020202020204" pitchFamily="34" charset="0"/>
              </a:rPr>
              <a:t> : appliquer des théorèmes généraux pour modéliser tout ou partie du système</a:t>
            </a:r>
          </a:p>
          <a:p>
            <a:pPr>
              <a:buClr>
                <a:schemeClr val="accent1"/>
              </a:buClr>
            </a:pPr>
            <a:r>
              <a:rPr lang="fr-FR" sz="1000" b="1" dirty="0">
                <a:latin typeface="Arial Nova" panose="020B0504020202020204" pitchFamily="34" charset="0"/>
                <a:sym typeface="Wingdings" panose="05000000000000000000" pitchFamily="2" charset="2"/>
              </a:rPr>
              <a:t>Expérimenter</a:t>
            </a:r>
            <a:r>
              <a:rPr lang="fr-FR" sz="10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Proposer 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Analyser des résultats expérimentaux fournis</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Identifier des modèles de comportement</a:t>
            </a:r>
          </a:p>
          <a:p>
            <a:pPr>
              <a:buClr>
                <a:schemeClr val="accent1"/>
              </a:buClr>
            </a:pPr>
            <a:r>
              <a:rPr lang="fr-FR" sz="1000" b="1" dirty="0">
                <a:latin typeface="Arial Nova" panose="020B0504020202020204" pitchFamily="34" charset="0"/>
                <a:sym typeface="Wingdings" panose="05000000000000000000" pitchFamily="2" charset="2"/>
              </a:rPr>
              <a:t>Résoudre</a:t>
            </a:r>
            <a:r>
              <a:rPr lang="fr-FR" sz="1000" dirty="0">
                <a:latin typeface="Arial Nova" panose="020B0504020202020204" pitchFamily="34" charset="0"/>
                <a:sym typeface="Wingdings" panose="05000000000000000000" pitchFamily="2" charset="2"/>
              </a:rPr>
              <a:t> : relier des caractéristiques des modèles aux performances du système. Appel possible au programme d’informatique.</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a:buClr>
                <a:schemeClr val="accent1"/>
              </a:buClr>
            </a:pPr>
            <a:r>
              <a:rPr lang="fr-FR" sz="1000" b="1" dirty="0">
                <a:latin typeface="Arial Nova" panose="020B0504020202020204" pitchFamily="34" charset="0"/>
                <a:sym typeface="Wingdings" panose="05000000000000000000" pitchFamily="2" charset="2"/>
              </a:rPr>
              <a:t>Conseils</a:t>
            </a:r>
            <a:r>
              <a:rPr lang="fr-FR" sz="1000" dirty="0">
                <a:latin typeface="Arial Nova" panose="020B0504020202020204" pitchFamily="34" charset="0"/>
                <a:sym typeface="Wingdings" panose="05000000000000000000" pitchFamily="2" charset="2"/>
              </a:rPr>
              <a:t>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Le temps de préparation doit permettre de préparer et de structurer sa présentation.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Il faut utiliser le vidéoprojecteur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Ne pas oublier de présenter le système ET sa fonction principale, avant de commencer les questions.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Attention à ne pas utiliser des démarches de résolution trop lourdes,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Commenter les résultats et les valeurs numériques obtenues.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 Les capteurs classiques (potentiomètre, codeur incrémental, génératrice </a:t>
            </a:r>
            <a:r>
              <a:rPr lang="fr-FR" sz="1000" dirty="0" err="1">
                <a:latin typeface="Arial Nova" panose="020B0504020202020204" pitchFamily="34" charset="0"/>
                <a:sym typeface="Wingdings" panose="05000000000000000000" pitchFamily="2" charset="2"/>
              </a:rPr>
              <a:t>tachymétrique</a:t>
            </a:r>
            <a:r>
              <a:rPr lang="fr-FR" sz="1000" dirty="0">
                <a:latin typeface="Arial Nova" panose="020B0504020202020204" pitchFamily="34" charset="0"/>
                <a:sym typeface="Wingdings" panose="05000000000000000000" pitchFamily="2" charset="2"/>
              </a:rPr>
              <a:t>, capteur d’effort...) sont encore peu connus. Les candidats doivent être capables de proposer un capteur pour mesurer une grandeur particulière, expliquer le fonctionnement et proposer une fonction de transfert pour chacun de ces composants.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p:txBody>
      </p:sp>
    </p:spTree>
    <p:extLst>
      <p:ext uri="{BB962C8B-B14F-4D97-AF65-F5344CB8AC3E}">
        <p14:creationId xmlns:p14="http://schemas.microsoft.com/office/powerpoint/2010/main" val="33727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ESM Saint-Cyr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1251284" y="307181"/>
            <a:ext cx="595755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1232034" y="664785"/>
            <a:ext cx="597680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15%</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25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395467"/>
            <a:ext cx="6858000" cy="184666"/>
          </a:xfrm>
          <a:prstGeom prst="rect">
            <a:avLst/>
          </a:prstGeom>
          <a:noFill/>
        </p:spPr>
        <p:txBody>
          <a:bodyPr wrap="square">
            <a:spAutoFit/>
          </a:bodyPr>
          <a:lstStyle/>
          <a:p>
            <a:pPr algn="ctr"/>
            <a:r>
              <a:rPr lang="fr-FR" sz="600" dirty="0">
                <a:solidFill>
                  <a:schemeClr val="tx2"/>
                </a:solidFill>
              </a:rPr>
              <a:t>https://www.terre.defense.gouv.fr/sites/default/files/amscc/ESM%20CPGE%202023_Rapport%20jury%20fili%C3%A8re%20SCIENTIFIQUE%20voie%20PSI.pdf</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022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1305539665"/>
              </p:ext>
            </p:extLst>
          </p:nvPr>
        </p:nvGraphicFramePr>
        <p:xfrm>
          <a:off x="350837" y="2143200"/>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2118407" y="463966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4230060" y="397492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22’</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211558" y="4699794"/>
            <a:ext cx="1395674" cy="3147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211558" y="5060645"/>
            <a:ext cx="1415629" cy="305325"/>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4201961" y="4495348"/>
            <a:ext cx="1375174" cy="1375174"/>
          </a:xfrm>
          <a:prstGeom prst="rect">
            <a:avLst/>
          </a:prstGeom>
        </p:spPr>
      </p:pic>
      <p:pic>
        <p:nvPicPr>
          <p:cNvPr id="24" name="Image 23"/>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3622925" y="4928460"/>
            <a:ext cx="421831" cy="421831"/>
          </a:xfrm>
          <a:prstGeom prst="rect">
            <a:avLst/>
          </a:prstGeom>
        </p:spPr>
      </p:pic>
      <p:sp>
        <p:nvSpPr>
          <p:cNvPr id="25" name="ZoneTexte 24">
            <a:extLst>
              <a:ext uri="{FF2B5EF4-FFF2-40B4-BE49-F238E27FC236}">
                <a16:creationId xmlns:a16="http://schemas.microsoft.com/office/drawing/2014/main" id="{1A7D5326-C3A8-0B03-F8F1-893030F75C4E}"/>
              </a:ext>
            </a:extLst>
          </p:cNvPr>
          <p:cNvSpPr txBox="1"/>
          <p:nvPr/>
        </p:nvSpPr>
        <p:spPr>
          <a:xfrm>
            <a:off x="197541" y="6084034"/>
            <a:ext cx="7185898" cy="3477875"/>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a:buClr>
                <a:schemeClr val="accent1"/>
              </a:buClr>
            </a:pPr>
            <a:r>
              <a:rPr lang="fr-FR" sz="1000" b="1" dirty="0">
                <a:latin typeface="Arial Nova" panose="020B0504020202020204" pitchFamily="34" charset="0"/>
                <a:sym typeface="Wingdings" panose="05000000000000000000" pitchFamily="2" charset="2"/>
              </a:rPr>
              <a:t>Conseils</a:t>
            </a:r>
            <a:r>
              <a:rPr lang="fr-FR" sz="1000" dirty="0">
                <a:latin typeface="Arial Nova" panose="020B0504020202020204" pitchFamily="34" charset="0"/>
                <a:sym typeface="Wingdings" panose="05000000000000000000" pitchFamily="2" charset="2"/>
              </a:rPr>
              <a:t>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le support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Etude mécanique : </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la problématique</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Démarche de résolution (</a:t>
            </a:r>
            <a:r>
              <a:rPr lang="fr-FR" sz="1000" b="1" dirty="0">
                <a:latin typeface="Arial Nova" panose="020B0504020202020204" pitchFamily="34" charset="0"/>
                <a:sym typeface="Wingdings" panose="05000000000000000000" pitchFamily="2" charset="2"/>
              </a:rPr>
              <a:t>schéma/graphe</a:t>
            </a:r>
            <a:r>
              <a:rPr lang="fr-FR" sz="1000" dirty="0">
                <a:latin typeface="Arial Nova" panose="020B0504020202020204" pitchFamily="34" charset="0"/>
                <a:sym typeface="Wingdings" panose="05000000000000000000" pitchFamily="2" charset="2"/>
              </a:rPr>
              <a:t>, isolement, choix des théorèmes)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Ne pas forcément détailler les calculs préparés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Conclure vis-à-vis de la problématique</a:t>
            </a:r>
          </a:p>
          <a:p>
            <a:pPr lvl="1">
              <a:buClr>
                <a:schemeClr val="accent1"/>
              </a:buCl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Etude de la commande : </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la problématique</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Savoir calculer des FT et manipuler des schémas blocs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Utiliser la classe de la BO pour évaluer l’erreur</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Maîtriser les correcteurs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Conclure vis-à-vis de la problématique</a:t>
            </a:r>
          </a:p>
          <a:p>
            <a:pPr marL="742950" lvl="1"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Traitement numérique des infos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Diagramme d’états à réviser</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p:txBody>
      </p:sp>
      <p:pic>
        <p:nvPicPr>
          <p:cNvPr id="26" name="Image 25" descr="Une image contenant texte, Emblème, symbole, logo&#10;&#10;Description générée automatiquement">
            <a:extLst>
              <a:ext uri="{FF2B5EF4-FFF2-40B4-BE49-F238E27FC236}">
                <a16:creationId xmlns:a16="http://schemas.microsoft.com/office/drawing/2014/main" id="{60A60B00-BBAF-41B0-A1CA-5A0B774C81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3787"/>
            <a:ext cx="1627187" cy="915293"/>
          </a:xfrm>
          <a:prstGeom prst="rect">
            <a:avLst/>
          </a:prstGeom>
        </p:spPr>
      </p:pic>
      <p:sp>
        <p:nvSpPr>
          <p:cNvPr id="27" name="ZoneTexte 26">
            <a:extLst>
              <a:ext uri="{FF2B5EF4-FFF2-40B4-BE49-F238E27FC236}">
                <a16:creationId xmlns:a16="http://schemas.microsoft.com/office/drawing/2014/main" id="{7BBF70C6-5EDC-4AFF-8E55-03767C9D0FF3}"/>
              </a:ext>
            </a:extLst>
          </p:cNvPr>
          <p:cNvSpPr txBox="1"/>
          <p:nvPr/>
        </p:nvSpPr>
        <p:spPr>
          <a:xfrm>
            <a:off x="3798489" y="910169"/>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28" name="ZoneTexte 27">
            <a:extLst>
              <a:ext uri="{FF2B5EF4-FFF2-40B4-BE49-F238E27FC236}">
                <a16:creationId xmlns:a16="http://schemas.microsoft.com/office/drawing/2014/main" id="{60BCADAF-C779-4FCA-A7DA-EEC9D6ABA148}"/>
              </a:ext>
            </a:extLst>
          </p:cNvPr>
          <p:cNvSpPr txBox="1"/>
          <p:nvPr/>
        </p:nvSpPr>
        <p:spPr>
          <a:xfrm>
            <a:off x="5246468" y="939129"/>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ESM Saint Cyr ?</a:t>
            </a:r>
          </a:p>
        </p:txBody>
      </p:sp>
      <p:sp>
        <p:nvSpPr>
          <p:cNvPr id="29" name="ZoneTexte 28">
            <a:extLst>
              <a:ext uri="{FF2B5EF4-FFF2-40B4-BE49-F238E27FC236}">
                <a16:creationId xmlns:a16="http://schemas.microsoft.com/office/drawing/2014/main" id="{DFE87669-DA98-4B6F-AA15-890CD0965A3D}"/>
              </a:ext>
            </a:extLst>
          </p:cNvPr>
          <p:cNvSpPr txBox="1"/>
          <p:nvPr/>
        </p:nvSpPr>
        <p:spPr>
          <a:xfrm>
            <a:off x="5224415" y="1474141"/>
            <a:ext cx="1620520" cy="276999"/>
          </a:xfrm>
          <a:prstGeom prst="rect">
            <a:avLst/>
          </a:prstGeom>
          <a:noFill/>
        </p:spPr>
        <p:txBody>
          <a:bodyPr wrap="square" rtlCol="0">
            <a:spAutoFit/>
          </a:bodyPr>
          <a:lstStyle/>
          <a:p>
            <a:r>
              <a:rPr lang="fr-FR" sz="1200" dirty="0">
                <a:latin typeface="Arial Nova" panose="020B0504020202020204" pitchFamily="34" charset="0"/>
              </a:rPr>
              <a:t>TIPE Spécifique</a:t>
            </a:r>
          </a:p>
        </p:txBody>
      </p:sp>
    </p:spTree>
    <p:extLst>
      <p:ext uri="{BB962C8B-B14F-4D97-AF65-F5344CB8AC3E}">
        <p14:creationId xmlns:p14="http://schemas.microsoft.com/office/powerpoint/2010/main" val="89244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6940"/>
            <a:ext cx="6858000" cy="338554"/>
          </a:xfrm>
          <a:prstGeom prst="rect">
            <a:avLst/>
          </a:prstGeom>
          <a:noFill/>
        </p:spPr>
        <p:txBody>
          <a:bodyPr wrap="square" rtlCol="0">
            <a:spAutoFit/>
          </a:bodyPr>
          <a:lstStyle/>
          <a:p>
            <a:pPr algn="ctr"/>
            <a:r>
              <a:rPr lang="fr-FR" sz="1600" b="1" dirty="0">
                <a:latin typeface="Arial Nova" panose="020B0504020202020204" pitchFamily="34" charset="0"/>
              </a:rPr>
              <a:t>Quelques conseils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694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454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FF2C14D2-3546-BE14-04AB-D86B9952E6CE}"/>
              </a:ext>
            </a:extLst>
          </p:cNvPr>
          <p:cNvSpPr txBox="1"/>
          <p:nvPr/>
        </p:nvSpPr>
        <p:spPr>
          <a:xfrm>
            <a:off x="350837" y="998162"/>
            <a:ext cx="1862667" cy="276999"/>
          </a:xfrm>
          <a:prstGeom prst="rect">
            <a:avLst/>
          </a:prstGeom>
          <a:noFill/>
        </p:spPr>
        <p:txBody>
          <a:bodyPr wrap="square" rtlCol="0">
            <a:spAutoFit/>
          </a:bodyPr>
          <a:lstStyle/>
          <a:p>
            <a:r>
              <a:rPr lang="fr-FR" sz="1200" b="1" dirty="0">
                <a:latin typeface="Arial Nova" panose="020B0504020202020204" pitchFamily="34" charset="0"/>
              </a:rPr>
              <a:t>Conseils généraux</a:t>
            </a:r>
          </a:p>
        </p:txBody>
      </p:sp>
      <p:sp>
        <p:nvSpPr>
          <p:cNvPr id="13" name="ZoneTexte 12">
            <a:extLst>
              <a:ext uri="{FF2B5EF4-FFF2-40B4-BE49-F238E27FC236}">
                <a16:creationId xmlns:a16="http://schemas.microsoft.com/office/drawing/2014/main" id="{94C44AFD-54C7-BCCC-4D8E-B26BA7771E9F}"/>
              </a:ext>
            </a:extLst>
          </p:cNvPr>
          <p:cNvSpPr txBox="1"/>
          <p:nvPr/>
        </p:nvSpPr>
        <p:spPr>
          <a:xfrm>
            <a:off x="350837" y="1420915"/>
            <a:ext cx="6858000" cy="178510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Même si ce n’est pas explicitement demander, penser à donner le contexte d’utilisation du système ainsi que sa fonction principale avant de commencer la résolution des activités proposées.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Vous êtes le maître votre oral. Penser à donner les réponses à toutes les questions traitées. Si vous avez traité une question sans en rendre compte à l’examinateur, vous ne serez pas évalué sur cette question.</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Penser à préciser les hypothèses, les méthodes, les théorèmes utilisés.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Utiliser des schémas propre et précis pour appuyer votre discours.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Consulter le cahier des charges fournis pour savoir les critères à évaluer et les niveaux des exigences.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Savoir passer d’un tableau de valeurs à une courbe</a:t>
            </a:r>
          </a:p>
        </p:txBody>
      </p:sp>
      <p:sp>
        <p:nvSpPr>
          <p:cNvPr id="2" name="ZoneTexte 1">
            <a:extLst>
              <a:ext uri="{FF2B5EF4-FFF2-40B4-BE49-F238E27FC236}">
                <a16:creationId xmlns:a16="http://schemas.microsoft.com/office/drawing/2014/main" id="{1A7D5326-C3A8-0B03-F8F1-893030F75C4E}"/>
              </a:ext>
            </a:extLst>
          </p:cNvPr>
          <p:cNvSpPr txBox="1"/>
          <p:nvPr/>
        </p:nvSpPr>
        <p:spPr>
          <a:xfrm>
            <a:off x="350837" y="3866533"/>
            <a:ext cx="6858000" cy="127727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Maîtriser les constituants de la chaîne de puissance ( = chaine d’énergie, = chaine fonctionnelle)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Regarder le système </a:t>
            </a:r>
            <a:r>
              <a:rPr lang="fr-FR" sz="1100" dirty="0">
                <a:latin typeface="Arial Nova" panose="020B0504020202020204" pitchFamily="34" charset="0"/>
                <a:sym typeface="Wingdings" panose="05000000000000000000" pitchFamily="2" charset="2"/>
              </a:rPr>
              <a:t></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Annoter les courbes.</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Réaliser des comparaisons </a:t>
            </a:r>
            <a:r>
              <a:rPr lang="fr-FR" sz="1100" b="1" dirty="0">
                <a:latin typeface="Arial Nova" panose="020B0504020202020204" pitchFamily="34" charset="0"/>
                <a:sym typeface="Wingdings" panose="05000000000000000000" pitchFamily="2" charset="2"/>
              </a:rPr>
              <a:t>chiffrées</a:t>
            </a:r>
            <a:r>
              <a:rPr lang="fr-FR" sz="11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S’interroger lorsque les écarts sont trop grands.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p:txBody>
      </p:sp>
    </p:spTree>
    <p:extLst>
      <p:ext uri="{BB962C8B-B14F-4D97-AF65-F5344CB8AC3E}">
        <p14:creationId xmlns:p14="http://schemas.microsoft.com/office/powerpoint/2010/main" val="377653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605"/>
            <a:ext cx="6858000" cy="338554"/>
          </a:xfrm>
          <a:prstGeom prst="rect">
            <a:avLst/>
          </a:prstGeom>
          <a:noFill/>
        </p:spPr>
        <p:txBody>
          <a:bodyPr wrap="square" rtlCol="0">
            <a:spAutoFit/>
          </a:bodyPr>
          <a:lstStyle/>
          <a:p>
            <a:pPr algn="ctr"/>
            <a:r>
              <a:rPr lang="fr-FR" sz="1600" b="1" dirty="0">
                <a:latin typeface="Arial Nova" panose="020B0504020202020204" pitchFamily="34" charset="0"/>
              </a:rPr>
              <a:t>Arts &amp; Métiers – Entretien scientifique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60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209"/>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778458221"/>
              </p:ext>
            </p:extLst>
          </p:nvPr>
        </p:nvGraphicFramePr>
        <p:xfrm>
          <a:off x="1493837" y="3821906"/>
          <a:ext cx="4572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559984" cy="393700"/>
            <a:chOff x="5272616" y="643355"/>
            <a:chExt cx="1559984"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166283" cy="276999"/>
            </a:xfrm>
            <a:prstGeom prst="rect">
              <a:avLst/>
            </a:prstGeom>
            <a:noFill/>
          </p:spPr>
          <p:txBody>
            <a:bodyPr wrap="square" rtlCol="0">
              <a:spAutoFit/>
            </a:bodyPr>
            <a:lstStyle/>
            <a:p>
              <a:pPr algn="r"/>
              <a:r>
                <a:rPr lang="fr-FR" sz="1200" dirty="0">
                  <a:latin typeface="Arial Nova" panose="020B0504020202020204" pitchFamily="34" charset="0"/>
                </a:rPr>
                <a:t>Arts &amp; Métiers</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dirty="0">
                <a:latin typeface="Arial Nova" panose="020B0504020202020204" pitchFamily="34" charset="0"/>
              </a:rPr>
              <a:t>45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000" b="1">
                <a:latin typeface="Arial Nova" panose="020B05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71FA616-E22F-066D-2DD8-FEE84AA13FD0}"/>
              </a:ext>
            </a:extLst>
          </p:cNvPr>
          <p:cNvSpPr txBox="1"/>
          <p:nvPr/>
        </p:nvSpPr>
        <p:spPr>
          <a:xfrm>
            <a:off x="350837" y="1010886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23CC6C4C-BD41-D1A6-D370-0292B52CAA13}"/>
              </a:ext>
            </a:extLst>
          </p:cNvPr>
          <p:cNvCxnSpPr>
            <a:cxnSpLocks/>
          </p:cNvCxnSpPr>
          <p:nvPr/>
        </p:nvCxnSpPr>
        <p:spPr>
          <a:xfrm>
            <a:off x="350837" y="100936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BF993304-073E-6729-6EFA-8136F2B26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4998"/>
            <a:ext cx="1009650" cy="7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3193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3072</Words>
  <Application>Microsoft Office PowerPoint</Application>
  <PresentationFormat>Personnalisé</PresentationFormat>
  <Paragraphs>452</Paragraphs>
  <Slides>9</Slides>
  <Notes>0</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Arial Nova</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71</cp:revision>
  <cp:lastPrinted>2025-05-09T11:02:16Z</cp:lastPrinted>
  <dcterms:created xsi:type="dcterms:W3CDTF">2023-04-14T08:00:34Z</dcterms:created>
  <dcterms:modified xsi:type="dcterms:W3CDTF">2025-05-09T11:10:19Z</dcterms:modified>
</cp:coreProperties>
</file>