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0" r:id="rId3"/>
    <p:sldId id="256" r:id="rId4"/>
    <p:sldId id="261" r:id="rId5"/>
    <p:sldId id="258" r:id="rId6"/>
    <p:sldId id="259" r:id="rId7"/>
    <p:sldId id="257" r:id="rId8"/>
  </p:sldIdLst>
  <p:sldSz cx="7559675" cy="106918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2478" y="60"/>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smtClean="0">
              <a:latin typeface="Arial Nova" panose="020B0504020202020204"/>
            </a:rPr>
            <a:t>Activité 1</a:t>
          </a:r>
          <a:endParaRPr lang="fr-FR" sz="700" dirty="0">
            <a:latin typeface="Arial Nova" panose="020B0504020202020204"/>
          </a:endParaRP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smtClean="0">
              <a:latin typeface="Arial Nova" panose="020B0504020202020204"/>
            </a:rPr>
            <a:t>Activité </a:t>
          </a:r>
          <a:r>
            <a:rPr lang="fr-FR" sz="700" dirty="0">
              <a:latin typeface="Arial Nova" panose="020B0504020202020204"/>
            </a:rPr>
            <a:t>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smtClean="0">
              <a:latin typeface="Arial Nova" panose="020B0504020202020204"/>
            </a:rPr>
            <a:t>Activité </a:t>
          </a:r>
          <a:r>
            <a:rPr lang="fr-FR" sz="700" dirty="0">
              <a:latin typeface="Arial Nova" panose="020B0504020202020204"/>
            </a:rPr>
            <a:t>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smtClean="0">
              <a:latin typeface="Arial Nova" panose="020B0504020202020204"/>
            </a:rPr>
            <a:t>Activité n</a:t>
          </a:r>
          <a:endParaRPr lang="fr-FR" sz="700" dirty="0">
            <a:latin typeface="Arial Nova" panose="020B0504020202020204"/>
          </a:endParaRP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smtClean="0">
              <a:latin typeface="Arial Nova" panose="020B0504020202020204"/>
            </a:rPr>
            <a:t>Conclusion</a:t>
          </a:r>
          <a:endParaRPr lang="fr-FR" sz="700" dirty="0">
            <a:latin typeface="Arial Nova" panose="020B0504020202020204"/>
          </a:endParaRP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nchor="ctr"/>
        <a:lstStyle/>
        <a:p>
          <a:r>
            <a:rPr lang="fr-FR" sz="1200" dirty="0" smtClean="0">
              <a:latin typeface="Arial Nova" panose="020B0504020202020204"/>
            </a:rPr>
            <a:t>POSTER</a:t>
          </a:r>
          <a:endParaRPr lang="fr-FR" sz="12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custScaleX="159586">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5">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5">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custScaleX="159586">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5">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5">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custScaleX="159586">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5">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5">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t>
        <a:bodyPr/>
        <a:lstStyle/>
        <a:p>
          <a:endParaRPr lang="fr-FR"/>
        </a:p>
      </dgm:t>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custScaleX="159586">
        <dgm:presLayoutVars>
          <dgm:bulletEnabled val="1"/>
        </dgm:presLayoutVars>
      </dgm:prSet>
      <dgm:spPr/>
      <dgm:t>
        <a:bodyPr/>
        <a:lstStyle/>
        <a:p>
          <a:endParaRPr lang="fr-FR"/>
        </a:p>
      </dgm:t>
    </dgm:pt>
    <dgm:pt modelId="{0CEB224C-27D6-4E1E-B3D5-07A168A17481}" type="pres">
      <dgm:prSet presAssocID="{9D94179C-60CB-44C9-8000-C638CC90FBCC}" presName="childNode2tx" presStyleLbl="bgAcc1" presStyleIdx="3" presStyleCnt="5">
        <dgm:presLayoutVars>
          <dgm:bulletEnabled val="1"/>
        </dgm:presLayoutVars>
      </dgm:prSet>
      <dgm:spPr/>
      <dgm:t>
        <a:bodyPr/>
        <a:lstStyle/>
        <a:p>
          <a:endParaRPr lang="fr-FR"/>
        </a:p>
      </dgm:t>
    </dgm:pt>
    <dgm:pt modelId="{085190A6-FE74-486B-99A6-C2C9C6FC2B6B}" type="pres">
      <dgm:prSet presAssocID="{9D94179C-60CB-44C9-8000-C638CC90FBCC}" presName="parentNode2" presStyleLbl="node1" presStyleIdx="3" presStyleCnt="5">
        <dgm:presLayoutVars>
          <dgm:chMax val="0"/>
          <dgm:bulletEnabled val="1"/>
        </dgm:presLayoutVars>
      </dgm:prSet>
      <dgm:spPr/>
      <dgm:t>
        <a:bodyPr/>
        <a:lstStyle/>
        <a:p>
          <a:endParaRPr lang="fr-FR"/>
        </a:p>
      </dgm:t>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t>
        <a:bodyPr/>
        <a:lstStyle/>
        <a:p>
          <a:endParaRPr lang="fr-FR"/>
        </a:p>
      </dgm:t>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custScaleX="159586">
        <dgm:presLayoutVars>
          <dgm:bulletEnabled val="1"/>
        </dgm:presLayoutVars>
      </dgm:prSet>
      <dgm:spPr/>
      <dgm:t>
        <a:bodyPr/>
        <a:lstStyle/>
        <a:p>
          <a:endParaRPr lang="fr-FR"/>
        </a:p>
      </dgm:t>
    </dgm:pt>
    <dgm:pt modelId="{BCC1B419-4A07-48CE-9943-567C3025AA4B}" type="pres">
      <dgm:prSet presAssocID="{72D19D3A-74EA-46C0-A7EF-6D3CB88BB6E7}" presName="childNode1tx" presStyleLbl="bgAcc1" presStyleIdx="4" presStyleCnt="5">
        <dgm:presLayoutVars>
          <dgm:bulletEnabled val="1"/>
        </dgm:presLayoutVars>
      </dgm:prSet>
      <dgm:spPr/>
      <dgm:t>
        <a:bodyPr/>
        <a:lstStyle/>
        <a:p>
          <a:endParaRPr lang="fr-FR"/>
        </a:p>
      </dgm:t>
    </dgm:pt>
    <dgm:pt modelId="{1A803EBB-B33B-43CC-8CF8-F6DFA7F74C9F}" type="pres">
      <dgm:prSet presAssocID="{72D19D3A-74EA-46C0-A7EF-6D3CB88BB6E7}" presName="parentNode1" presStyleLbl="node1" presStyleIdx="4" presStyleCnt="5">
        <dgm:presLayoutVars>
          <dgm:chMax val="1"/>
          <dgm:bulletEnabled val="1"/>
        </dgm:presLayoutVars>
      </dgm:prSet>
      <dgm:spPr/>
      <dgm:t>
        <a:bodyPr/>
        <a:lstStyle/>
        <a:p>
          <a:endParaRPr lang="fr-FR"/>
        </a:p>
      </dgm:t>
    </dgm:pt>
    <dgm:pt modelId="{D6AC3102-16E7-4603-A29F-989E079D7077}" type="pres">
      <dgm:prSet presAssocID="{72D19D3A-74EA-46C0-A7EF-6D3CB88BB6E7}" presName="connSite1" presStyleCnt="0"/>
      <dgm:spPr/>
    </dgm:pt>
  </dgm:ptLst>
  <dgm:cxnLst>
    <dgm:cxn modelId="{70FCD421-2521-424F-B9BC-061AF450C2F8}" type="presOf" srcId="{C742B16C-6774-4654-A307-2517E5970ED9}" destId="{0CDE4C4E-2C62-4126-8CEE-77D153383F3B}" srcOrd="1"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94B4AD35-07BC-4BD5-BA48-4DA3352B804F}" type="presOf" srcId="{7CFCEB31-C53B-4076-9E89-71BB7C5206BB}" destId="{0CEB224C-27D6-4E1E-B3D5-07A168A17481}" srcOrd="1" destOrd="0" presId="urn:microsoft.com/office/officeart/2005/8/layout/hProcess4"/>
    <dgm:cxn modelId="{265C04BF-DF6E-4114-8745-FF72DB8EAE85}" type="presOf" srcId="{0D4AF47E-FDAB-4C77-957D-7D203EA2A551}" destId="{9026B45C-ADFA-45DE-A14B-1C67CDA49329}" srcOrd="0" destOrd="0" presId="urn:microsoft.com/office/officeart/2005/8/layout/hProcess4"/>
    <dgm:cxn modelId="{13921B92-0D4F-4CF2-B922-D250CB9F7C6D}" type="presOf" srcId="{72D19D3A-74EA-46C0-A7EF-6D3CB88BB6E7}" destId="{1A803EBB-B33B-43CC-8CF8-F6DFA7F74C9F}" srcOrd="0"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3228E000-8C8D-4FC1-BE09-2CB2D43274CF}" type="presOf" srcId="{20F7D581-9EB2-498F-BE28-9D62195EAF83}" destId="{71BAD410-3299-44D0-A85A-DC3B57193168}"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64C703B-D3FC-4566-883E-42340E00BE6D}" type="presOf" srcId="{928451A7-076A-4725-BC57-E98970B55362}" destId="{40A8A41C-CF7A-4E88-8EA7-EAA6AFD512F6}"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E683F570-DC2B-4326-9DA0-584336C8C6D6}" type="presOf" srcId="{B5920376-0133-44CD-BB1B-6F53C130D637}" destId="{BCCD055F-C4D8-4E1B-AEB8-AC963578358F}"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80D23CBD-CE2E-4319-87F9-C044F105CF34}" type="presOf" srcId="{75637A16-730E-4452-8190-67FB3226C504}" destId="{4D946BF7-5318-4B1E-AEBF-4A3CA2E290DB}"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F1B6015C-A40C-4B07-ADFF-FCCBDEF8A703}" type="presOf" srcId="{0D4AF47E-FDAB-4C77-957D-7D203EA2A551}" destId="{BCC1B419-4A07-48CE-9943-567C3025AA4B}" srcOrd="1"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A03A19A9-D08A-496E-94FC-7C1E2041B816}" type="presOf" srcId="{B690B119-AA95-4863-ACB5-0212ED679AB4}" destId="{E2AA8120-67F5-4F08-808C-C2FFDEEF3762}"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F43A3FC7-6C79-41B4-B507-B5377A47A8F2}" type="presOf" srcId="{9D94179C-60CB-44C9-8000-C638CC90FBCC}" destId="{085190A6-FE74-486B-99A6-C2C9C6FC2B6B}" srcOrd="0" destOrd="0"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1497608C-9EBF-4045-B5D2-B57D8503FD29}" srcId="{4BBBBA37-00AE-490F-BA4E-E9A756C4A0D7}" destId="{20F7D581-9EB2-498F-BE28-9D62195EAF83}" srcOrd="1" destOrd="0" parTransId="{E0FBE512-C1C4-4067-A1DE-34C9E33E9EB4}" sibTransId="{FCF39507-87BB-42FC-936E-7CB9C907446D}"/>
    <dgm:cxn modelId="{7897605B-DE9F-4E05-9C51-68DB082DFD61}" srcId="{4BBBBA37-00AE-490F-BA4E-E9A756C4A0D7}" destId="{72D19D3A-74EA-46C0-A7EF-6D3CB88BB6E7}" srcOrd="4" destOrd="0" parTransId="{15EE5103-8F38-442F-9D49-C6051408C59D}" sibTransId="{16A5E339-9EC9-4A04-A091-62D697819434}"/>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D17B6FC1-D9C2-4F35-8136-869ADDE06035}" srcId="{72D19D3A-74EA-46C0-A7EF-6D3CB88BB6E7}" destId="{0D4AF47E-FDAB-4C77-957D-7D203EA2A551}" srcOrd="0" destOrd="0" parTransId="{9CD69A6E-A2A3-461E-8653-B8D27DA8FB7C}" sibTransId="{0D727C4D-D6A3-41E4-AAA6-A4FD3C72ECE6}"/>
    <dgm:cxn modelId="{FBF9C739-9412-4585-8F14-F4D92428BCA3}" type="presOf" srcId="{B5920376-0133-44CD-BB1B-6F53C130D637}" destId="{B8A19F94-18F6-4D00-B053-8BF08839189F}"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5">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5">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5">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5">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5">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5">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t>
        <a:bodyPr/>
        <a:lstStyle/>
        <a:p>
          <a:endParaRPr lang="fr-FR"/>
        </a:p>
      </dgm:t>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t>
        <a:bodyPr/>
        <a:lstStyle/>
        <a:p>
          <a:endParaRPr lang="fr-FR"/>
        </a:p>
      </dgm:t>
    </dgm:pt>
    <dgm:pt modelId="{0CEB224C-27D6-4E1E-B3D5-07A168A17481}" type="pres">
      <dgm:prSet presAssocID="{9D94179C-60CB-44C9-8000-C638CC90FBCC}" presName="childNode2tx" presStyleLbl="bgAcc1" presStyleIdx="3" presStyleCnt="5">
        <dgm:presLayoutVars>
          <dgm:bulletEnabled val="1"/>
        </dgm:presLayoutVars>
      </dgm:prSet>
      <dgm:spPr/>
      <dgm:t>
        <a:bodyPr/>
        <a:lstStyle/>
        <a:p>
          <a:endParaRPr lang="fr-FR"/>
        </a:p>
      </dgm:t>
    </dgm:pt>
    <dgm:pt modelId="{085190A6-FE74-486B-99A6-C2C9C6FC2B6B}" type="pres">
      <dgm:prSet presAssocID="{9D94179C-60CB-44C9-8000-C638CC90FBCC}" presName="parentNode2" presStyleLbl="node1" presStyleIdx="3" presStyleCnt="5">
        <dgm:presLayoutVars>
          <dgm:chMax val="0"/>
          <dgm:bulletEnabled val="1"/>
        </dgm:presLayoutVars>
      </dgm:prSet>
      <dgm:spPr/>
      <dgm:t>
        <a:bodyPr/>
        <a:lstStyle/>
        <a:p>
          <a:endParaRPr lang="fr-FR"/>
        </a:p>
      </dgm:t>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t>
        <a:bodyPr/>
        <a:lstStyle/>
        <a:p>
          <a:endParaRPr lang="fr-FR"/>
        </a:p>
      </dgm:t>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t>
        <a:bodyPr/>
        <a:lstStyle/>
        <a:p>
          <a:endParaRPr lang="fr-FR"/>
        </a:p>
      </dgm:t>
    </dgm:pt>
    <dgm:pt modelId="{BCC1B419-4A07-48CE-9943-567C3025AA4B}" type="pres">
      <dgm:prSet presAssocID="{72D19D3A-74EA-46C0-A7EF-6D3CB88BB6E7}" presName="childNode1tx" presStyleLbl="bgAcc1" presStyleIdx="4" presStyleCnt="5">
        <dgm:presLayoutVars>
          <dgm:bulletEnabled val="1"/>
        </dgm:presLayoutVars>
      </dgm:prSet>
      <dgm:spPr/>
      <dgm:t>
        <a:bodyPr/>
        <a:lstStyle/>
        <a:p>
          <a:endParaRPr lang="fr-FR"/>
        </a:p>
      </dgm:t>
    </dgm:pt>
    <dgm:pt modelId="{1A803EBB-B33B-43CC-8CF8-F6DFA7F74C9F}" type="pres">
      <dgm:prSet presAssocID="{72D19D3A-74EA-46C0-A7EF-6D3CB88BB6E7}" presName="parentNode1" presStyleLbl="node1" presStyleIdx="4" presStyleCnt="5">
        <dgm:presLayoutVars>
          <dgm:chMax val="1"/>
          <dgm:bulletEnabled val="1"/>
        </dgm:presLayoutVars>
      </dgm:prSet>
      <dgm:spPr/>
      <dgm:t>
        <a:bodyPr/>
        <a:lstStyle/>
        <a:p>
          <a:endParaRPr lang="fr-FR"/>
        </a:p>
      </dgm:t>
    </dgm:pt>
    <dgm:pt modelId="{D6AC3102-16E7-4603-A29F-989E079D7077}" type="pres">
      <dgm:prSet presAssocID="{72D19D3A-74EA-46C0-A7EF-6D3CB88BB6E7}" presName="connSite1" presStyleCnt="0"/>
      <dgm:spPr/>
    </dgm:pt>
  </dgm:ptLst>
  <dgm:cxnLst>
    <dgm:cxn modelId="{AFFF7C9B-0E77-4342-BDDF-B74DE7FEA928}" type="presOf" srcId="{C742B16C-6774-4654-A307-2517E5970ED9}" destId="{8901E0F4-0A59-4693-BCC0-AD691D9FB870}" srcOrd="0" destOrd="0"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8CB1F4BA-D601-4E13-A50B-3A70EAC68341}" type="presOf" srcId="{D9322475-296B-4DB3-B8CB-A37D16B0CCC5}" destId="{9026B45C-ADFA-45DE-A14B-1C67CDA49329}" srcOrd="0" destOrd="1"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F43A3FC7-6C79-41B4-B507-B5377A47A8F2}" type="presOf" srcId="{9D94179C-60CB-44C9-8000-C638CC90FBCC}" destId="{085190A6-FE74-486B-99A6-C2C9C6FC2B6B}"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9E90838-B3EB-4AAA-8D15-4D187ADDBC24}" srcId="{20F7D581-9EB2-498F-BE28-9D62195EAF83}" destId="{148DC79C-4EEA-43CF-BADE-659389EC8CCC}" srcOrd="1" destOrd="0" parTransId="{93F49CA4-65A7-42FD-8AC9-5CBA10152A5A}" sibTransId="{987AB886-30FC-4929-AFA2-85A0536B5275}"/>
    <dgm:cxn modelId="{7897605B-DE9F-4E05-9C51-68DB082DFD61}" srcId="{4BBBBA37-00AE-490F-BA4E-E9A756C4A0D7}" destId="{72D19D3A-74EA-46C0-A7EF-6D3CB88BB6E7}" srcOrd="4" destOrd="0" parTransId="{15EE5103-8F38-442F-9D49-C6051408C59D}" sibTransId="{16A5E339-9EC9-4A04-A091-62D697819434}"/>
    <dgm:cxn modelId="{C8B22B49-CC6C-4CC7-B1A3-9980D2423C47}" srcId="{C0BBB20E-A547-490C-BFC3-F69C30C2BB85}" destId="{F13B1487-2412-4E08-99C9-67C2BCBDEA4A}" srcOrd="2" destOrd="0" parTransId="{D2C1CF47-F1CF-41FD-863C-436CAB276BF5}" sibTransId="{0DA945F7-3BBA-45C9-BADE-9D9D10D8009B}"/>
    <dgm:cxn modelId="{A03A19A9-D08A-496E-94FC-7C1E2041B816}" type="presOf" srcId="{B690B119-AA95-4863-ACB5-0212ED679AB4}" destId="{E2AA8120-67F5-4F08-808C-C2FFDEEF3762}"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BE340D61-28A6-4E10-B4BD-309F83AE9FD8}" type="presOf" srcId="{DD1C8274-3095-435A-B7E9-C86DA96BDE64}" destId="{943CED33-B477-41B6-8333-C0E815B32CCD}" srcOrd="0" destOrd="0"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D2AF2756-91EA-4946-BD2F-56B8BD2544F9}" type="presOf" srcId="{FE9C8349-5541-4A07-AD12-86C062C0E230}" destId="{3B26D6A5-9D56-445C-B171-536ACA002E6A}" srcOrd="1" destOrd="1"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4A6564B-C371-4F9F-B066-1639325111C0}" type="presOf" srcId="{F13B1487-2412-4E08-99C9-67C2BCBDEA4A}" destId="{8901E0F4-0A59-4693-BCC0-AD691D9FB870}" srcOrd="0" destOrd="2" presId="urn:microsoft.com/office/officeart/2005/8/layout/hProcess4"/>
    <dgm:cxn modelId="{E482A634-3C45-439E-A37A-3BB451581B53}" srcId="{928451A7-076A-4725-BC57-E98970B55362}" destId="{FE9C8349-5541-4A07-AD12-86C062C0E230}" srcOrd="1" destOrd="0" parTransId="{D86E542B-235B-4FEB-8647-F7C8AADC72DD}" sibTransId="{C43EF2FA-EE72-4138-B119-3A8414090AEA}"/>
    <dgm:cxn modelId="{21B1ED67-366C-4183-8AF4-00523A5B1174}" type="presOf" srcId="{FE9C8349-5541-4A07-AD12-86C062C0E230}"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CA5503C-9910-48D2-9A1B-1E06CC883971}" type="presOf" srcId="{F9F5AE11-AF97-4245-99B1-53B38E0C3108}" destId="{BCCD055F-C4D8-4E1B-AEB8-AC963578358F}" srcOrd="1" destOrd="2" presId="urn:microsoft.com/office/officeart/2005/8/layout/hProcess4"/>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B37CD2A-171A-4EDF-AE2B-5E79EBACFD5B}" srcId="{928451A7-076A-4725-BC57-E98970B55362}" destId="{8DAB84D0-1232-4525-835D-427DF83AEF9C}" srcOrd="2" destOrd="0" parTransId="{66223C22-9641-4203-8CF8-F17D221D4CC1}" sibTransId="{46C6073C-0DC6-4E2E-AF22-F533CD0D8D76}"/>
    <dgm:cxn modelId="{A743B165-EFB3-4A2B-9188-6DFA8B2E60AB}" srcId="{20F7D581-9EB2-498F-BE28-9D62195EAF83}" destId="{B5920376-0133-44CD-BB1B-6F53C130D637}" srcOrd="0" destOrd="0" parTransId="{E82A70DF-B649-4129-9355-DBF8312CF18F}" sibTransId="{73A56BD2-43C1-4062-A5A5-84091B9A63CC}"/>
    <dgm:cxn modelId="{E7F51A95-644E-4CCD-B975-7FB3FBC3D14D}" srcId="{9D94179C-60CB-44C9-8000-C638CC90FBCC}" destId="{8B357BF4-9F6B-41DA-AC00-06C721727CC4}" srcOrd="1" destOrd="0" parTransId="{8049E6DB-7235-46A3-9A01-D9B8825D7FBE}" sibTransId="{2FE3F632-0420-4B99-82E5-A7F74116C1F1}"/>
    <dgm:cxn modelId="{265C04BF-DF6E-4114-8745-FF72DB8EAE85}" type="presOf" srcId="{0D4AF47E-FDAB-4C77-957D-7D203EA2A551}" destId="{9026B45C-ADFA-45DE-A14B-1C67CDA49329}" srcOrd="0"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13921B92-0D4F-4CF2-B922-D250CB9F7C6D}" type="presOf" srcId="{72D19D3A-74EA-46C0-A7EF-6D3CB88BB6E7}" destId="{1A803EBB-B33B-43CC-8CF8-F6DFA7F74C9F}" srcOrd="0" destOrd="0" presId="urn:microsoft.com/office/officeart/2005/8/layout/hProcess4"/>
    <dgm:cxn modelId="{94B4AD35-07BC-4BD5-BA48-4DA3352B804F}" type="presOf" srcId="{7CFCEB31-C53B-4076-9E89-71BB7C5206BB}" destId="{0CEB224C-27D6-4E1E-B3D5-07A168A17481}" srcOrd="1" destOrd="0"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4837E752-3F23-4D39-B139-676E4BD7D655}" srcId="{C0BBB20E-A547-490C-BFC3-F69C30C2BB85}" destId="{A8413DF9-56B9-4C60-B3CC-C6279AA9DB31}" srcOrd="1" destOrd="0" parTransId="{BFBB27DB-4F08-40E3-A64D-E6DBEFBF4140}" sibTransId="{1140EB32-5F55-4501-AE6F-0BEE35CC03BC}"/>
    <dgm:cxn modelId="{AE3814E9-6976-4CC2-90CB-4D505E6271E7}" type="presOf" srcId="{11F904A3-BE7E-4610-85FF-791DB76C5662}" destId="{3B26D6A5-9D56-445C-B171-536ACA002E6A}" srcOrd="1"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F1B6015C-A40C-4B07-ADFF-FCCBDEF8A703}" type="presOf" srcId="{0D4AF47E-FDAB-4C77-957D-7D203EA2A551}" destId="{BCC1B419-4A07-48CE-9943-567C3025AA4B}" srcOrd="1"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745C2710-AEC2-4077-8999-F61D41E0B39E}" type="presOf" srcId="{C0BBB20E-A547-490C-BFC3-F69C30C2BB85}" destId="{AB2A0A4B-2E62-43F5-874D-A858B18AD7BD}"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3228E000-8C8D-4FC1-BE09-2CB2D43274CF}" type="presOf" srcId="{20F7D581-9EB2-498F-BE28-9D62195EAF83}" destId="{71BAD410-3299-44D0-A85A-DC3B57193168}"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C97277EB-6F23-4658-9BD4-F8C8D1CBABDB}" type="presOf" srcId="{7CFCEB31-C53B-4076-9E89-71BB7C5206BB}" destId="{F0C2F068-CF38-425A-B33E-3FD76DFE06E5}" srcOrd="0"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5">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5">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5">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5">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5">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5">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t>
        <a:bodyPr/>
        <a:lstStyle/>
        <a:p>
          <a:endParaRPr lang="fr-FR"/>
        </a:p>
      </dgm:t>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t>
        <a:bodyPr/>
        <a:lstStyle/>
        <a:p>
          <a:endParaRPr lang="fr-FR"/>
        </a:p>
      </dgm:t>
    </dgm:pt>
    <dgm:pt modelId="{0CEB224C-27D6-4E1E-B3D5-07A168A17481}" type="pres">
      <dgm:prSet presAssocID="{9D94179C-60CB-44C9-8000-C638CC90FBCC}" presName="childNode2tx" presStyleLbl="bgAcc1" presStyleIdx="3" presStyleCnt="5">
        <dgm:presLayoutVars>
          <dgm:bulletEnabled val="1"/>
        </dgm:presLayoutVars>
      </dgm:prSet>
      <dgm:spPr/>
      <dgm:t>
        <a:bodyPr/>
        <a:lstStyle/>
        <a:p>
          <a:endParaRPr lang="fr-FR"/>
        </a:p>
      </dgm:t>
    </dgm:pt>
    <dgm:pt modelId="{085190A6-FE74-486B-99A6-C2C9C6FC2B6B}" type="pres">
      <dgm:prSet presAssocID="{9D94179C-60CB-44C9-8000-C638CC90FBCC}" presName="parentNode2" presStyleLbl="node1" presStyleIdx="3" presStyleCnt="5">
        <dgm:presLayoutVars>
          <dgm:chMax val="0"/>
          <dgm:bulletEnabled val="1"/>
        </dgm:presLayoutVars>
      </dgm:prSet>
      <dgm:spPr/>
      <dgm:t>
        <a:bodyPr/>
        <a:lstStyle/>
        <a:p>
          <a:endParaRPr lang="fr-FR"/>
        </a:p>
      </dgm:t>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t>
        <a:bodyPr/>
        <a:lstStyle/>
        <a:p>
          <a:endParaRPr lang="fr-FR"/>
        </a:p>
      </dgm:t>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t>
        <a:bodyPr/>
        <a:lstStyle/>
        <a:p>
          <a:endParaRPr lang="fr-FR"/>
        </a:p>
      </dgm:t>
    </dgm:pt>
    <dgm:pt modelId="{BCC1B419-4A07-48CE-9943-567C3025AA4B}" type="pres">
      <dgm:prSet presAssocID="{72D19D3A-74EA-46C0-A7EF-6D3CB88BB6E7}" presName="childNode1tx" presStyleLbl="bgAcc1" presStyleIdx="4" presStyleCnt="5">
        <dgm:presLayoutVars>
          <dgm:bulletEnabled val="1"/>
        </dgm:presLayoutVars>
      </dgm:prSet>
      <dgm:spPr/>
      <dgm:t>
        <a:bodyPr/>
        <a:lstStyle/>
        <a:p>
          <a:endParaRPr lang="fr-FR"/>
        </a:p>
      </dgm:t>
    </dgm:pt>
    <dgm:pt modelId="{1A803EBB-B33B-43CC-8CF8-F6DFA7F74C9F}" type="pres">
      <dgm:prSet presAssocID="{72D19D3A-74EA-46C0-A7EF-6D3CB88BB6E7}" presName="parentNode1" presStyleLbl="node1" presStyleIdx="4" presStyleCnt="5">
        <dgm:presLayoutVars>
          <dgm:chMax val="1"/>
          <dgm:bulletEnabled val="1"/>
        </dgm:presLayoutVars>
      </dgm:prSet>
      <dgm:spPr/>
      <dgm:t>
        <a:bodyPr/>
        <a:lstStyle/>
        <a:p>
          <a:endParaRPr lang="fr-FR"/>
        </a:p>
      </dgm:t>
    </dgm:pt>
    <dgm:pt modelId="{D6AC3102-16E7-4603-A29F-989E079D7077}" type="pres">
      <dgm:prSet presAssocID="{72D19D3A-74EA-46C0-A7EF-6D3CB88BB6E7}" presName="connSite1" presStyleCnt="0"/>
      <dgm:spPr/>
    </dgm:pt>
  </dgm:ptLst>
  <dgm:cxnLst>
    <dgm:cxn modelId="{70FCD421-2521-424F-B9BC-061AF450C2F8}" type="presOf" srcId="{C742B16C-6774-4654-A307-2517E5970ED9}" destId="{0CDE4C4E-2C62-4126-8CEE-77D153383F3B}" srcOrd="1"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94B4AD35-07BC-4BD5-BA48-4DA3352B804F}" type="presOf" srcId="{7CFCEB31-C53B-4076-9E89-71BB7C5206BB}" destId="{0CEB224C-27D6-4E1E-B3D5-07A168A17481}" srcOrd="1" destOrd="0" presId="urn:microsoft.com/office/officeart/2005/8/layout/hProcess4"/>
    <dgm:cxn modelId="{265C04BF-DF6E-4114-8745-FF72DB8EAE85}" type="presOf" srcId="{0D4AF47E-FDAB-4C77-957D-7D203EA2A551}" destId="{9026B45C-ADFA-45DE-A14B-1C67CDA49329}" srcOrd="0" destOrd="0" presId="urn:microsoft.com/office/officeart/2005/8/layout/hProcess4"/>
    <dgm:cxn modelId="{13921B92-0D4F-4CF2-B922-D250CB9F7C6D}" type="presOf" srcId="{72D19D3A-74EA-46C0-A7EF-6D3CB88BB6E7}" destId="{1A803EBB-B33B-43CC-8CF8-F6DFA7F74C9F}" srcOrd="0"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3228E000-8C8D-4FC1-BE09-2CB2D43274CF}" type="presOf" srcId="{20F7D581-9EB2-498F-BE28-9D62195EAF83}" destId="{71BAD410-3299-44D0-A85A-DC3B57193168}"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64C703B-D3FC-4566-883E-42340E00BE6D}" type="presOf" srcId="{928451A7-076A-4725-BC57-E98970B55362}" destId="{40A8A41C-CF7A-4E88-8EA7-EAA6AFD512F6}"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E683F570-DC2B-4326-9DA0-584336C8C6D6}" type="presOf" srcId="{B5920376-0133-44CD-BB1B-6F53C130D637}" destId="{BCCD055F-C4D8-4E1B-AEB8-AC963578358F}"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80D23CBD-CE2E-4319-87F9-C044F105CF34}" type="presOf" srcId="{75637A16-730E-4452-8190-67FB3226C504}" destId="{4D946BF7-5318-4B1E-AEBF-4A3CA2E290DB}"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F1B6015C-A40C-4B07-ADFF-FCCBDEF8A703}" type="presOf" srcId="{0D4AF47E-FDAB-4C77-957D-7D203EA2A551}" destId="{BCC1B419-4A07-48CE-9943-567C3025AA4B}" srcOrd="1"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A03A19A9-D08A-496E-94FC-7C1E2041B816}" type="presOf" srcId="{B690B119-AA95-4863-ACB5-0212ED679AB4}" destId="{E2AA8120-67F5-4F08-808C-C2FFDEEF3762}"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F43A3FC7-6C79-41B4-B507-B5377A47A8F2}" type="presOf" srcId="{9D94179C-60CB-44C9-8000-C638CC90FBCC}" destId="{085190A6-FE74-486B-99A6-C2C9C6FC2B6B}" srcOrd="0" destOrd="0"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1497608C-9EBF-4045-B5D2-B57D8503FD29}" srcId="{4BBBBA37-00AE-490F-BA4E-E9A756C4A0D7}" destId="{20F7D581-9EB2-498F-BE28-9D62195EAF83}" srcOrd="1" destOrd="0" parTransId="{E0FBE512-C1C4-4067-A1DE-34C9E33E9EB4}" sibTransId="{FCF39507-87BB-42FC-936E-7CB9C907446D}"/>
    <dgm:cxn modelId="{7897605B-DE9F-4E05-9C51-68DB082DFD61}" srcId="{4BBBBA37-00AE-490F-BA4E-E9A756C4A0D7}" destId="{72D19D3A-74EA-46C0-A7EF-6D3CB88BB6E7}" srcOrd="4" destOrd="0" parTransId="{15EE5103-8F38-442F-9D49-C6051408C59D}" sibTransId="{16A5E339-9EC9-4A04-A091-62D697819434}"/>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D17B6FC1-D9C2-4F35-8136-869ADDE06035}" srcId="{72D19D3A-74EA-46C0-A7EF-6D3CB88BB6E7}" destId="{0D4AF47E-FDAB-4C77-957D-7D203EA2A551}" srcOrd="0" destOrd="0" parTransId="{9CD69A6E-A2A3-461E-8653-B8D27DA8FB7C}" sibTransId="{0D727C4D-D6A3-41E4-AAA6-A4FD3C72ECE6}"/>
    <dgm:cxn modelId="{FBF9C739-9412-4585-8F14-F4D92428BCA3}" type="presOf" srcId="{B5920376-0133-44CD-BB1B-6F53C130D637}" destId="{B8A19F94-18F6-4D00-B053-8BF08839189F}"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endParaRPr lang="fr-FR" dirty="0"/>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dgm:spPr/>
      <dgm:t>
        <a:bodyPr/>
        <a:lstStyle/>
        <a:p>
          <a:endParaRPr lang="fr-FR" dirty="0"/>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2">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2">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BE340D61-28A6-4E10-B4BD-309F83AE9FD8}" type="presOf" srcId="{DD1C8274-3095-435A-B7E9-C86DA96BDE64}" destId="{943CED33-B477-41B6-8333-C0E815B32CCD}" srcOrd="0"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DF3E27AC-9EC7-42C1-8261-77B5D8C07EFD}" srcId="{C0BBB20E-A547-490C-BFC3-F69C30C2BB85}" destId="{AEB247FD-6D58-4408-8770-0452FCED6303}" srcOrd="0" destOrd="0" parTransId="{89E3FD14-03B2-4832-8923-0DD87E75F033}" sibTransId="{13ECDF23-8262-4788-A630-8CE5ECF86CAB}"/>
    <dgm:cxn modelId="{745C2710-AEC2-4077-8999-F61D41E0B39E}" type="presOf" srcId="{C0BBB20E-A547-490C-BFC3-F69C30C2BB85}" destId="{AB2A0A4B-2E62-43F5-874D-A858B18AD7BD}"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74A79FE0-DCD0-43C0-915E-56C8A39D20C7}" type="presOf" srcId="{AEB247FD-6D58-4408-8770-0452FCED6303}" destId="{0CDE4C4E-2C62-4126-8CEE-77D153383F3B}" srcOrd="1"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C742B16C-6774-4654-A307-2517E5970ED9}">
      <dgm:prSet phldrT="[Texte]"/>
      <dgm:spPr/>
      <dgm:t>
        <a:bodyPr/>
        <a:lstStyle/>
        <a:p>
          <a:r>
            <a:rPr lang="fr-FR" dirty="0">
              <a:latin typeface="Arial Nova" panose="020B0504020202020204"/>
            </a:rPr>
            <a:t>Epreuve qui porterait sur un support de TP (Sans support !)</a:t>
          </a:r>
        </a:p>
      </dgm:t>
    </dgm:pt>
    <dgm:pt modelId="{3F79200C-09D6-4579-940A-9925FCF29974}" type="parTrans" cxnId="{002EAD7A-751D-4A0E-8B80-3ED2E8BF0317}">
      <dgm:prSet/>
      <dgm:spPr/>
      <dgm:t>
        <a:bodyPr/>
        <a:lstStyle/>
        <a:p>
          <a:endParaRPr lang="fr-FR">
            <a:latin typeface="Arial Nova" panose="020B0504020202020204"/>
          </a:endParaRPr>
        </a:p>
      </dgm:t>
    </dgm:pt>
    <dgm:pt modelId="{DB0BD340-6AE9-43AB-8228-82AD980D89BF}" type="sibTrans" cxnId="{002EAD7A-751D-4A0E-8B80-3ED2E8BF0317}">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Contexte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Modèle de connaissance</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8DAB84D0-1232-4525-835D-427DF83AEF9C}">
      <dgm:prSet phldrT="[Texte]"/>
      <dgm:spPr/>
      <dgm:t>
        <a:bodyPr/>
        <a:lstStyle/>
        <a:p>
          <a:r>
            <a:rPr lang="fr-FR" dirty="0">
              <a:latin typeface="Arial Nova" panose="020B0504020202020204"/>
            </a:rPr>
            <a:t>Expérimenter (proposer des protocoles expérimentaux, analyse des résultats)</a:t>
          </a:r>
        </a:p>
      </dgm:t>
    </dgm:pt>
    <dgm:pt modelId="{66223C22-9641-4203-8CF8-F17D221D4CC1}" type="parTrans" cxnId="{DB37CD2A-171A-4EDF-AE2B-5E79EBACFD5B}">
      <dgm:prSet/>
      <dgm:spPr/>
      <dgm:t>
        <a:bodyPr/>
        <a:lstStyle/>
        <a:p>
          <a:endParaRPr lang="fr-FR">
            <a:latin typeface="Arial Nova" panose="020B0504020202020204"/>
          </a:endParaRPr>
        </a:p>
      </dgm:t>
    </dgm:pt>
    <dgm:pt modelId="{46C6073C-0DC6-4E2E-AF22-F533CD0D8D76}" type="sibTrans" cxnId="{DB37CD2A-171A-4EDF-AE2B-5E79EBACFD5B}">
      <dgm:prSet/>
      <dgm:spPr/>
      <dgm:t>
        <a:bodyPr/>
        <a:lstStyle/>
        <a:p>
          <a:endParaRPr lang="fr-FR">
            <a:latin typeface="Arial Nova" panose="020B0504020202020204"/>
          </a:endParaRPr>
        </a:p>
      </dgm:t>
    </dgm:pt>
    <dgm:pt modelId="{AEB247FD-6D58-4408-8770-0452FCED6303}">
      <dgm:prSet phldrT="[Texte]"/>
      <dgm:spPr/>
      <dgm:t>
        <a:bodyPr/>
        <a:lstStyle/>
        <a:p>
          <a:r>
            <a:rPr lang="fr-FR" dirty="0">
              <a:latin typeface="Arial Nova" panose="020B0504020202020204"/>
            </a:rPr>
            <a:t>Préparation en loge</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de puissance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8B1CE8EB-7CA0-4313-B82B-C36A7BCFDBA5}">
      <dgm:prSet phldrT="[Texte]"/>
      <dgm:spPr/>
      <dgm:t>
        <a:bodyPr/>
        <a:lstStyle/>
        <a:p>
          <a:r>
            <a:rPr lang="fr-FR" dirty="0">
              <a:latin typeface="Arial Nova" panose="020B0504020202020204"/>
            </a:rPr>
            <a:t>Modèle de comportement</a:t>
          </a:r>
        </a:p>
      </dgm:t>
    </dgm:pt>
    <dgm:pt modelId="{454A3619-D629-4946-ACA0-13CDA67EC3C8}" type="parTrans" cxnId="{EBC422D0-6B48-45C7-BA12-1D35FC881AA7}">
      <dgm:prSet/>
      <dgm:spPr/>
      <dgm:t>
        <a:bodyPr/>
        <a:lstStyle/>
        <a:p>
          <a:endParaRPr lang="fr-FR">
            <a:latin typeface="Arial Nova" panose="020B0504020202020204"/>
          </a:endParaRPr>
        </a:p>
      </dgm:t>
    </dgm:pt>
    <dgm:pt modelId="{E9BDABAC-C5CC-489A-B470-ECB5D9E4FFBA}" type="sibTrans" cxnId="{EBC422D0-6B48-45C7-BA12-1D35FC881AA7}">
      <dgm:prSet/>
      <dgm:spPr/>
      <dgm:t>
        <a:bodyPr/>
        <a:lstStyle/>
        <a:p>
          <a:endParaRPr lang="fr-FR">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3">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3">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3">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Lst>
  <dgm:cxnLst>
    <dgm:cxn modelId="{70FCD421-2521-424F-B9BC-061AF450C2F8}" type="presOf" srcId="{C742B16C-6774-4654-A307-2517E5970ED9}" destId="{0CDE4C4E-2C62-4126-8CEE-77D153383F3B}" srcOrd="1" destOrd="1"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3228E000-8C8D-4FC1-BE09-2CB2D43274CF}" type="presOf" srcId="{20F7D581-9EB2-498F-BE28-9D62195EAF83}" destId="{71BAD410-3299-44D0-A85A-DC3B57193168}"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74A79FE0-DCD0-43C0-915E-56C8A39D20C7}" type="presOf" srcId="{AEB247FD-6D58-4408-8770-0452FCED6303}" destId="{0CDE4C4E-2C62-4126-8CEE-77D153383F3B}" srcOrd="1"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E683F570-DC2B-4326-9DA0-584336C8C6D6}" type="presOf" srcId="{B5920376-0133-44CD-BB1B-6F53C130D637}" destId="{BCCD055F-C4D8-4E1B-AEB8-AC963578358F}"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002EAD7A-751D-4A0E-8B80-3ED2E8BF0317}" srcId="{C0BBB20E-A547-490C-BFC3-F69C30C2BB85}" destId="{C742B16C-6774-4654-A307-2517E5970ED9}" srcOrd="1" destOrd="0" parTransId="{3F79200C-09D6-4579-940A-9925FCF29974}" sibTransId="{DB0BD340-6AE9-43AB-8228-82AD980D89BF}"/>
    <dgm:cxn modelId="{C9483CCC-F04E-41A4-BC9B-839EAF8C71E4}" type="presOf" srcId="{8DAB84D0-1232-4525-835D-427DF83AEF9C}" destId="{9131C415-ABC8-494A-BB4C-4189E2623C96}" srcOrd="0" destOrd="2"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838DFA9C-65AB-4608-A291-FF7157BB4A5F}" type="presOf" srcId="{11F904A3-BE7E-4610-85FF-791DB76C5662}" destId="{9131C415-ABC8-494A-BB4C-4189E2623C96}" srcOrd="0" destOrd="0" presId="urn:microsoft.com/office/officeart/2005/8/layout/hProcess4"/>
    <dgm:cxn modelId="{6DF80592-36AC-4508-8724-FC002CDE077F}" type="presOf" srcId="{8B1CE8EB-7CA0-4313-B82B-C36A7BCFDBA5}" destId="{3B26D6A5-9D56-445C-B171-536ACA002E6A}" srcOrd="1"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1497608C-9EBF-4045-B5D2-B57D8503FD29}" srcId="{4BBBBA37-00AE-490F-BA4E-E9A756C4A0D7}" destId="{20F7D581-9EB2-498F-BE28-9D62195EAF83}" srcOrd="1" destOrd="0" parTransId="{E0FBE512-C1C4-4067-A1DE-34C9E33E9EB4}" sibTransId="{FCF39507-87BB-42FC-936E-7CB9C907446D}"/>
    <dgm:cxn modelId="{54E2835E-295E-4457-8401-C47701F7A488}" type="presOf" srcId="{346F9207-926A-4CE5-BAF7-6C23B211C114}" destId="{B8A19F94-18F6-4D00-B053-8BF08839189F}" srcOrd="0" destOrd="2"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FBF9C739-9412-4585-8F14-F4D92428BCA3}" type="presOf" srcId="{B5920376-0133-44CD-BB1B-6F53C130D637}" destId="{B8A19F94-18F6-4D00-B053-8BF08839189F}" srcOrd="0"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3">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3">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3">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3">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3">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3">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Lst>
  <dgm:cxnLst>
    <dgm:cxn modelId="{AFFF7C9B-0E77-4342-BDDF-B74DE7FEA928}" type="presOf" srcId="{C742B16C-6774-4654-A307-2517E5970ED9}" destId="{8901E0F4-0A59-4693-BCC0-AD691D9FB870}"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70FCD421-2521-424F-B9BC-061AF450C2F8}" type="presOf" srcId="{C742B16C-6774-4654-A307-2517E5970ED9}" destId="{0CDE4C4E-2C62-4126-8CEE-77D153383F3B}" srcOrd="1" destOrd="0" presId="urn:microsoft.com/office/officeart/2005/8/layout/hProcess4"/>
    <dgm:cxn modelId="{A4A6564B-C371-4F9F-B066-1639325111C0}" type="presOf" srcId="{F13B1487-2412-4E08-99C9-67C2BCBDEA4A}"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8B22B49-CC6C-4CC7-B1A3-9980D2423C47}" srcId="{C0BBB20E-A547-490C-BFC3-F69C30C2BB85}" destId="{F13B1487-2412-4E08-99C9-67C2BCBDEA4A}" srcOrd="1" destOrd="0" parTransId="{D2C1CF47-F1CF-41FD-863C-436CAB276BF5}" sibTransId="{0DA945F7-3BBA-45C9-BADE-9D9D10D8009B}"/>
    <dgm:cxn modelId="{C5973D72-FB08-4B00-8516-F806514B4438}" srcId="{4BBBBA37-00AE-490F-BA4E-E9A756C4A0D7}" destId="{C0BBB20E-A547-490C-BFC3-F69C30C2BB85}" srcOrd="0" destOrd="0" parTransId="{830D836F-DF80-4E41-AF3F-21CC3E8E4EF2}" sibTransId="{DD1C8274-3095-435A-B7E9-C86DA96BDE64}"/>
    <dgm:cxn modelId="{864C703B-D3FC-4566-883E-42340E00BE6D}" type="presOf" srcId="{928451A7-076A-4725-BC57-E98970B55362}" destId="{40A8A41C-CF7A-4E88-8EA7-EAA6AFD512F6}" srcOrd="0"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1497608C-9EBF-4045-B5D2-B57D8503FD29}" srcId="{4BBBBA37-00AE-490F-BA4E-E9A756C4A0D7}" destId="{20F7D581-9EB2-498F-BE28-9D62195EAF83}" srcOrd="1" destOrd="0" parTransId="{E0FBE512-C1C4-4067-A1DE-34C9E33E9EB4}" sibTransId="{FCF39507-87BB-42FC-936E-7CB9C907446D}"/>
    <dgm:cxn modelId="{28055EEB-0D05-4E1C-9C09-229002861ED9}" type="presOf" srcId="{148DC79C-4EEA-43CF-BADE-659389EC8CCC}" destId="{BCCD055F-C4D8-4E1B-AEB8-AC963578358F}" srcOrd="1" destOrd="1"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DB37CD2A-171A-4EDF-AE2B-5E79EBACFD5B}" srcId="{928451A7-076A-4725-BC57-E98970B55362}" destId="{8DAB84D0-1232-4525-835D-427DF83AEF9C}" srcOrd="1" destOrd="0" parTransId="{66223C22-9641-4203-8CF8-F17D221D4CC1}" sibTransId="{46C6073C-0DC6-4E2E-AF22-F533CD0D8D76}"/>
    <dgm:cxn modelId="{C9483CCC-F04E-41A4-BC9B-839EAF8C71E4}" type="presOf" srcId="{8DAB84D0-1232-4525-835D-427DF83AEF9C}" destId="{9131C415-ABC8-494A-BB4C-4189E2623C96}" srcOrd="0"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745C2710-AEC2-4077-8999-F61D41E0B39E}" type="presOf" srcId="{C0BBB20E-A547-490C-BFC3-F69C30C2BB85}" destId="{AB2A0A4B-2E62-43F5-874D-A858B18AD7BD}" srcOrd="0" destOrd="0" presId="urn:microsoft.com/office/officeart/2005/8/layout/hProcess4"/>
    <dgm:cxn modelId="{3228E000-8C8D-4FC1-BE09-2CB2D43274CF}" type="presOf" srcId="{20F7D581-9EB2-498F-BE28-9D62195EAF83}" destId="{71BAD410-3299-44D0-A85A-DC3B57193168}"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658C8A97-82E5-4674-8ED0-64BFCCDCBEC3}" type="presOf" srcId="{8DAB84D0-1232-4525-835D-427DF83AEF9C}" destId="{3B26D6A5-9D56-445C-B171-536ACA002E6A}" srcOrd="1" destOrd="1"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529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78039" y="300842"/>
        <a:ext cx="1045680" cy="409498"/>
      </dsp:txXfrm>
    </dsp:sp>
    <dsp:sp modelId="{943CED33-B477-41B6-8333-C0E815B32CCD}">
      <dsp:nvSpPr>
        <dsp:cNvPr id="0" name=""/>
        <dsp:cNvSpPr/>
      </dsp:nvSpPr>
      <dsp:spPr>
        <a:xfrm>
          <a:off x="54798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41443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smtClean="0">
              <a:latin typeface="Arial Nova" panose="020B0504020202020204"/>
            </a:rPr>
            <a:t>Activité 1</a:t>
          </a:r>
          <a:endParaRPr lang="fr-FR" sz="700" kern="1200" dirty="0">
            <a:latin typeface="Arial Nova" panose="020B0504020202020204"/>
          </a:endParaRPr>
        </a:p>
      </dsp:txBody>
      <dsp:txXfrm>
        <a:off x="421381" y="730030"/>
        <a:ext cx="582734" cy="223363"/>
      </dsp:txXfrm>
    </dsp:sp>
    <dsp:sp modelId="{B8A19F94-18F6-4D00-B053-8BF08839189F}">
      <dsp:nvSpPr>
        <dsp:cNvPr id="0" name=""/>
        <dsp:cNvSpPr/>
      </dsp:nvSpPr>
      <dsp:spPr>
        <a:xfrm>
          <a:off x="147935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492099" y="419473"/>
        <a:ext cx="1045680" cy="409498"/>
      </dsp:txXfrm>
    </dsp:sp>
    <dsp:sp modelId="{DC8BE73A-4F5A-421C-B33E-9320120B824C}">
      <dsp:nvSpPr>
        <dsp:cNvPr id="0" name=""/>
        <dsp:cNvSpPr/>
      </dsp:nvSpPr>
      <dsp:spPr>
        <a:xfrm>
          <a:off x="195644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2849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smtClean="0">
              <a:latin typeface="Arial Nova" panose="020B0504020202020204"/>
            </a:rPr>
            <a:t>Activité </a:t>
          </a:r>
          <a:r>
            <a:rPr lang="fr-FR" sz="700" kern="1200" dirty="0">
              <a:latin typeface="Arial Nova" panose="020B0504020202020204"/>
            </a:rPr>
            <a:t>2</a:t>
          </a:r>
        </a:p>
      </dsp:txBody>
      <dsp:txXfrm>
        <a:off x="1835441" y="176421"/>
        <a:ext cx="582734" cy="223363"/>
      </dsp:txXfrm>
    </dsp:sp>
    <dsp:sp modelId="{9131C415-ABC8-494A-BB4C-4189E2623C96}">
      <dsp:nvSpPr>
        <dsp:cNvPr id="0" name=""/>
        <dsp:cNvSpPr/>
      </dsp:nvSpPr>
      <dsp:spPr>
        <a:xfrm>
          <a:off x="289341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06159" y="300842"/>
        <a:ext cx="1045680" cy="409498"/>
      </dsp:txXfrm>
    </dsp:sp>
    <dsp:sp modelId="{4D946BF7-5318-4B1E-AEBF-4A3CA2E290DB}">
      <dsp:nvSpPr>
        <dsp:cNvPr id="0" name=""/>
        <dsp:cNvSpPr/>
      </dsp:nvSpPr>
      <dsp:spPr>
        <a:xfrm>
          <a:off x="337610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24255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smtClean="0">
              <a:latin typeface="Arial Nova" panose="020B0504020202020204"/>
            </a:rPr>
            <a:t>Activité </a:t>
          </a:r>
          <a:r>
            <a:rPr lang="fr-FR" sz="700" kern="1200" dirty="0">
              <a:latin typeface="Arial Nova" panose="020B0504020202020204"/>
            </a:rPr>
            <a:t>3</a:t>
          </a:r>
        </a:p>
      </dsp:txBody>
      <dsp:txXfrm>
        <a:off x="3249501" y="730030"/>
        <a:ext cx="582734" cy="223363"/>
      </dsp:txXfrm>
    </dsp:sp>
    <dsp:sp modelId="{F0C2F068-CF38-425A-B33E-3FD76DFE06E5}">
      <dsp:nvSpPr>
        <dsp:cNvPr id="0" name=""/>
        <dsp:cNvSpPr/>
      </dsp:nvSpPr>
      <dsp:spPr>
        <a:xfrm>
          <a:off x="430748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20220" y="419473"/>
        <a:ext cx="1045680" cy="409498"/>
      </dsp:txXfrm>
    </dsp:sp>
    <dsp:sp modelId="{E2AA8120-67F5-4F08-808C-C2FFDEEF3762}">
      <dsp:nvSpPr>
        <dsp:cNvPr id="0" name=""/>
        <dsp:cNvSpPr/>
      </dsp:nvSpPr>
      <dsp:spPr>
        <a:xfrm>
          <a:off x="478456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65661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smtClean="0">
              <a:latin typeface="Arial Nova" panose="020B0504020202020204"/>
            </a:rPr>
            <a:t>Activité n</a:t>
          </a:r>
          <a:endParaRPr lang="fr-FR" sz="700" kern="1200" dirty="0">
            <a:latin typeface="Arial Nova" panose="020B0504020202020204"/>
          </a:endParaRPr>
        </a:p>
      </dsp:txBody>
      <dsp:txXfrm>
        <a:off x="4663561" y="176421"/>
        <a:ext cx="582734" cy="223363"/>
      </dsp:txXfrm>
    </dsp:sp>
    <dsp:sp modelId="{9026B45C-ADFA-45DE-A14B-1C67CDA49329}">
      <dsp:nvSpPr>
        <dsp:cNvPr id="0" name=""/>
        <dsp:cNvSpPr/>
      </dsp:nvSpPr>
      <dsp:spPr>
        <a:xfrm>
          <a:off x="572154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latin typeface="Arial Nova" panose="020B0504020202020204"/>
            </a:rPr>
            <a:t>POSTER</a:t>
          </a:r>
          <a:endParaRPr lang="fr-FR" sz="1200" kern="1200" dirty="0">
            <a:latin typeface="Arial Nova" panose="020B0504020202020204"/>
          </a:endParaRPr>
        </a:p>
      </dsp:txBody>
      <dsp:txXfrm>
        <a:off x="5734280" y="300842"/>
        <a:ext cx="1045680" cy="409498"/>
      </dsp:txXfrm>
    </dsp:sp>
    <dsp:sp modelId="{1A803EBB-B33B-43CC-8CF8-F6DFA7F74C9F}">
      <dsp:nvSpPr>
        <dsp:cNvPr id="0" name=""/>
        <dsp:cNvSpPr/>
      </dsp:nvSpPr>
      <dsp:spPr>
        <a:xfrm>
          <a:off x="607067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smtClean="0">
              <a:latin typeface="Arial Nova" panose="020B0504020202020204"/>
            </a:rPr>
            <a:t>Conclusion</a:t>
          </a:r>
          <a:endParaRPr lang="fr-FR" sz="700" kern="1200" dirty="0">
            <a:latin typeface="Arial Nova" panose="020B0504020202020204"/>
          </a:endParaRPr>
        </a:p>
      </dsp:txBody>
      <dsp:txXfrm>
        <a:off x="6077621" y="730030"/>
        <a:ext cx="582734" cy="22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Synthèse</a:t>
          </a:r>
        </a:p>
      </dsp:txBody>
      <dsp:txXfrm>
        <a:off x="5682745" y="1336141"/>
        <a:ext cx="866780" cy="33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1</a:t>
          </a:r>
        </a:p>
        <a:p>
          <a:pPr lvl="0" algn="ctr" defTabSz="311150">
            <a:lnSpc>
              <a:spcPct val="90000"/>
            </a:lnSpc>
            <a:spcBef>
              <a:spcPct val="0"/>
            </a:spcBef>
            <a:spcAft>
              <a:spcPct val="35000"/>
            </a:spcAft>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5</a:t>
          </a:r>
        </a:p>
      </dsp:txBody>
      <dsp:txXfrm>
        <a:off x="5920100" y="1033833"/>
        <a:ext cx="825240" cy="316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76874" y="725627"/>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608962" y="757715"/>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dirty="0"/>
            <a:t>Introduction</a:t>
          </a:r>
        </a:p>
      </dsp:txBody>
      <dsp:txXfrm>
        <a:off x="4615867" y="573064"/>
        <a:ext cx="1135826" cy="3051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Préparation en loge</a:t>
          </a:r>
        </a:p>
        <a:p>
          <a:pPr marL="57150" lvl="1" indent="-57150" algn="l" defTabSz="444500">
            <a:lnSpc>
              <a:spcPct val="90000"/>
            </a:lnSpc>
            <a:spcBef>
              <a:spcPct val="0"/>
            </a:spcBef>
            <a:spcAft>
              <a:spcPct val="15000"/>
            </a:spcAft>
            <a:buChar char="••"/>
          </a:pPr>
          <a:r>
            <a:rPr lang="fr-FR" sz="1000" kern="1200" dirty="0">
              <a:latin typeface="Arial Nova" panose="020B0504020202020204"/>
            </a:rPr>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Contexte du système</a:t>
          </a:r>
        </a:p>
        <a:p>
          <a:pPr marL="57150" lvl="1" indent="-57150" algn="l" defTabSz="444500">
            <a:lnSpc>
              <a:spcPct val="90000"/>
            </a:lnSpc>
            <a:spcBef>
              <a:spcPct val="0"/>
            </a:spcBef>
            <a:spcAft>
              <a:spcPct val="15000"/>
            </a:spcAft>
            <a:buChar char="••"/>
          </a:pPr>
          <a:r>
            <a:rPr lang="fr-FR" sz="1000" kern="1200" dirty="0">
              <a:latin typeface="Arial Nova" panose="020B0504020202020204"/>
            </a:rPr>
            <a:t>Fonction principale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connaissance</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comportement</a:t>
          </a:r>
        </a:p>
        <a:p>
          <a:pPr marL="57150" lvl="1" indent="-57150" algn="l" defTabSz="444500">
            <a:lnSpc>
              <a:spcPct val="90000"/>
            </a:lnSpc>
            <a:spcBef>
              <a:spcPct val="0"/>
            </a:spcBef>
            <a:spcAft>
              <a:spcPct val="15000"/>
            </a:spcAft>
            <a:buChar char="••"/>
          </a:pPr>
          <a:r>
            <a:rPr lang="fr-FR" sz="1000" kern="1200" dirty="0">
              <a:latin typeface="Arial Nova" panose="020B0504020202020204"/>
            </a:rPr>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fr-FR" sz="1100" kern="1200">
              <a:latin typeface="Arial Nova" panose="020B0504020202020204"/>
            </a:rPr>
            <a:t>Présentation </a:t>
          </a:r>
        </a:p>
      </dsp:txBody>
      <dsp:txXfrm>
        <a:off x="5270204" y="1967407"/>
        <a:ext cx="1135826" cy="305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r-FR" sz="1500" kern="1200" dirty="0"/>
            <a:t>Présentation </a:t>
          </a:r>
        </a:p>
      </dsp:txBody>
      <dsp:txXfrm>
        <a:off x="3451806" y="1837654"/>
        <a:ext cx="1106913" cy="4242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smtClean="0"/>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712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428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52146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8769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smtClean="0"/>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12/05/2023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675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12/05/2023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9320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12/05/2023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6319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12/05/2023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7596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12/05/2023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244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12/05/2023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2123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12/05/2023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54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B93ECCE-5391-441B-9FF0-3A0DC0698398}" type="datetimeFigureOut">
              <a:rPr lang="fr-FR" smtClean="0"/>
              <a:t>12/05/2023</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36854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hyperlink" Target="https://www.concours-commun-inp.fr/_resource/annales%20oraux/PSI/2022/Rapport_oral_TP_SII_PSI.pdf?download=true"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2.png"/><Relationship Id="rId5" Type="http://schemas.openxmlformats.org/officeDocument/2006/relationships/diagramColors" Target="../diagrams/colors2.xml"/><Relationship Id="rId10" Type="http://schemas.openxmlformats.org/officeDocument/2006/relationships/image" Target="../media/image1.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openxmlformats.org/officeDocument/2006/relationships/image" Target="../media/image7.png"/><Relationship Id="rId5" Type="http://schemas.openxmlformats.org/officeDocument/2006/relationships/diagramColors" Target="../diagrams/colors3.xml"/><Relationship Id="rId10" Type="http://schemas.openxmlformats.org/officeDocument/2006/relationships/image" Target="../media/image2.png"/><Relationship Id="rId4" Type="http://schemas.openxmlformats.org/officeDocument/2006/relationships/diagramQuickStyle" Target="../diagrams/quickStyle3.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image" Target="../media/image12.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5.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5.xml"/><Relationship Id="rId11" Type="http://schemas.microsoft.com/office/2007/relationships/hdphoto" Target="../media/hdphoto1.wdp"/><Relationship Id="rId5" Type="http://schemas.openxmlformats.org/officeDocument/2006/relationships/diagramData" Target="../diagrams/data5.xml"/><Relationship Id="rId10" Type="http://schemas.openxmlformats.org/officeDocument/2006/relationships/image" Target="../media/image11.png"/><Relationship Id="rId4" Type="http://schemas.openxmlformats.org/officeDocument/2006/relationships/image" Target="../media/image5.png"/><Relationship Id="rId9" Type="http://schemas.microsoft.com/office/2007/relationships/diagramDrawing" Target="../diagrams/drawing5.xm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6.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24837" y="5833568"/>
            <a:ext cx="7051380" cy="20887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Attention au timing et à bien progresser dans le questionnaire. </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Lors des synthèses, bien exposé la totalité des questions traitées.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Attention au vocabulaire technique.</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Attention à bien lire les questions posées (et à ne pas les inventer…)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Lors de la phase d’appropriation, il faut </a:t>
            </a:r>
            <a:r>
              <a:rPr lang="fr-FR" sz="1000" b="1" dirty="0" smtClean="0">
                <a:latin typeface="Arial Nova" panose="020B0504020202020204" pitchFamily="34" charset="0"/>
              </a:rPr>
              <a:t>utiliser le système</a:t>
            </a:r>
            <a:r>
              <a:rPr lang="fr-FR" sz="1000" dirty="0" smtClean="0">
                <a:latin typeface="Arial Nova" panose="020B0504020202020204" pitchFamily="34" charset="0"/>
              </a:rPr>
              <a:t> et </a:t>
            </a:r>
            <a:r>
              <a:rPr lang="fr-FR" sz="1000" b="1" dirty="0" smtClean="0">
                <a:latin typeface="Arial Nova" panose="020B0504020202020204" pitchFamily="34" charset="0"/>
              </a:rPr>
              <a:t>s’approprier </a:t>
            </a:r>
            <a:r>
              <a:rPr lang="fr-FR" sz="1000" dirty="0" smtClean="0">
                <a:latin typeface="Arial Nova" panose="020B0504020202020204" pitchFamily="34" charset="0"/>
              </a:rPr>
              <a:t>son fonctionnement.</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Présenter aussi la problématique et les objectifs à atteindre pendant l’épreuve.</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Connaissances technologiques de base à maîtriser.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Savoir évaluer les performances d’un système.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Valider les résultats des modèles ou des essais vis-à-vis du cahier des charges.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Savoir compléter un modèle multi physique avec des valeurs (obtenues expérimentalement, par exemple).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Connaître les ordres de grandeurs de différentes grandeurs physiques.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La synthèse finale peut être présentée sous forme de poster. Ne pas oublier de faire figurer la problématique, les résultats intermédiaires, les écarts.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Le poster doit être fait à la main sur une feuille A4. </a:t>
            </a:r>
            <a:endParaRPr lang="fr-FR" sz="1000" dirty="0">
              <a:latin typeface="Arial Nova" panose="020B0504020202020204" pitchFamily="34" charset="0"/>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a:t>
            </a:r>
            <a:r>
              <a:rPr lang="fr-FR" sz="1600" b="1" dirty="0" smtClean="0">
                <a:latin typeface="Arial Nova" panose="020B0504020202020204" pitchFamily="34" charset="0"/>
              </a:rPr>
              <a:t>CCINP – </a:t>
            </a:r>
            <a:r>
              <a:rPr lang="fr-FR" sz="1600" b="1" dirty="0">
                <a:latin typeface="Arial Nova" panose="020B0504020202020204" pitchFamily="34" charset="0"/>
              </a:rPr>
              <a:t>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602646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62029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smtClean="0"/>
              <a:t>25%</a:t>
            </a:r>
            <a:endParaRPr lang="fr-FR" sz="1100" b="1" dirty="0"/>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Concours </a:t>
            </a:r>
            <a:r>
              <a:rPr lang="fr-FR" sz="1100" dirty="0" smtClean="0">
                <a:latin typeface="Arial Nova" panose="020B0504020202020204" pitchFamily="34" charset="0"/>
              </a:rPr>
              <a:t>CCINP</a:t>
            </a:r>
            <a:endParaRPr lang="fr-FR" sz="1100" dirty="0">
              <a:latin typeface="Arial Nova" panose="020B0504020202020204" pitchFamily="34" charset="0"/>
            </a:endParaRP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smtClean="0"/>
              <a:t>0</a:t>
            </a:r>
            <a:r>
              <a:rPr lang="fr-FR" sz="1200" b="1" dirty="0"/>
              <a:t>%</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smtClean="0">
                <a:latin typeface="Arial Nova" panose="020B0504020202020204" pitchFamily="34" charset="0"/>
              </a:rPr>
              <a:t>ENAC</a:t>
            </a:r>
            <a:endParaRPr lang="fr-FR" sz="1100" dirty="0">
              <a:latin typeface="Arial Nova" panose="020B0504020202020204" pitchFamily="34" charset="0"/>
            </a:endParaRPr>
          </a:p>
        </p:txBody>
      </p:sp>
      <p:sp>
        <p:nvSpPr>
          <p:cNvPr id="16" name="Ellipse 15">
            <a:extLst>
              <a:ext uri="{FF2B5EF4-FFF2-40B4-BE49-F238E27FC236}">
                <a16:creationId xmlns:a16="http://schemas.microsoft.com/office/drawing/2014/main" id="{BC2F22D8-D446-46FC-BE9A-50DDAF92C0F2}"/>
              </a:ext>
            </a:extLst>
          </p:cNvPr>
          <p:cNvSpPr/>
          <p:nvPr/>
        </p:nvSpPr>
        <p:spPr>
          <a:xfrm>
            <a:off x="5855298" y="725607"/>
            <a:ext cx="396000"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3776002" y="792802"/>
            <a:ext cx="2070827" cy="261610"/>
          </a:xfrm>
          <a:prstGeom prst="rect">
            <a:avLst/>
          </a:prstGeom>
          <a:noFill/>
        </p:spPr>
        <p:txBody>
          <a:bodyPr wrap="square" rtlCol="0">
            <a:spAutoFit/>
          </a:bodyPr>
          <a:lstStyle/>
          <a:p>
            <a:pPr algn="r"/>
            <a:r>
              <a:rPr lang="fr-FR" sz="1100" dirty="0" smtClean="0">
                <a:latin typeface="Arial Nova" panose="020B0504020202020204" pitchFamily="34" charset="0"/>
              </a:rPr>
              <a:t>Ecole de l’air et de l’Espace</a:t>
            </a:r>
            <a:endParaRPr lang="fr-FR" sz="1100" dirty="0">
              <a:latin typeface="Arial Nova" panose="020B0504020202020204" pitchFamily="34" charset="0"/>
            </a:endParaRP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a:t>
            </a:r>
            <a:r>
              <a:rPr lang="fr-FR" sz="1000" dirty="0" smtClean="0">
                <a:latin typeface="Arial Nova" panose="020B0504020202020204" pitchFamily="34" charset="0"/>
              </a:rPr>
              <a:t> </a:t>
            </a:r>
            <a:r>
              <a:rPr lang="fr-FR" sz="1000" dirty="0">
                <a:latin typeface="Arial Nova" panose="020B0504020202020204" pitchFamily="34" charset="0"/>
              </a:rPr>
              <a:t>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2"/>
              </a:rPr>
              <a:t>https://www.concours-commun-inp.fr/_</a:t>
            </a:r>
            <a:r>
              <a:rPr lang="fr-FR" sz="600" dirty="0" smtClean="0">
                <a:solidFill>
                  <a:schemeClr val="tx2"/>
                </a:solidFill>
                <a:hlinkClick r:id="rId2"/>
              </a:rPr>
              <a:t>resource/annales%20oraux/PSI/2022/Rapport_oral_TP_SII_PSI.pdf?download=true</a:t>
            </a:r>
            <a:r>
              <a:rPr lang="fr-FR" sz="600" dirty="0" smtClean="0">
                <a:solidFill>
                  <a:schemeClr val="tx2"/>
                </a:solidFill>
              </a:rPr>
              <a:t> </a:t>
            </a:r>
            <a:endParaRPr lang="fr-FR" sz="600" dirty="0">
              <a:solidFill>
                <a:schemeClr val="tx2"/>
              </a:solidFill>
            </a:endParaRP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29540" y="8343016"/>
            <a:ext cx="7289548" cy="1819379"/>
            <a:chOff x="0" y="4766046"/>
            <a:chExt cx="6861177" cy="181937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81867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Automate de prélèvement sanguin </a:t>
              </a:r>
              <a:r>
                <a:rPr lang="fr-FR" sz="1000" dirty="0">
                  <a:latin typeface="Arial Nova" panose="020B0504020202020204" pitchFamily="34" charset="0"/>
                </a:rPr>
                <a:t>;</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Cordeuse de raquette </a:t>
              </a:r>
              <a:r>
                <a:rPr lang="fr-FR" sz="1000" dirty="0">
                  <a:latin typeface="Arial Nova" panose="020B0504020202020204" pitchFamily="34" charset="0"/>
                </a:rPr>
                <a:t>;</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a:t>
              </a:r>
              <a:r>
                <a:rPr lang="fr-FR" sz="1000" dirty="0" smtClean="0">
                  <a:latin typeface="Arial Nova" panose="020B0504020202020204" pitchFamily="34" charset="0"/>
                </a:rPr>
                <a:t>ras </a:t>
              </a:r>
              <a:r>
                <a:rPr lang="fr-FR" sz="1000" dirty="0">
                  <a:latin typeface="Arial Nova" panose="020B0504020202020204" pitchFamily="34" charset="0"/>
                </a:rPr>
                <a:t>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Berceur d’enfant </a:t>
              </a:r>
              <a:r>
                <a:rPr lang="fr-FR" sz="1000" dirty="0">
                  <a:latin typeface="Arial Nova" panose="020B0504020202020204" pitchFamily="34" charset="0"/>
                </a:rPr>
                <a:t>;</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Cheville de robot humanoïde </a:t>
              </a:r>
              <a:r>
                <a:rPr lang="fr-FR" sz="1000" dirty="0">
                  <a:latin typeface="Arial Nova" panose="020B0504020202020204" pitchFamily="34" charset="0"/>
                </a:rPr>
                <a:t>;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Barrière de péage automatisée </a:t>
              </a:r>
              <a:r>
                <a:rPr lang="fr-FR" sz="1000" dirty="0">
                  <a:latin typeface="Arial Nova" panose="020B0504020202020204" pitchFamily="34" charset="0"/>
                </a:rPr>
                <a:t>;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Robot jockey; </a:t>
              </a:r>
              <a:endParaRPr lang="fr-FR" sz="1000" dirty="0">
                <a:latin typeface="Arial Nova" panose="020B0504020202020204" pitchFamily="34" charset="0"/>
              </a:endParaRP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143242"/>
              <a:ext cx="3429000"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Axe linéaire horizontal asservi; </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Trieuse de pièces; </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Robot haptique</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Mini robot Darwin </a:t>
              </a:r>
              <a:r>
                <a:rPr lang="fr-FR" sz="1000" dirty="0">
                  <a:latin typeface="Arial Nova" panose="020B0504020202020204" pitchFamily="34" charset="0"/>
                </a:rPr>
                <a:t>;</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a:t>
              </a:r>
              <a:r>
                <a:rPr lang="fr-FR" sz="1000" dirty="0" err="1" smtClean="0">
                  <a:latin typeface="Arial Nova" panose="020B0504020202020204" pitchFamily="34" charset="0"/>
                </a:rPr>
                <a:t>lider</a:t>
              </a:r>
              <a:r>
                <a:rPr lang="fr-FR" sz="1000" dirty="0" smtClean="0">
                  <a:latin typeface="Arial Nova" panose="020B0504020202020204" pitchFamily="34" charset="0"/>
                </a:rPr>
                <a:t> </a:t>
              </a:r>
              <a:r>
                <a:rPr lang="fr-FR" sz="1000" dirty="0">
                  <a:latin typeface="Arial Nova" panose="020B0504020202020204" pitchFamily="34" charset="0"/>
                </a:rPr>
                <a:t>de caméra ;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rPr>
                <a:t>Robot chirurgical; </a:t>
              </a:r>
              <a:endParaRPr lang="fr-FR" sz="1000" dirty="0">
                <a:latin typeface="Arial Nova" panose="020B0504020202020204" pitchFamily="34" charset="0"/>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smtClean="0">
                  <a:latin typeface="Arial Nova" panose="020B0504020202020204" pitchFamily="34" charset="0"/>
                </a:rPr>
                <a:t>Hemomixer</a:t>
              </a:r>
              <a:endParaRPr lang="fr-FR" sz="900" b="0" dirty="0">
                <a:latin typeface="Arial Nova" panose="020B0504020202020204" pitchFamily="34" charset="0"/>
              </a:endParaRP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smtClean="0">
                  <a:latin typeface="Arial Nova" panose="020B0504020202020204" pitchFamily="34" charset="0"/>
                </a:rPr>
                <a:t>Cordeuse</a:t>
              </a:r>
              <a:endParaRPr lang="fr-FR" sz="900" b="0" dirty="0">
                <a:latin typeface="Arial Nova" panose="020B0504020202020204" pitchFamily="34" charset="0"/>
              </a:endParaRP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smtClean="0">
                  <a:latin typeface="Arial Nova" panose="020B0504020202020204" pitchFamily="34" charset="0"/>
                </a:rPr>
                <a:t>Moby </a:t>
              </a:r>
              <a:r>
                <a:rPr lang="fr-FR" sz="900" b="0" dirty="0" err="1" smtClean="0">
                  <a:latin typeface="Arial Nova" panose="020B0504020202020204" pitchFamily="34" charset="0"/>
                </a:rPr>
                <a:t>Crea</a:t>
              </a:r>
              <a:endParaRPr lang="fr-FR" sz="900" b="0" dirty="0">
                <a:latin typeface="Arial Nova" panose="020B0504020202020204" pitchFamily="34" charset="0"/>
              </a:endParaRP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smtClean="0">
                  <a:latin typeface="Arial Nova" panose="020B0504020202020204" pitchFamily="34" charset="0"/>
                </a:rPr>
                <a:t>Cheville NAO</a:t>
              </a:r>
              <a:endParaRPr lang="fr-FR" sz="800" b="0" dirty="0">
                <a:latin typeface="Arial Nova" panose="020B0504020202020204" pitchFamily="34" charset="0"/>
              </a:endParaRP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err="1" smtClean="0">
                  <a:latin typeface="Arial Nova" panose="020B0504020202020204" pitchFamily="34" charset="0"/>
                </a:rPr>
                <a:t>Sympact</a:t>
              </a:r>
              <a:endParaRPr lang="fr-FR" sz="700" b="0" dirty="0">
                <a:latin typeface="Arial Nova" panose="020B0504020202020204" pitchFamily="34" charset="0"/>
              </a:endParaRP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7482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smtClean="0">
                  <a:latin typeface="Arial Nova" panose="020B0504020202020204" pitchFamily="34" charset="0"/>
                </a:rPr>
                <a:t>Darwin</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602102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smtClean="0">
                  <a:latin typeface="Arial Nova" panose="020B0504020202020204" pitchFamily="34" charset="0"/>
                </a:rPr>
                <a:t>Evolap</a:t>
              </a:r>
              <a:endParaRPr lang="fr-FR" sz="900" b="0" dirty="0">
                <a:latin typeface="Arial Nova" panose="020B0504020202020204" pitchFamily="34" charset="0"/>
              </a:endParaRP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smtClean="0">
                  <a:latin typeface="Arial Nova" panose="020B0504020202020204" pitchFamily="34" charset="0"/>
                </a:rPr>
                <a:t>Control’X</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a:t>
              </a:r>
              <a:r>
                <a:rPr lang="fr-FR" sz="900" b="0" dirty="0" smtClean="0">
                  <a:latin typeface="Arial Nova" panose="020B0504020202020204" pitchFamily="34" charset="0"/>
                </a:rPr>
                <a:t>Haptique</a:t>
              </a:r>
              <a:endParaRPr lang="fr-FR" sz="900" b="0" dirty="0">
                <a:latin typeface="Arial Nova" panose="020B0504020202020204" pitchFamily="34" charset="0"/>
              </a:endParaRPr>
            </a:p>
          </p:txBody>
        </p:sp>
        <p:sp>
          <p:nvSpPr>
            <p:cNvPr id="70" name="ZoneTexte 69">
              <a:extLst>
                <a:ext uri="{FF2B5EF4-FFF2-40B4-BE49-F238E27FC236}">
                  <a16:creationId xmlns:a16="http://schemas.microsoft.com/office/drawing/2014/main" id="{E05AAD1F-E712-63CD-F03B-AA3B3DD453BA}"/>
                </a:ext>
              </a:extLst>
            </p:cNvPr>
            <p:cNvSpPr txBox="1"/>
            <p:nvPr/>
          </p:nvSpPr>
          <p:spPr>
            <a:xfrm>
              <a:off x="6076950" y="58502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smtClean="0">
                  <a:latin typeface="Arial Nova" panose="020B0504020202020204" pitchFamily="34" charset="0"/>
                </a:rPr>
                <a:t>Créa-</a:t>
              </a:r>
              <a:r>
                <a:rPr lang="fr-FR" sz="900" b="0" dirty="0" err="1" smtClean="0">
                  <a:latin typeface="Arial Nova" panose="020B0504020202020204" pitchFamily="34" charset="0"/>
                </a:rPr>
                <a:t>Slider</a:t>
              </a:r>
              <a:endParaRPr lang="fr-FR" sz="900" b="0" dirty="0">
                <a:latin typeface="Arial Nova" panose="020B0504020202020204" pitchFamily="34" charset="0"/>
              </a:endParaRP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a:t>
            </a:r>
            <a:r>
              <a:rPr lang="fr-FR" sz="1100" dirty="0" smtClean="0">
                <a:latin typeface="Arial Nova" panose="020B0504020202020204" pitchFamily="34" charset="0"/>
              </a:rPr>
              <a:t>2h</a:t>
            </a:r>
            <a:endParaRPr lang="fr-FR" sz="1100" dirty="0">
              <a:latin typeface="Arial Nova" panose="020B0504020202020204" pitchFamily="34" charset="0"/>
            </a:endParaRP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132928" y="8100544"/>
            <a:ext cx="1580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smtClean="0">
                <a:latin typeface="Arial Nova" panose="020B0504020202020204" pitchFamily="34" charset="0"/>
              </a:rPr>
              <a:t>SolidWorks ?</a:t>
            </a:r>
            <a:endParaRPr lang="fr-FR" sz="900" b="0" dirty="0">
              <a:latin typeface="Arial Nova" panose="020B0504020202020204" pitchFamily="34" charset="0"/>
            </a:endParaRP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smtClean="0">
                <a:latin typeface="Arial Nova" panose="020B0504020202020204" pitchFamily="34" charset="0"/>
              </a:rPr>
              <a:t>Lycée CHAPTAL - Paris</a:t>
            </a:r>
            <a:endParaRPr lang="fr-FR" sz="1000" dirty="0">
              <a:latin typeface="Arial Nova" panose="020B0504020202020204" pitchFamily="34" charset="0"/>
            </a:endParaRPr>
          </a:p>
        </p:txBody>
      </p:sp>
      <p:grpSp>
        <p:nvGrpSpPr>
          <p:cNvPr id="61" name="Groupe 60"/>
          <p:cNvGrpSpPr/>
          <p:nvPr/>
        </p:nvGrpSpPr>
        <p:grpSpPr>
          <a:xfrm>
            <a:off x="520896" y="1896630"/>
            <a:ext cx="4537972" cy="769441"/>
            <a:chOff x="462159" y="1465623"/>
            <a:chExt cx="4537972" cy="769441"/>
          </a:xfrm>
        </p:grpSpPr>
        <p:pic>
          <p:nvPicPr>
            <p:cNvPr id="62" name="Image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pic>
        <p:nvPicPr>
          <p:cNvPr id="44" name="Image 43"/>
          <p:cNvPicPr>
            <a:picLocks noChangeAspect="1"/>
          </p:cNvPicPr>
          <p:nvPr/>
        </p:nvPicPr>
        <p:blipFill>
          <a:blip r:embed="rId6"/>
          <a:stretch>
            <a:fillRect/>
          </a:stretch>
        </p:blipFill>
        <p:spPr>
          <a:xfrm>
            <a:off x="6251298" y="152428"/>
            <a:ext cx="1073704" cy="639750"/>
          </a:xfrm>
          <a:prstGeom prst="rect">
            <a:avLst/>
          </a:prstGeom>
        </p:spPr>
      </p:pic>
      <p:sp>
        <p:nvSpPr>
          <p:cNvPr id="71" name="ZoneTexte 70">
            <a:extLst>
              <a:ext uri="{FF2B5EF4-FFF2-40B4-BE49-F238E27FC236}">
                <a16:creationId xmlns:a16="http://schemas.microsoft.com/office/drawing/2014/main" id="{F76094D1-AAEF-B806-3981-9D0003D36251}"/>
              </a:ext>
            </a:extLst>
          </p:cNvPr>
          <p:cNvSpPr txBox="1"/>
          <p:nvPr/>
        </p:nvSpPr>
        <p:spPr>
          <a:xfrm>
            <a:off x="3005137" y="8173127"/>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smtClean="0">
                <a:latin typeface="Arial Nova" panose="020B0504020202020204" pitchFamily="34" charset="0"/>
              </a:rPr>
              <a:t>Matlab</a:t>
            </a:r>
            <a:endParaRPr lang="fr-FR" sz="900" b="0" dirty="0">
              <a:latin typeface="Arial Nova" panose="020B0504020202020204" pitchFamily="34" charset="0"/>
            </a:endParaRP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3767571579"/>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4" name="Ellipse 73">
            <a:extLst>
              <a:ext uri="{FF2B5EF4-FFF2-40B4-BE49-F238E27FC236}">
                <a16:creationId xmlns:a16="http://schemas.microsoft.com/office/drawing/2014/main" id="{A0E0C5FE-D131-297F-328A-6D9F78BCC29A}"/>
              </a:ext>
            </a:extLst>
          </p:cNvPr>
          <p:cNvSpPr/>
          <p:nvPr/>
        </p:nvSpPr>
        <p:spPr>
          <a:xfrm>
            <a:off x="224837" y="373028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smtClean="0"/>
              <a:t>25’</a:t>
            </a:r>
            <a:endParaRPr lang="fr-FR" sz="900" b="1" dirty="0"/>
          </a:p>
        </p:txBody>
      </p:sp>
      <p:sp>
        <p:nvSpPr>
          <p:cNvPr id="75" name="Éclair 74"/>
          <p:cNvSpPr/>
          <p:nvPr/>
        </p:nvSpPr>
        <p:spPr>
          <a:xfrm rot="3600000">
            <a:off x="5288769" y="222103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5539147" y="2244426"/>
            <a:ext cx="1863533" cy="369332"/>
          </a:xfrm>
          <a:prstGeom prst="rect">
            <a:avLst/>
          </a:prstGeom>
          <a:noFill/>
        </p:spPr>
        <p:txBody>
          <a:bodyPr wrap="square" rtlCol="0">
            <a:spAutoFit/>
          </a:bodyPr>
          <a:lstStyle/>
          <a:p>
            <a:r>
              <a:rPr lang="fr-FR" sz="900" dirty="0" smtClean="0"/>
              <a:t>Synthèses régulières</a:t>
            </a:r>
          </a:p>
          <a:p>
            <a:r>
              <a:rPr lang="fr-FR" sz="900" dirty="0" smtClean="0"/>
              <a:t>L’examinateur passe régulièrement</a:t>
            </a:r>
            <a:endParaRPr lang="fr-FR" sz="900" dirty="0"/>
          </a:p>
        </p:txBody>
      </p:sp>
      <p:sp>
        <p:nvSpPr>
          <p:cNvPr id="76" name="Éclair 75"/>
          <p:cNvSpPr/>
          <p:nvPr/>
        </p:nvSpPr>
        <p:spPr>
          <a:xfrm rot="3600000">
            <a:off x="1896567" y="338454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Éclair 76"/>
          <p:cNvSpPr/>
          <p:nvPr/>
        </p:nvSpPr>
        <p:spPr>
          <a:xfrm rot="3600000">
            <a:off x="3315858" y="3276291"/>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Éclair 77"/>
          <p:cNvSpPr/>
          <p:nvPr/>
        </p:nvSpPr>
        <p:spPr>
          <a:xfrm rot="3600000">
            <a:off x="4735148" y="329488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Éclair 78"/>
          <p:cNvSpPr/>
          <p:nvPr/>
        </p:nvSpPr>
        <p:spPr>
          <a:xfrm rot="3600000">
            <a:off x="7063058" y="324864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291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09550" y="6078121"/>
            <a:ext cx="7191375" cy="190234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Appropriation du sujet</a:t>
            </a:r>
          </a:p>
          <a:p>
            <a:pPr marL="285750" indent="-285750">
              <a:buClr>
                <a:schemeClr val="accent1"/>
              </a:buClr>
              <a:buFont typeface="Wingdings" panose="05000000000000000000" pitchFamily="2" charset="2"/>
              <a:buChar char="§"/>
            </a:pPr>
            <a:r>
              <a:rPr lang="fr-FR" sz="1000" dirty="0">
                <a:latin typeface="Arial Nova" panose="020B0504020202020204"/>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000" dirty="0">
                <a:latin typeface="Arial Nova" panose="020B0504020202020204"/>
              </a:rPr>
              <a:t>Pas d’excès de précipitation, trop souvent pénalisante</a:t>
            </a:r>
          </a:p>
          <a:p>
            <a:pPr marL="285750" indent="-285750">
              <a:buClr>
                <a:schemeClr val="accent1"/>
              </a:buClr>
              <a:buFont typeface="Wingdings" panose="05000000000000000000" pitchFamily="2" charset="2"/>
              <a:buChar char="§"/>
            </a:pPr>
            <a:r>
              <a:rPr lang="fr-FR" sz="1000" dirty="0">
                <a:latin typeface="Arial Nova" panose="020B0504020202020204"/>
              </a:rPr>
              <a:t>Ne pas oublier de resituer oralement les résultats (sans quoi il ne seront pas évalués</a:t>
            </a:r>
            <a:r>
              <a:rPr lang="fr-FR" sz="1000" dirty="0" smtClean="0">
                <a:latin typeface="Arial Nova" panose="020B0504020202020204"/>
              </a:rPr>
              <a:t>=)</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Première partie</a:t>
            </a:r>
          </a:p>
          <a:p>
            <a:pPr marL="285750" indent="-285750">
              <a:buClr>
                <a:schemeClr val="accent1"/>
              </a:buClr>
              <a:buFont typeface="Wingdings" panose="05000000000000000000" pitchFamily="2" charset="2"/>
              <a:buChar char="§"/>
            </a:pPr>
            <a:r>
              <a:rPr lang="fr-FR" sz="1000" dirty="0">
                <a:latin typeface="Arial Nova" panose="020B0504020202020204"/>
              </a:rPr>
              <a:t>Présenter en deux phrases le système et la problématique avant de commencer.</a:t>
            </a:r>
          </a:p>
          <a:p>
            <a:pPr marL="285750" indent="-285750">
              <a:buClr>
                <a:schemeClr val="accent1"/>
              </a:buClr>
              <a:buFont typeface="Wingdings" panose="05000000000000000000" pitchFamily="2" charset="2"/>
              <a:buChar char="§"/>
            </a:pPr>
            <a:r>
              <a:rPr lang="fr-FR" sz="1000" dirty="0">
                <a:latin typeface="Arial Nova" panose="020B0504020202020204"/>
              </a:rPr>
              <a:t>Etre concis et synthétique. </a:t>
            </a:r>
          </a:p>
          <a:p>
            <a:pPr marL="285750" indent="-285750">
              <a:buClr>
                <a:schemeClr val="accent1"/>
              </a:buClr>
              <a:buFont typeface="Wingdings" panose="05000000000000000000" pitchFamily="2" charset="2"/>
              <a:buChar char="§"/>
            </a:pPr>
            <a:r>
              <a:rPr lang="fr-FR" sz="1000" dirty="0">
                <a:latin typeface="Arial Nova" panose="020B0504020202020204"/>
              </a:rPr>
              <a:t>Faire des schémas</a:t>
            </a:r>
          </a:p>
          <a:p>
            <a:pPr marL="285750" indent="-285750">
              <a:buClr>
                <a:schemeClr val="accent1"/>
              </a:buClr>
              <a:buFont typeface="Wingdings" panose="05000000000000000000" pitchFamily="2" charset="2"/>
              <a:buChar char="§"/>
            </a:pPr>
            <a:r>
              <a:rPr lang="fr-FR" sz="1000" dirty="0">
                <a:latin typeface="Arial Nova" panose="020B0504020202020204"/>
              </a:rPr>
              <a:t>Consulter le cahier des charges. </a:t>
            </a:r>
          </a:p>
          <a:p>
            <a:pPr>
              <a:buClr>
                <a:schemeClr val="accent1"/>
              </a:buClr>
            </a:pPr>
            <a:r>
              <a:rPr lang="fr-FR" sz="1000" b="1" dirty="0">
                <a:latin typeface="Arial Nova" panose="020B0504020202020204"/>
              </a:rPr>
              <a:t>Partie en autonomie </a:t>
            </a:r>
          </a:p>
          <a:p>
            <a:pPr marL="285750" indent="-285750">
              <a:buClr>
                <a:schemeClr val="accent1"/>
              </a:buClr>
              <a:buFont typeface="Wingdings" panose="05000000000000000000" pitchFamily="2" charset="2"/>
              <a:buChar char="§"/>
            </a:pPr>
            <a:r>
              <a:rPr lang="fr-FR" sz="1000" dirty="0">
                <a:latin typeface="Arial Nova" panose="020B0504020202020204"/>
              </a:rPr>
              <a:t>Justifier la démarche</a:t>
            </a:r>
          </a:p>
          <a:p>
            <a:pPr>
              <a:buClr>
                <a:schemeClr val="accent1"/>
              </a:buClr>
            </a:pPr>
            <a:r>
              <a:rPr lang="fr-FR" sz="1000" b="1" dirty="0">
                <a:latin typeface="Arial Nova" panose="020B0504020202020204"/>
              </a:rPr>
              <a:t>Analyse</a:t>
            </a:r>
          </a:p>
          <a:p>
            <a:pPr marL="285750" indent="-285750">
              <a:buClr>
                <a:schemeClr val="accent1"/>
              </a:buClr>
              <a:buFont typeface="Wingdings" panose="05000000000000000000" pitchFamily="2" charset="2"/>
              <a:buChar char="§"/>
            </a:pPr>
            <a:r>
              <a:rPr lang="fr-FR" sz="1000" dirty="0">
                <a:latin typeface="Arial Nova" panose="020B0504020202020204"/>
              </a:rPr>
              <a:t>Attention à confronter les valeurs numériques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 </a:t>
            </a:r>
          </a:p>
          <a:p>
            <a:pPr marL="285750" indent="-285750">
              <a:buClr>
                <a:schemeClr val="accent1"/>
              </a:buClr>
              <a:buFont typeface="Wingdings" panose="05000000000000000000" pitchFamily="2" charset="2"/>
              <a:buChar char="§"/>
            </a:pPr>
            <a:r>
              <a:rPr lang="fr-FR" sz="1000" dirty="0">
                <a:latin typeface="Arial Nova" panose="020B0504020202020204"/>
              </a:rPr>
              <a:t>Attention aux ordres de grandeur et aux unités</a:t>
            </a:r>
          </a:p>
          <a:p>
            <a:pPr>
              <a:buClr>
                <a:schemeClr val="accent1"/>
              </a:buClr>
            </a:pPr>
            <a:endParaRPr lang="fr-FR" sz="1000" dirty="0">
              <a:latin typeface="Arial Nova" panose="020B0504020202020204"/>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12011"/>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961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520896" y="2896608"/>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69167" y="841041"/>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683101" y="841040"/>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503742" y="884583"/>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350837" y="1325254"/>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2067667" y="135641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xmlns=""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xmlns=""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209550" y="8457316"/>
            <a:ext cx="7077433" cy="1724129"/>
            <a:chOff x="0" y="4766046"/>
            <a:chExt cx="6797675" cy="172412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65429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265112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47950" y="54121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62827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8055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598286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16015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33744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672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387523" y="2799832"/>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455219" y="447189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753135" y="424431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673137" y="377597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896512" y="4446665"/>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540597" y="4676780"/>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549716" y="2144841"/>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5039969"/>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3h50</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769504" y="5047589"/>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4244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993175" y="7388986"/>
            <a:ext cx="3359923"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latin typeface="Arial Nova" panose="020B0504020202020204"/>
              </a:rPr>
              <a:t>Communication</a:t>
            </a:r>
            <a:r>
              <a:rPr lang="fr-FR" sz="1000" dirty="0">
                <a:latin typeface="Arial Nova" panose="020B0504020202020204"/>
              </a:rPr>
              <a:t> </a:t>
            </a:r>
          </a:p>
          <a:p>
            <a:pPr marL="93663" indent="-93663">
              <a:buFont typeface="Arial" panose="020B0604020202020204" pitchFamily="34" charset="0"/>
              <a:buChar char="•"/>
            </a:pPr>
            <a:r>
              <a:rPr lang="fr-FR" sz="1000" dirty="0">
                <a:latin typeface="Arial Nova" panose="020B0504020202020204"/>
              </a:rPr>
              <a:t>25% de la note</a:t>
            </a:r>
          </a:p>
          <a:p>
            <a:pPr marL="93663" indent="-93663">
              <a:buFont typeface="Arial" panose="020B0604020202020204" pitchFamily="34" charset="0"/>
              <a:buChar char="•"/>
            </a:pPr>
            <a:r>
              <a:rPr lang="fr-FR" sz="1000" dirty="0">
                <a:latin typeface="Arial Nova" panose="020B0504020202020204"/>
              </a:rPr>
              <a:t>Clarté des explications</a:t>
            </a:r>
          </a:p>
          <a:p>
            <a:pPr marL="93663" indent="-93663">
              <a:buFont typeface="Arial" panose="020B0604020202020204" pitchFamily="34" charset="0"/>
              <a:buChar char="•"/>
            </a:pPr>
            <a:r>
              <a:rPr lang="fr-FR" sz="1000" dirty="0">
                <a:latin typeface="Arial Nova" panose="020B0504020202020204"/>
              </a:rPr>
              <a:t>Précision des explications</a:t>
            </a:r>
          </a:p>
          <a:p>
            <a:pPr marL="93663" indent="-93663">
              <a:buFont typeface="Arial" panose="020B0604020202020204" pitchFamily="34" charset="0"/>
              <a:buChar char="•"/>
            </a:pPr>
            <a:endParaRPr lang="fr-FR" sz="1000" dirty="0">
              <a:latin typeface="Arial Nova" panose="020B0504020202020204"/>
            </a:endParaRPr>
          </a:p>
          <a:p>
            <a:pPr marL="93663" indent="-93663">
              <a:buFont typeface="Arial" panose="020B0604020202020204" pitchFamily="34" charset="0"/>
              <a:buChar char="•"/>
            </a:pPr>
            <a:r>
              <a:rPr lang="fr-FR" sz="1000" dirty="0">
                <a:latin typeface="Arial Nova" panose="020B0504020202020204"/>
              </a:rPr>
              <a:t>Choix du vocabulaire</a:t>
            </a:r>
          </a:p>
          <a:p>
            <a:pPr marL="93663" indent="-93663">
              <a:buFont typeface="Arial" panose="020B0604020202020204" pitchFamily="34" charset="0"/>
              <a:buChar char="•"/>
            </a:pPr>
            <a:r>
              <a:rPr lang="fr-FR" sz="1000" dirty="0">
                <a:latin typeface="Arial Nova" panose="020B0504020202020204"/>
              </a:rPr>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50837" y="8221124"/>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779837" y="133220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394149" y="1362479"/>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err="1">
                <a:latin typeface="Arial Nova" panose="020B0504020202020204" pitchFamily="34" charset="0"/>
              </a:rPr>
              <a:t>xxxx</a:t>
            </a:r>
            <a:endParaRPr lang="fr-FR" sz="1000" dirty="0">
              <a:latin typeface="Arial Nova" panose="020B0504020202020204" pitchFamily="34" charset="0"/>
            </a:endParaRP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9404"/>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520896" y="1732855"/>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363169" y="485142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570288" y="2697820"/>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a:latin typeface="Arial Nova" panose="020B0504020202020204"/>
              </a:rPr>
              <a:t>Présentation </a:t>
            </a:r>
          </a:p>
          <a:p>
            <a:pPr marL="266700" indent="-95250">
              <a:buFont typeface="+mj-lt"/>
              <a:buAutoNum type="arabicPeriod"/>
            </a:pPr>
            <a:r>
              <a:rPr lang="fr-FR" sz="800" dirty="0">
                <a:latin typeface="Arial Nova" panose="020B0504020202020204"/>
              </a:rPr>
              <a:t>Problématique</a:t>
            </a:r>
          </a:p>
          <a:p>
            <a:pPr marL="266700" indent="-95250">
              <a:buFont typeface="+mj-lt"/>
              <a:buAutoNum type="arabicPeriod"/>
            </a:pPr>
            <a:r>
              <a:rPr lang="fr-FR" sz="800" dirty="0">
                <a:latin typeface="Arial Nova" panose="020B0504020202020204"/>
              </a:rPr>
              <a:t>Démarche</a:t>
            </a:r>
          </a:p>
          <a:p>
            <a:pPr marL="266700" indent="-95250">
              <a:buFont typeface="+mj-lt"/>
              <a:buAutoNum type="arabicPeriod"/>
            </a:pPr>
            <a:r>
              <a:rPr lang="fr-FR" sz="800" dirty="0">
                <a:latin typeface="Arial Nova" panose="020B0504020202020204"/>
              </a:rPr>
              <a:t>Conclusion</a:t>
            </a:r>
          </a:p>
        </p:txBody>
      </p:sp>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888"/>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888"/>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49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884095177"/>
              </p:ext>
            </p:extLst>
          </p:nvPr>
        </p:nvGraphicFramePr>
        <p:xfrm>
          <a:off x="350837" y="2881173"/>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151585" y="758670"/>
            <a:ext cx="2492648" cy="393700"/>
            <a:chOff x="3801247" y="642592"/>
            <a:chExt cx="2492648" cy="393700"/>
          </a:xfrm>
        </p:grpSpPr>
        <p:sp>
          <p:nvSpPr>
            <p:cNvPr id="9" name="Ellipse 8">
              <a:extLst>
                <a:ext uri="{FF2B5EF4-FFF2-40B4-BE49-F238E27FC236}">
                  <a16:creationId xmlns:a16="http://schemas.microsoft.com/office/drawing/2014/main" id="{E260EFAE-DE3D-351B-25EC-D7A4EC4DE67E}"/>
                </a:ext>
              </a:extLst>
            </p:cNvPr>
            <p:cNvSpPr/>
            <p:nvPr/>
          </p:nvSpPr>
          <p:spPr>
            <a:xfrm>
              <a:off x="5838494" y="642592"/>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801247" y="720560"/>
              <a:ext cx="2492648" cy="246221"/>
            </a:xfrm>
            <a:prstGeom prst="rect">
              <a:avLst/>
            </a:prstGeom>
            <a:noFill/>
          </p:spPr>
          <p:txBody>
            <a:bodyPr wrap="square" rtlCol="0">
              <a:spAutoFit/>
            </a:bodyPr>
            <a:lstStyle/>
            <a:p>
              <a:r>
                <a:rPr lang="fr-FR" sz="10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219075" y="1231855"/>
            <a:ext cx="1752282" cy="246221"/>
          </a:xfrm>
          <a:prstGeom prst="rect">
            <a:avLst/>
          </a:prstGeom>
          <a:noFill/>
        </p:spPr>
        <p:txBody>
          <a:bodyPr wrap="square" rtlCol="0">
            <a:spAutoFit/>
          </a:bodyPr>
          <a:lstStyle/>
          <a:p>
            <a:r>
              <a:rPr lang="fr-FR" sz="10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32995" y="1257657"/>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403088"/>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7847"/>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5200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1 à 2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038094"/>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779568" y="1229430"/>
            <a:ext cx="1620520" cy="246221"/>
          </a:xfrm>
          <a:prstGeom prst="rect">
            <a:avLst/>
          </a:prstGeom>
          <a:noFill/>
        </p:spPr>
        <p:txBody>
          <a:bodyPr wrap="square" rtlCol="0">
            <a:spAutoFit/>
          </a:bodyPr>
          <a:lstStyle/>
          <a:p>
            <a:r>
              <a:rPr lang="fr-FR" sz="10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400088" y="1254675"/>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779838" y="820850"/>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350836" y="5675069"/>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dirty="0">
                <a:latin typeface="Arial Nova" panose="020B0504020202020204"/>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000" dirty="0">
                <a:latin typeface="Arial Nova" panose="020B0504020202020204"/>
              </a:rPr>
              <a:t>Pôles plus ou moins indépendants</a:t>
            </a:r>
          </a:p>
          <a:p>
            <a:pPr marL="285750" indent="-285750">
              <a:buClr>
                <a:schemeClr val="accent1"/>
              </a:buClr>
              <a:buFont typeface="Wingdings" panose="05000000000000000000" pitchFamily="2" charset="2"/>
              <a:buChar char="§"/>
            </a:pPr>
            <a:r>
              <a:rPr lang="fr-FR" sz="1000" dirty="0">
                <a:latin typeface="Arial Nova" panose="020B0504020202020204"/>
              </a:rPr>
              <a:t>Mise en pace d’un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a:rPr>
              <a:t>Choix de réglages</a:t>
            </a:r>
          </a:p>
          <a:p>
            <a:pPr marL="285750" indent="-285750">
              <a:buClr>
                <a:schemeClr val="accent1"/>
              </a:buClr>
              <a:buFont typeface="Wingdings" panose="05000000000000000000" pitchFamily="2" charset="2"/>
              <a:buChar char="§"/>
            </a:pPr>
            <a:r>
              <a:rPr lang="fr-FR" sz="1000" dirty="0">
                <a:latin typeface="Arial Nova" panose="020B0504020202020204"/>
              </a:rPr>
              <a:t>Conservation d’hypothèses</a:t>
            </a:r>
          </a:p>
          <a:p>
            <a:pPr marL="285750" indent="-285750">
              <a:buClr>
                <a:schemeClr val="accent1"/>
              </a:buClr>
              <a:buFont typeface="Wingdings" panose="05000000000000000000" pitchFamily="2" charset="2"/>
              <a:buChar char="§"/>
            </a:pPr>
            <a:r>
              <a:rPr lang="fr-FR" sz="1000" dirty="0">
                <a:latin typeface="Arial Nova" panose="020B0504020202020204"/>
              </a:rPr>
              <a:t>Analyse des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305" y="91841"/>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812995" y="1759796"/>
            <a:ext cx="6341597" cy="741267"/>
            <a:chOff x="462159" y="1491277"/>
            <a:chExt cx="6341597" cy="741267"/>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Programmation</a:t>
              </a: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350837" y="6726180"/>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Découverte système</a:t>
            </a:r>
          </a:p>
          <a:p>
            <a:pPr marL="285750" indent="-285750">
              <a:buClr>
                <a:schemeClr val="accent1"/>
              </a:buClr>
              <a:buFont typeface="Wingdings" panose="05000000000000000000" pitchFamily="2" charset="2"/>
              <a:buChar char="§"/>
            </a:pPr>
            <a:r>
              <a:rPr lang="fr-FR" sz="1000" dirty="0">
                <a:latin typeface="Arial Nova" panose="020B0504020202020204"/>
              </a:rPr>
              <a:t>Maîtriser la lecture de diagrammes </a:t>
            </a:r>
            <a:r>
              <a:rPr lang="fr-FR" sz="1000" dirty="0" err="1">
                <a:latin typeface="Arial Nova" panose="020B0504020202020204"/>
              </a:rPr>
              <a:t>SysML</a:t>
            </a:r>
            <a:endParaRPr lang="fr-FR" sz="1000" dirty="0">
              <a:latin typeface="Arial Nova" panose="020B0504020202020204"/>
            </a:endParaRPr>
          </a:p>
          <a:p>
            <a:pPr marL="285750" indent="-285750">
              <a:buClr>
                <a:schemeClr val="accent1"/>
              </a:buClr>
              <a:buFont typeface="Wingdings" panose="05000000000000000000" pitchFamily="2" charset="2"/>
              <a:buChar char="§"/>
            </a:pPr>
            <a:r>
              <a:rPr lang="fr-FR" sz="1000" dirty="0">
                <a:latin typeface="Arial Nova" panose="020B0504020202020204"/>
              </a:rPr>
              <a:t>Maîtriser la chaîne fonctionnelle</a:t>
            </a:r>
          </a:p>
          <a:p>
            <a:pPr marL="285750" indent="-285750">
              <a:buClr>
                <a:schemeClr val="accent1"/>
              </a:buClr>
              <a:buFont typeface="Wingdings" panose="05000000000000000000" pitchFamily="2" charset="2"/>
              <a:buChar char="§"/>
            </a:pPr>
            <a:r>
              <a:rPr lang="fr-FR" sz="1000" dirty="0">
                <a:latin typeface="Arial Nova" panose="020B0504020202020204"/>
              </a:rPr>
              <a:t>Connaissance des composants technologiques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Approche expérimentale : </a:t>
            </a:r>
          </a:p>
          <a:p>
            <a:pPr marL="285750" indent="-285750">
              <a:buClr>
                <a:schemeClr val="accent1"/>
              </a:buClr>
              <a:buFont typeface="Wingdings" panose="05000000000000000000" pitchFamily="2" charset="2"/>
              <a:buChar char="§"/>
            </a:pPr>
            <a:r>
              <a:rPr lang="fr-FR" sz="1000" dirty="0">
                <a:latin typeface="Arial Nova" panose="020B0504020202020204"/>
              </a:rPr>
              <a:t>Le système n’est pas la pour la déco !</a:t>
            </a:r>
          </a:p>
          <a:p>
            <a:pPr marL="285750" indent="-285750">
              <a:buClr>
                <a:schemeClr val="accent1"/>
              </a:buClr>
              <a:buFont typeface="Wingdings" panose="05000000000000000000" pitchFamily="2" charset="2"/>
              <a:buChar char="§"/>
            </a:pPr>
            <a:r>
              <a:rPr lang="fr-FR" sz="1000" dirty="0">
                <a:latin typeface="Arial Nova" panose="020B0504020202020204"/>
              </a:rPr>
              <a:t>Manipulation de tableur pour afficher une courbe</a:t>
            </a:r>
          </a:p>
          <a:p>
            <a:pPr marL="285750" indent="-285750">
              <a:buClr>
                <a:schemeClr val="accent1"/>
              </a:buClr>
              <a:buFont typeface="Wingdings" panose="05000000000000000000" pitchFamily="2" charset="2"/>
              <a:buChar char="§"/>
            </a:pPr>
            <a:r>
              <a:rPr lang="fr-FR" sz="1000" dirty="0">
                <a:latin typeface="Arial Nova" panose="020B0504020202020204"/>
              </a:rPr>
              <a:t>Habillage des courbes imprimées (titres, valeurs remarquables etc.)</a:t>
            </a:r>
          </a:p>
          <a:p>
            <a:pPr marL="285750" indent="-285750">
              <a:buClr>
                <a:schemeClr val="accent1"/>
              </a:buClr>
              <a:buFont typeface="Wingdings" panose="05000000000000000000" pitchFamily="2" charset="2"/>
              <a:buChar char="§"/>
            </a:pPr>
            <a:r>
              <a:rPr lang="fr-FR" sz="1000" dirty="0">
                <a:latin typeface="Arial Nova" panose="020B0504020202020204"/>
              </a:rPr>
              <a:t>Confrontation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a:p>
            <a:pPr>
              <a:buClr>
                <a:schemeClr val="accent1"/>
              </a:buClr>
            </a:pPr>
            <a:r>
              <a:rPr lang="fr-FR" sz="1000" b="1" dirty="0">
                <a:latin typeface="Arial Nova" panose="020B0504020202020204"/>
              </a:rPr>
              <a:t>Approche disciplinaire : </a:t>
            </a:r>
          </a:p>
          <a:p>
            <a:pPr marL="285750" indent="-285750">
              <a:buClr>
                <a:schemeClr val="accent1"/>
              </a:buClr>
              <a:buFont typeface="Wingdings" panose="05000000000000000000" pitchFamily="2" charset="2"/>
              <a:buChar char="§"/>
            </a:pPr>
            <a:r>
              <a:rPr lang="fr-FR" sz="1000" dirty="0">
                <a:latin typeface="Arial Nova" panose="020B0504020202020204"/>
              </a:rPr>
              <a:t>S’appliquer sur les schémas</a:t>
            </a:r>
          </a:p>
          <a:p>
            <a:pPr marL="285750" indent="-285750">
              <a:buClr>
                <a:schemeClr val="accent1"/>
              </a:buClr>
              <a:buFont typeface="Wingdings" panose="05000000000000000000" pitchFamily="2" charset="2"/>
              <a:buChar char="§"/>
            </a:pPr>
            <a:r>
              <a:rPr lang="fr-FR" sz="1000" dirty="0">
                <a:latin typeface="Arial Nova" panose="020B0504020202020204"/>
              </a:rPr>
              <a:t>Mettre en place les repères</a:t>
            </a:r>
          </a:p>
          <a:p>
            <a:pPr marL="285750" indent="-285750">
              <a:buClr>
                <a:schemeClr val="accent1"/>
              </a:buClr>
              <a:buFont typeface="Wingdings" panose="05000000000000000000" pitchFamily="2" charset="2"/>
              <a:buChar char="§"/>
            </a:pPr>
            <a:r>
              <a:rPr lang="fr-FR" sz="1000" dirty="0">
                <a:latin typeface="Arial Nova" panose="020B0504020202020204"/>
              </a:rPr>
              <a:t>Notations rigoureuses (vecteurs, torseurs, puissances etc.)</a:t>
            </a:r>
          </a:p>
          <a:p>
            <a:pPr>
              <a:buClr>
                <a:schemeClr val="accent1"/>
              </a:buClr>
            </a:pPr>
            <a:endParaRPr lang="fr-FR" sz="1000" dirty="0">
              <a:latin typeface="Arial Nova" panose="020B0504020202020204"/>
            </a:endParaRPr>
          </a:p>
        </p:txBody>
      </p:sp>
      <p:grpSp>
        <p:nvGrpSpPr>
          <p:cNvPr id="17" name="Groupe 16"/>
          <p:cNvGrpSpPr/>
          <p:nvPr/>
        </p:nvGrpSpPr>
        <p:grpSpPr>
          <a:xfrm>
            <a:off x="350836" y="8912813"/>
            <a:ext cx="6803756" cy="995825"/>
            <a:chOff x="-1" y="8519906"/>
            <a:chExt cx="6803756" cy="995825"/>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46221"/>
            </a:xfrm>
            <a:prstGeom prst="rect">
              <a:avLst/>
            </a:prstGeom>
            <a:noFill/>
          </p:spPr>
          <p:txBody>
            <a:bodyPr wrap="square" rtlCol="0">
              <a:spAutoFit/>
            </a:bodyPr>
            <a:lstStyle/>
            <a:p>
              <a:r>
                <a:rPr lang="fr-FR" sz="1000" b="1" dirty="0">
                  <a:latin typeface="Arial Nova" panose="020B0504020202020204"/>
                </a:rPr>
                <a:t>Systèmes : Témoignages promo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a:rPr>
                <a:t>Imprimante 3D</a:t>
              </a:r>
            </a:p>
            <a:p>
              <a:pPr marL="285750" indent="-285750">
                <a:buClr>
                  <a:schemeClr val="accent1"/>
                </a:buClr>
                <a:buFont typeface="Wingdings" panose="05000000000000000000" pitchFamily="2" charset="2"/>
                <a:buChar char="§"/>
              </a:pPr>
              <a:r>
                <a:rPr lang="fr-FR" sz="1000" dirty="0">
                  <a:latin typeface="Arial Nova" panose="020B0504020202020204"/>
                </a:rPr>
                <a:t>Cordeuse de raquette</a:t>
              </a:r>
            </a:p>
            <a:p>
              <a:pPr marL="285750" indent="-285750">
                <a:buClr>
                  <a:schemeClr val="accent1"/>
                </a:buClr>
                <a:buFont typeface="Wingdings" panose="05000000000000000000" pitchFamily="2" charset="2"/>
                <a:buChar char="§"/>
              </a:pPr>
              <a:r>
                <a:rPr lang="fr-FR" sz="1000" dirty="0" smtClean="0">
                  <a:latin typeface="Arial Nova" panose="020B0504020202020204"/>
                </a:rPr>
                <a:t>Pilote </a:t>
              </a:r>
              <a:r>
                <a:rPr lang="fr-FR" sz="1000" dirty="0">
                  <a:latin typeface="Arial Nova" panose="020B0504020202020204"/>
                </a:rPr>
                <a:t>hydraulique de bateau</a:t>
              </a:r>
            </a:p>
            <a:p>
              <a:pPr marL="285750" indent="-285750">
                <a:buClr>
                  <a:schemeClr val="accent1"/>
                </a:buClr>
                <a:buFont typeface="Wingdings" panose="05000000000000000000" pitchFamily="2" charset="2"/>
                <a:buChar char="§"/>
              </a:pPr>
              <a:r>
                <a:rPr lang="fr-FR" sz="1000" dirty="0" err="1">
                  <a:latin typeface="Arial Nova" panose="020B0504020202020204"/>
                </a:rPr>
                <a:t>Geeros</a:t>
              </a:r>
              <a:endParaRPr lang="fr-FR" sz="1000" dirty="0">
                <a:latin typeface="Arial Nova" panose="020B0504020202020204"/>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err="1">
                  <a:latin typeface="Arial Nova" panose="020B0504020202020204"/>
                </a:rPr>
                <a:t>Geeros</a:t>
              </a:r>
              <a:endParaRPr lang="fr-FR" sz="1000" b="0" dirty="0">
                <a:latin typeface="Arial Nova" panose="020B0504020202020204"/>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46221"/>
            </a:xfrm>
            <a:prstGeom prst="rect">
              <a:avLst/>
            </a:prstGeom>
            <a:noFill/>
          </p:spPr>
          <p:txBody>
            <a:bodyPr wrap="square" rtlCol="0">
              <a:spAutoFit/>
            </a:bodyPr>
            <a:lstStyle/>
            <a:p>
              <a:r>
                <a:rPr lang="fr-FR" sz="1000" b="1" dirty="0">
                  <a:latin typeface="Arial Nova" panose="020B0504020202020204"/>
                </a:rPr>
                <a:t>Logiciels  : Témoignages promo 2022</a:t>
              </a: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944937" y="7737535"/>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00" b="1" dirty="0">
                <a:latin typeface="Arial Nova" panose="020B0504020202020204" pitchFamily="34" charset="0"/>
              </a:rPr>
              <a:t>Evaluation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Rigueur, progression, réactivité, pertinence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Compte-rendu synthétique </a:t>
            </a:r>
          </a:p>
        </p:txBody>
      </p:sp>
    </p:spTree>
    <p:extLst>
      <p:ext uri="{BB962C8B-B14F-4D97-AF65-F5344CB8AC3E}">
        <p14:creationId xmlns:p14="http://schemas.microsoft.com/office/powerpoint/2010/main" val="14000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460678555"/>
              </p:ext>
            </p:extLst>
          </p:nvPr>
        </p:nvGraphicFramePr>
        <p:xfrm>
          <a:off x="350837" y="3308213"/>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7187" y="307181"/>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7187" y="664785"/>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latin typeface="Arial Nova" panose="020B0504020202020204"/>
                </a:rPr>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400963"/>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57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989012" y="4090634"/>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6134489" y="5182408"/>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560" y="101949"/>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209550" y="1853062"/>
            <a:ext cx="7181849" cy="1938992"/>
          </a:xfrm>
          <a:prstGeom prst="rect">
            <a:avLst/>
          </a:prstGeom>
          <a:noFill/>
        </p:spPr>
        <p:txBody>
          <a:bodyPr wrap="square">
            <a:spAutoFit/>
          </a:bodyPr>
          <a:lstStyle/>
          <a:p>
            <a:pPr algn="l"/>
            <a:r>
              <a:rPr lang="fr-FR" sz="1000" dirty="0">
                <a:latin typeface="Arial Nova" panose="020B0504020202020204"/>
              </a:rPr>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00" dirty="0">
              <a:latin typeface="Arial Nova" panose="020B0504020202020204"/>
            </a:endParaRPr>
          </a:p>
          <a:p>
            <a:pPr algn="l"/>
            <a:r>
              <a:rPr lang="fr-FR" sz="1000" b="1" dirty="0">
                <a:latin typeface="Arial Nova" panose="020B0504020202020204"/>
              </a:rPr>
              <a:t>Ainsi le candidat sera amené à : </a:t>
            </a:r>
          </a:p>
          <a:p>
            <a:pPr marL="171450" indent="-171450">
              <a:buSzPct val="70000"/>
              <a:buFont typeface="Wingdings" panose="05000000000000000000" pitchFamily="2" charset="2"/>
              <a:buChar char="q"/>
            </a:pPr>
            <a:r>
              <a:rPr lang="fr-FR" sz="1000" dirty="0">
                <a:latin typeface="Arial Nova" panose="020B0504020202020204"/>
              </a:rPr>
              <a:t>S’approprier et analyser la problématique du sujet ; </a:t>
            </a:r>
          </a:p>
          <a:p>
            <a:pPr marL="171450" indent="-171450">
              <a:buSzPct val="70000"/>
              <a:buFont typeface="Wingdings" panose="05000000000000000000" pitchFamily="2" charset="2"/>
              <a:buChar char="q"/>
            </a:pPr>
            <a:r>
              <a:rPr lang="fr-FR" sz="1000" dirty="0">
                <a:latin typeface="Arial Nova" panose="020B0504020202020204"/>
              </a:rPr>
              <a:t>Faire preuve d’autonomie afin d’établir un modèle, un paramétrage, une stratégie de résolution ; </a:t>
            </a:r>
          </a:p>
          <a:p>
            <a:pPr marL="171450" indent="-171450">
              <a:buSzPct val="70000"/>
              <a:buFont typeface="Wingdings" panose="05000000000000000000" pitchFamily="2" charset="2"/>
              <a:buChar char="q"/>
            </a:pPr>
            <a:r>
              <a:rPr lang="fr-FR" sz="1000" dirty="0">
                <a:latin typeface="Arial Nova" panose="020B0504020202020204"/>
              </a:rPr>
              <a:t>Structurer sa réponse, faire preuve de rigueur, choisir les outils et connaissances de cours appropriées ; </a:t>
            </a:r>
          </a:p>
          <a:p>
            <a:pPr marL="171450" indent="-171450">
              <a:buSzPct val="70000"/>
              <a:buFont typeface="Wingdings" panose="05000000000000000000" pitchFamily="2" charset="2"/>
              <a:buChar char="q"/>
            </a:pPr>
            <a:r>
              <a:rPr lang="fr-FR" sz="1000" dirty="0">
                <a:latin typeface="Arial Nova" panose="020B0504020202020204"/>
              </a:rPr>
              <a:t>Exploiter les résultats issus d’une simulation numérique ou d’une expérimentation ; </a:t>
            </a:r>
          </a:p>
          <a:p>
            <a:pPr marL="171450" indent="-171450">
              <a:buSzPct val="70000"/>
              <a:buFont typeface="Wingdings" panose="05000000000000000000" pitchFamily="2" charset="2"/>
              <a:buChar char="q"/>
            </a:pPr>
            <a:r>
              <a:rPr lang="fr-FR" sz="1000" dirty="0">
                <a:latin typeface="Arial Nova" panose="020B0504020202020204"/>
              </a:rPr>
              <a:t>Dialoguer avec le jury et argumenter ses choix ; </a:t>
            </a:r>
          </a:p>
          <a:p>
            <a:pPr marL="171450" indent="-171450">
              <a:buSzPct val="70000"/>
              <a:buFont typeface="Wingdings" panose="05000000000000000000" pitchFamily="2" charset="2"/>
              <a:buChar char="q"/>
            </a:pPr>
            <a:r>
              <a:rPr lang="fr-FR" sz="1000" dirty="0">
                <a:latin typeface="Arial Nova" panose="020B0504020202020204"/>
              </a:rPr>
              <a:t>Formuler des conclusions ; </a:t>
            </a:r>
          </a:p>
          <a:p>
            <a:pPr marL="171450" indent="-171450">
              <a:buSzPct val="70000"/>
              <a:buFont typeface="Wingdings" panose="05000000000000000000" pitchFamily="2" charset="2"/>
              <a:buChar char="q"/>
            </a:pPr>
            <a:r>
              <a:rPr lang="fr-FR" sz="1000" dirty="0">
                <a:latin typeface="Arial Nova" panose="020B0504020202020204"/>
              </a:rPr>
              <a:t>Faire preuve de dynamisme, de clarté et précision dans la communication orale.</a:t>
            </a:r>
          </a:p>
        </p:txBody>
      </p:sp>
      <p:sp>
        <p:nvSpPr>
          <p:cNvPr id="36" name="ZoneTexte 35">
            <a:extLst>
              <a:ext uri="{FF2B5EF4-FFF2-40B4-BE49-F238E27FC236}">
                <a16:creationId xmlns:a16="http://schemas.microsoft.com/office/drawing/2014/main" id="{4AF2C5B0-CAB8-3FC1-C1FE-54505265F58B}"/>
              </a:ext>
            </a:extLst>
          </p:cNvPr>
          <p:cNvSpPr txBox="1"/>
          <p:nvPr/>
        </p:nvSpPr>
        <p:spPr>
          <a:xfrm>
            <a:off x="209551" y="6304389"/>
            <a:ext cx="7181848" cy="2862322"/>
          </a:xfrm>
          <a:prstGeom prst="rect">
            <a:avLst/>
          </a:prstGeom>
          <a:noFill/>
        </p:spPr>
        <p:txBody>
          <a:bodyPr wrap="square">
            <a:spAutoFit/>
          </a:bodyPr>
          <a:lstStyle/>
          <a:p>
            <a:r>
              <a:rPr lang="fr-FR" sz="1000" b="1" dirty="0">
                <a:latin typeface="Arial Nova" panose="020B0504020202020204"/>
              </a:rPr>
              <a:t>Le jury apprécie </a:t>
            </a:r>
          </a:p>
          <a:p>
            <a:pPr marL="171450" indent="-171450">
              <a:buFont typeface="Wingdings" panose="05000000000000000000" pitchFamily="2" charset="2"/>
              <a:buChar char="§"/>
            </a:pPr>
            <a:r>
              <a:rPr lang="fr-FR" sz="1000" dirty="0">
                <a:latin typeface="Arial Nova" panose="020B0504020202020204"/>
              </a:rPr>
              <a:t>Une présentation rapide de la problématique et de la démarche permettant de la résoudre. </a:t>
            </a:r>
          </a:p>
          <a:p>
            <a:pPr marL="171450" indent="-171450">
              <a:buFont typeface="Wingdings" panose="05000000000000000000" pitchFamily="2" charset="2"/>
              <a:buChar char="§"/>
            </a:pPr>
            <a:r>
              <a:rPr lang="fr-FR" sz="1000" dirty="0">
                <a:latin typeface="Arial Nova" panose="020B0504020202020204"/>
              </a:rPr>
              <a:t>D’être capable d’identifier les capteurs, les pré-actionneurs, les actionneurs et les transmetteurs. </a:t>
            </a:r>
          </a:p>
          <a:p>
            <a:pPr marL="171450" indent="-171450">
              <a:buFont typeface="Wingdings" panose="05000000000000000000" pitchFamily="2" charset="2"/>
              <a:buChar char="§"/>
            </a:pPr>
            <a:r>
              <a:rPr lang="fr-FR" sz="1000" dirty="0">
                <a:latin typeface="Arial Nova" panose="020B0504020202020204"/>
              </a:rPr>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000" dirty="0">
                <a:latin typeface="Arial Nova" panose="020B0504020202020204"/>
              </a:rPr>
              <a:t>La réactivité face aux interventions de l’examinateur. </a:t>
            </a:r>
          </a:p>
          <a:p>
            <a:pPr marL="171450" indent="-171450">
              <a:buFont typeface="Wingdings" panose="05000000000000000000" pitchFamily="2" charset="2"/>
              <a:buChar char="§"/>
            </a:pPr>
            <a:r>
              <a:rPr lang="fr-FR" sz="1000" dirty="0">
                <a:latin typeface="Arial Nova" panose="020B0504020202020204"/>
              </a:rPr>
              <a:t>Les présentations dynamiques avec une qualité d’expression orale. </a:t>
            </a:r>
          </a:p>
          <a:p>
            <a:r>
              <a:rPr lang="fr-FR" sz="1000" dirty="0">
                <a:latin typeface="Arial Nova" panose="020B0504020202020204"/>
              </a:rPr>
              <a:t>Le jury déplore</a:t>
            </a:r>
          </a:p>
          <a:p>
            <a:pPr marL="171450" indent="-171450">
              <a:buFont typeface="Wingdings" panose="05000000000000000000" pitchFamily="2" charset="2"/>
              <a:buChar char="§"/>
            </a:pPr>
            <a:r>
              <a:rPr lang="fr-FR" sz="1000" dirty="0">
                <a:latin typeface="Arial Nova" panose="020B0504020202020204"/>
              </a:rPr>
              <a:t>Un manque de rigueur dans la modélisation. Utiliser des outils graphiques (graphe de liaisons ou schéma cinématique) peut bien souvent aider les candidats. </a:t>
            </a:r>
          </a:p>
          <a:p>
            <a:pPr marL="171450" indent="-171450">
              <a:buFont typeface="Wingdings" panose="05000000000000000000" pitchFamily="2" charset="2"/>
              <a:buChar char="§"/>
            </a:pPr>
            <a:r>
              <a:rPr lang="fr-FR" sz="1000" dirty="0">
                <a:latin typeface="Arial Nova" panose="020B0504020202020204"/>
              </a:rPr>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000" dirty="0">
                <a:latin typeface="Arial Nova" panose="020B0504020202020204"/>
              </a:rPr>
              <a:t>Trop souvent, aucun système n’est isolé, ou le choix d’isolement est surprenant ; </a:t>
            </a:r>
          </a:p>
          <a:p>
            <a:pPr marL="628650" lvl="1" indent="-171450">
              <a:buFont typeface="Wingdings" panose="05000000000000000000" pitchFamily="2" charset="2"/>
              <a:buChar char="§"/>
            </a:pPr>
            <a:r>
              <a:rPr lang="fr-FR" sz="1000" dirty="0">
                <a:latin typeface="Arial Nova" panose="020B0504020202020204"/>
              </a:rPr>
              <a:t>Le choix des théorèmes utilisés est souvent maladroit. – </a:t>
            </a:r>
          </a:p>
          <a:p>
            <a:pPr marL="171450" indent="-171450">
              <a:buFont typeface="Wingdings" panose="05000000000000000000" pitchFamily="2" charset="2"/>
              <a:buChar char="§"/>
            </a:pPr>
            <a:r>
              <a:rPr lang="fr-FR" sz="1000" dirty="0">
                <a:latin typeface="Arial Nova" panose="020B0504020202020204"/>
              </a:rPr>
              <a:t>Un manque de connaissances dans certains domaines, ainsi les candidats confondent trop souvent : </a:t>
            </a:r>
          </a:p>
          <a:p>
            <a:pPr marL="628650" lvl="1" indent="-171450">
              <a:buFont typeface="Wingdings" panose="05000000000000000000" pitchFamily="2" charset="2"/>
              <a:buChar char="§"/>
            </a:pPr>
            <a:r>
              <a:rPr lang="fr-FR" sz="1000" dirty="0">
                <a:latin typeface="Arial Nova" panose="020B0504020202020204"/>
              </a:rPr>
              <a:t>Rapport de réduction et rendement.</a:t>
            </a:r>
          </a:p>
          <a:p>
            <a:pPr marL="628650" lvl="1" indent="-171450">
              <a:buFont typeface="Wingdings" panose="05000000000000000000" pitchFamily="2" charset="2"/>
              <a:buChar char="§"/>
            </a:pPr>
            <a:r>
              <a:rPr lang="fr-FR" sz="1000" dirty="0">
                <a:latin typeface="Arial Nova" panose="020B0504020202020204"/>
              </a:rPr>
              <a:t>FTBO et FTBF pour l’évaluation de la stabilité et des erreurs. Les candidats sont alors en difficulté pour mener une démarche de réglage d’un correcteur. </a:t>
            </a:r>
          </a:p>
        </p:txBody>
      </p:sp>
    </p:spTree>
    <p:extLst>
      <p:ext uri="{BB962C8B-B14F-4D97-AF65-F5344CB8AC3E}">
        <p14:creationId xmlns:p14="http://schemas.microsoft.com/office/powerpoint/2010/main" val="293462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573337" y="307181"/>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557759" y="664785"/>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xmlns=""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xmlns=""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37" y="74574"/>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416085054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527837" y="39878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69846" y="4621347"/>
            <a:ext cx="1531015" cy="114826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201961" y="4495348"/>
            <a:ext cx="1375174" cy="1375174"/>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350837" y="218566"/>
            <a:ext cx="2206922" cy="572860"/>
          </a:xfrm>
          <a:prstGeom prst="rect">
            <a:avLst/>
          </a:prstGeom>
        </p:spPr>
      </p:pic>
      <p:pic>
        <p:nvPicPr>
          <p:cNvPr id="24" name="Image 23"/>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323987"/>
          </a:xfrm>
          <a:prstGeom prst="rect">
            <a:avLst/>
          </a:prstGeom>
          <a:noFill/>
        </p:spPr>
        <p:txBody>
          <a:bodyPr wrap="square" rtlCol="0">
            <a:spAutoFit/>
          </a:bodyPr>
          <a:lstStyle/>
          <a:p>
            <a:pPr>
              <a:buClr>
                <a:schemeClr val="accent1"/>
              </a:buClr>
            </a:pPr>
            <a:r>
              <a:rPr lang="fr-FR" sz="1000" b="1" dirty="0" smtClean="0">
                <a:latin typeface="Arial Nova" panose="020B0504020202020204" pitchFamily="34" charset="0"/>
              </a:rPr>
              <a:t>Analyser</a:t>
            </a:r>
            <a:r>
              <a:rPr lang="fr-FR" sz="1000" dirty="0" smtClean="0">
                <a:latin typeface="Arial Nova" panose="020B0504020202020204" pitchFamily="34" charset="0"/>
              </a:rPr>
              <a:t> : évaluer dans les 5 minutes d’introduction</a:t>
            </a:r>
          </a:p>
          <a:p>
            <a:pPr>
              <a:buClr>
                <a:schemeClr val="accent1"/>
              </a:buClr>
            </a:pPr>
            <a:r>
              <a:rPr lang="fr-FR" sz="1000" b="1" dirty="0" smtClean="0">
                <a:latin typeface="Arial Nova" panose="020B0504020202020204" pitchFamily="34" charset="0"/>
              </a:rPr>
              <a:t>Modéliser</a:t>
            </a:r>
            <a:r>
              <a:rPr lang="fr-FR" sz="1000" dirty="0" smtClean="0">
                <a:latin typeface="Arial Nova" panose="020B0504020202020204" pitchFamily="34" charset="0"/>
              </a:rPr>
              <a:t> : appliquer des théorèmes généraux pour modéliser tout ou partie du système</a:t>
            </a:r>
          </a:p>
          <a:p>
            <a:pPr>
              <a:buClr>
                <a:schemeClr val="accent1"/>
              </a:buClr>
            </a:pPr>
            <a:r>
              <a:rPr lang="fr-FR" sz="1000" b="1" dirty="0" smtClean="0">
                <a:latin typeface="Arial Nova" panose="020B0504020202020204" pitchFamily="34" charset="0"/>
                <a:sym typeface="Wingdings" panose="05000000000000000000" pitchFamily="2" charset="2"/>
              </a:rPr>
              <a:t>Expérimenter</a:t>
            </a:r>
            <a:r>
              <a:rPr lang="fr-FR" sz="1000" dirty="0" smtClean="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Proposer un protocole expérimental</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Analyser des résultats expérimentaux fournis</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Identifier des modèles de comportement</a:t>
            </a:r>
          </a:p>
          <a:p>
            <a:pPr>
              <a:buClr>
                <a:schemeClr val="accent1"/>
              </a:buClr>
            </a:pPr>
            <a:r>
              <a:rPr lang="fr-FR" sz="1000" b="1" dirty="0" smtClean="0">
                <a:latin typeface="Arial Nova" panose="020B0504020202020204" pitchFamily="34" charset="0"/>
                <a:sym typeface="Wingdings" panose="05000000000000000000" pitchFamily="2" charset="2"/>
              </a:rPr>
              <a:t>Résoudre</a:t>
            </a:r>
            <a:r>
              <a:rPr lang="fr-FR" sz="1000" dirty="0" smtClean="0">
                <a:latin typeface="Arial Nova" panose="020B0504020202020204" pitchFamily="34" charset="0"/>
                <a:sym typeface="Wingdings" panose="05000000000000000000" pitchFamily="2" charset="2"/>
              </a:rPr>
              <a:t> : relier des caractéristiques des modèles aux performances du système. Appel possible au programme d’informatique.</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smtClean="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smtClean="0">
              <a:latin typeface="Arial Nova" panose="020B0504020202020204" pitchFamily="34" charset="0"/>
              <a:sym typeface="Wingdings" panose="05000000000000000000" pitchFamily="2" charset="2"/>
            </a:endParaRPr>
          </a:p>
          <a:p>
            <a:pPr>
              <a:buClr>
                <a:schemeClr val="accent1"/>
              </a:buClr>
            </a:pPr>
            <a:r>
              <a:rPr lang="fr-FR" sz="1000" b="1" dirty="0" smtClean="0">
                <a:latin typeface="Arial Nova" panose="020B0504020202020204" pitchFamily="34" charset="0"/>
                <a:sym typeface="Wingdings" panose="05000000000000000000" pitchFamily="2" charset="2"/>
              </a:rPr>
              <a:t>Conseils</a:t>
            </a:r>
            <a:r>
              <a:rPr lang="fr-FR" sz="1000" dirty="0" smtClean="0">
                <a:latin typeface="Arial Nova" panose="020B0504020202020204" pitchFamily="34" charset="0"/>
                <a:sym typeface="Wingdings" panose="05000000000000000000" pitchFamily="2" charset="2"/>
              </a:rPr>
              <a:t> : </a:t>
            </a: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Le temps de préparation doit permettre de préparer et de structurer sa présentation.</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Il faut utiliser le vidéoprojecteur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Ne pas oublier de présenter le système ET sa fonction principale, avant de commencer les questions.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Attention à ne pas utiliser des démarches de résolution trop lourdes,</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Commenter les résultats et les valeurs numériques obtenues. </a:t>
            </a:r>
          </a:p>
          <a:p>
            <a:pPr marL="285750" indent="-285750">
              <a:buClr>
                <a:schemeClr val="accent1"/>
              </a:buClr>
              <a:buFont typeface="Wingdings" panose="05000000000000000000" pitchFamily="2" charset="2"/>
              <a:buChar char="§"/>
            </a:pPr>
            <a:r>
              <a:rPr lang="fr-FR" sz="1000" dirty="0" smtClean="0">
                <a:latin typeface="Arial Nova" panose="020B0504020202020204" pitchFamily="34" charset="0"/>
                <a:sym typeface="Wingdings" panose="05000000000000000000" pitchFamily="2" charset="2"/>
              </a:rPr>
              <a:t>« Les </a:t>
            </a:r>
            <a:r>
              <a:rPr lang="fr-FR" sz="1000" dirty="0">
                <a:latin typeface="Arial Nova" panose="020B0504020202020204" pitchFamily="34" charset="0"/>
                <a:sym typeface="Wingdings" panose="05000000000000000000" pitchFamily="2" charset="2"/>
              </a:rPr>
              <a:t>capteurs classiques (potentiomètre, codeur incrémental, génératrice </a:t>
            </a:r>
            <a:r>
              <a:rPr lang="fr-FR" sz="1000" dirty="0" err="1">
                <a:latin typeface="Arial Nova" panose="020B0504020202020204" pitchFamily="34" charset="0"/>
                <a:sym typeface="Wingdings" panose="05000000000000000000" pitchFamily="2" charset="2"/>
              </a:rPr>
              <a:t>tachymétrique</a:t>
            </a:r>
            <a:r>
              <a:rPr lang="fr-FR" sz="1000" dirty="0">
                <a:latin typeface="Arial Nova" panose="020B0504020202020204" pitchFamily="34" charset="0"/>
                <a:sym typeface="Wingdings" panose="05000000000000000000" pitchFamily="2" charset="2"/>
              </a:rPr>
              <a:t>, capteur d’effort</a:t>
            </a:r>
            <a:r>
              <a:rPr lang="fr-FR" sz="1000" dirty="0" smtClean="0">
                <a:latin typeface="Arial Nova" panose="020B0504020202020204" pitchFamily="34" charset="0"/>
                <a:sym typeface="Wingdings" panose="05000000000000000000" pitchFamily="2" charset="2"/>
              </a:rPr>
              <a:t>...) sont </a:t>
            </a:r>
            <a:r>
              <a:rPr lang="fr-FR" sz="1000" dirty="0">
                <a:latin typeface="Arial Nova" panose="020B0504020202020204" pitchFamily="34" charset="0"/>
                <a:sym typeface="Wingdings" panose="05000000000000000000" pitchFamily="2" charset="2"/>
              </a:rPr>
              <a:t>encore peu connus. Les candidats doivent être capables de proposer un capteur pour mesurer </a:t>
            </a:r>
            <a:r>
              <a:rPr lang="fr-FR" sz="1000" dirty="0" smtClean="0">
                <a:latin typeface="Arial Nova" panose="020B0504020202020204" pitchFamily="34" charset="0"/>
                <a:sym typeface="Wingdings" panose="05000000000000000000" pitchFamily="2" charset="2"/>
              </a:rPr>
              <a:t>une grandeur </a:t>
            </a:r>
            <a:r>
              <a:rPr lang="fr-FR" sz="1000" dirty="0">
                <a:latin typeface="Arial Nova" panose="020B0504020202020204" pitchFamily="34" charset="0"/>
                <a:sym typeface="Wingdings" panose="05000000000000000000" pitchFamily="2" charset="2"/>
              </a:rPr>
              <a:t>particulière, expliquer le fonctionnement et proposer une fonction de transfert pour chacun </a:t>
            </a:r>
            <a:r>
              <a:rPr lang="fr-FR" sz="1000" dirty="0" smtClean="0">
                <a:latin typeface="Arial Nova" panose="020B0504020202020204" pitchFamily="34" charset="0"/>
                <a:sym typeface="Wingdings" panose="05000000000000000000" pitchFamily="2" charset="2"/>
              </a:rPr>
              <a:t>de ces </a:t>
            </a:r>
            <a:r>
              <a:rPr lang="fr-FR" sz="1000" dirty="0">
                <a:latin typeface="Arial Nova" panose="020B0504020202020204" pitchFamily="34" charset="0"/>
                <a:sym typeface="Wingdings" panose="05000000000000000000" pitchFamily="2" charset="2"/>
              </a:rPr>
              <a:t>composants</a:t>
            </a:r>
            <a:r>
              <a:rPr lang="fr-FR" sz="1000" dirty="0" smtClean="0">
                <a:latin typeface="Arial Nova" panose="020B0504020202020204" pitchFamily="34" charset="0"/>
                <a:sym typeface="Wingdings" panose="05000000000000000000" pitchFamily="2" charset="2"/>
              </a:rPr>
              <a:t>. »</a:t>
            </a: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spTree>
    <p:extLst>
      <p:ext uri="{BB962C8B-B14F-4D97-AF65-F5344CB8AC3E}">
        <p14:creationId xmlns:p14="http://schemas.microsoft.com/office/powerpoint/2010/main" val="33727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694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694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454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350837" y="998162"/>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350837" y="1420915"/>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350837" y="3866533"/>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605"/>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60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209"/>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493837" y="382190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350837" y="1010886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xmlns=""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xmlns=""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350837" y="100936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4998"/>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1820</Words>
  <Application>Microsoft Office PowerPoint</Application>
  <PresentationFormat>Personnalisé</PresentationFormat>
  <Paragraphs>344</Paragraphs>
  <Slides>7</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59</cp:revision>
  <cp:lastPrinted>2023-05-11T15:23:39Z</cp:lastPrinted>
  <dcterms:created xsi:type="dcterms:W3CDTF">2023-04-14T08:00:34Z</dcterms:created>
  <dcterms:modified xsi:type="dcterms:W3CDTF">2023-05-12T12:22:29Z</dcterms:modified>
</cp:coreProperties>
</file>