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5" r:id="rId3"/>
    <p:sldId id="367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66" r:id="rId12"/>
    <p:sldId id="382" r:id="rId13"/>
    <p:sldId id="368" r:id="rId14"/>
    <p:sldId id="377" r:id="rId15"/>
    <p:sldId id="378" r:id="rId16"/>
    <p:sldId id="380" r:id="rId17"/>
    <p:sldId id="379" r:id="rId18"/>
    <p:sldId id="381" r:id="rId19"/>
    <p:sldId id="383" r:id="rId20"/>
    <p:sldId id="385" r:id="rId21"/>
    <p:sldId id="384" r:id="rId22"/>
  </p:sldIdLst>
  <p:sldSz cx="9144000" cy="6858000" type="screen4x3"/>
  <p:notesSz cx="6858000" cy="9144000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8034" autoAdjust="0"/>
  </p:normalViewPr>
  <p:slideViewPr>
    <p:cSldViewPr>
      <p:cViewPr varScale="1">
        <p:scale>
          <a:sx n="65" d="100"/>
          <a:sy n="65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fr-FR"/>
              <a:pPr/>
              <a:t>22/01/2014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Picture 2" descr="C:\Users\Xavier Pessoles\Dropbox\PartageXavier\PTSI\Divers\Logo\logo_pts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82" y="6362864"/>
            <a:ext cx="908137" cy="4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92866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276886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Travail Personnel d’Initiative Encadrée</a:t>
            </a:r>
            <a:endParaRPr kumimoji="0" lang="fr-FR" sz="24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Xavier Pessoles\Dropbox\PartageXavier\PTSI\Divers\Logo\logo_ptsi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82" y="6362864"/>
            <a:ext cx="908137" cy="45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CLASSES Préparatoires AUX GRANDES écoles Sections PTSI – PT		</a:t>
            </a:r>
            <a:r>
              <a:rPr smtClean="0"/>
              <a:t>Lycée Rouvière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547664" y="428604"/>
            <a:ext cx="7310616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Travail d’Initiative Personnel Encadré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7826"/>
            <a:ext cx="150796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25747"/>
          <a:stretch/>
        </p:blipFill>
        <p:spPr bwMode="auto">
          <a:xfrm>
            <a:off x="1903505" y="5357826"/>
            <a:ext cx="167392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4"/>
          <a:stretch/>
        </p:blipFill>
        <p:spPr bwMode="auto">
          <a:xfrm>
            <a:off x="3577434" y="5357826"/>
            <a:ext cx="168739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33" y="5357826"/>
            <a:ext cx="1379187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5357826"/>
            <a:ext cx="1512167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 r="58317" b="29360"/>
          <a:stretch/>
        </p:blipFill>
        <p:spPr bwMode="auto">
          <a:xfrm>
            <a:off x="-451246" y="5357826"/>
            <a:ext cx="846782" cy="10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 cstate="print"/>
          <a:srcRect r="1663"/>
          <a:stretch>
            <a:fillRect/>
          </a:stretch>
        </p:blipFill>
        <p:spPr bwMode="auto">
          <a:xfrm>
            <a:off x="6643702" y="5357826"/>
            <a:ext cx="147156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Les questions doivent permettre d'éclaircir des idées que vous avez développées et au sujet desquelles vous n'avez pas été clair.</a:t>
            </a:r>
          </a:p>
          <a:p>
            <a:r>
              <a:rPr smtClean="0"/>
              <a:t>Elles peuvent aussi s'orienter sur des points que vous n'avez pas abordés. </a:t>
            </a:r>
          </a:p>
          <a:p>
            <a:r>
              <a:rPr smtClean="0"/>
              <a:t>Elles sont sans limites</a:t>
            </a:r>
            <a:r>
              <a:rPr lang="fr-FR" dirty="0" smtClean="0"/>
              <a:t>… le jury évalue alors jusqu’où vous êtes capables d’aller dans votre raisonnement scientifique. </a:t>
            </a:r>
          </a:p>
          <a:p>
            <a:pPr lvl="1"/>
            <a:r>
              <a:rPr smtClean="0"/>
              <a:t>Attention à ne pas vous aventurer vers des terrains méconnus</a:t>
            </a:r>
          </a:p>
          <a:p>
            <a:pPr lvl="1"/>
            <a:r>
              <a:rPr smtClean="0"/>
              <a:t>La réponse "Je sais pas" est autorisée quand les questions vont au</a:t>
            </a:r>
            <a:r>
              <a:rPr lang="fr-FR" dirty="0" smtClean="0"/>
              <a:t>-</a:t>
            </a:r>
            <a:r>
              <a:rPr smtClean="0"/>
              <a:t>delà de vos connaissances.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Les questions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Les conseils du jury	</a:t>
            </a:r>
          </a:p>
          <a:p>
            <a:pPr lvl="1"/>
            <a:r>
              <a:rPr lang="fr-FR" dirty="0" smtClean="0"/>
              <a:t>Se méfier de ce qui paraît facile</a:t>
            </a:r>
          </a:p>
          <a:p>
            <a:pPr lvl="1"/>
            <a:r>
              <a:rPr lang="fr-FR" dirty="0" smtClean="0"/>
              <a:t>Ne pas craindre ce qui paraît difficile</a:t>
            </a:r>
          </a:p>
          <a:p>
            <a:pPr lvl="1"/>
            <a:r>
              <a:rPr lang="fr-FR" dirty="0" smtClean="0"/>
              <a:t>Se montrer critique (…)</a:t>
            </a:r>
          </a:p>
          <a:p>
            <a:pPr lvl="1"/>
            <a:r>
              <a:rPr lang="fr-FR" dirty="0" smtClean="0"/>
              <a:t>Utiliser le « travail suggéré »</a:t>
            </a:r>
          </a:p>
          <a:p>
            <a:pPr lvl="1"/>
            <a:r>
              <a:rPr lang="fr-FR" dirty="0" smtClean="0"/>
              <a:t>Faire preuve d’initiative</a:t>
            </a:r>
          </a:p>
          <a:p>
            <a:pPr lvl="1"/>
            <a:r>
              <a:rPr lang="fr-FR" dirty="0" smtClean="0"/>
              <a:t>Se poser des questions scientifiques</a:t>
            </a:r>
          </a:p>
          <a:p>
            <a:pPr lvl="1"/>
            <a:r>
              <a:rPr lang="fr-FR" dirty="0" smtClean="0"/>
              <a:t>Respecter les 10 minutes</a:t>
            </a:r>
          </a:p>
          <a:p>
            <a:pPr lvl="1"/>
            <a:r>
              <a:rPr lang="fr-FR" dirty="0" smtClean="0"/>
              <a:t>Soigner introduction et conclusion</a:t>
            </a:r>
          </a:p>
          <a:p>
            <a:pPr lvl="1"/>
            <a:r>
              <a:rPr lang="fr-FR" dirty="0" smtClean="0"/>
              <a:t>Ambition et modestie</a:t>
            </a:r>
          </a:p>
          <a:p>
            <a:pPr lvl="1"/>
            <a:r>
              <a:rPr lang="fr-FR" dirty="0" smtClean="0"/>
              <a:t>Montrer l’étendue de sa culture scientifique</a:t>
            </a:r>
          </a:p>
          <a:p>
            <a:pPr lvl="1"/>
            <a:r>
              <a:rPr lang="fr-FR" dirty="0" smtClean="0"/>
              <a:t>Bien maîtriser la notion d’ordre de grandeur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Analyse de dossier scientifique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Le TIPE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Thème </a:t>
            </a:r>
            <a:r>
              <a:rPr lang="fr-FR" dirty="0" smtClean="0"/>
              <a:t>2011 </a:t>
            </a:r>
            <a:r>
              <a:rPr lang="fr-FR" dirty="0"/>
              <a:t>– </a:t>
            </a:r>
            <a:r>
              <a:rPr lang="fr-FR" dirty="0" smtClean="0"/>
              <a:t>2012 </a:t>
            </a:r>
            <a:r>
              <a:rPr lang="fr-FR" dirty="0"/>
              <a:t>:</a:t>
            </a:r>
          </a:p>
          <a:p>
            <a:pPr lvl="1"/>
            <a:r>
              <a:rPr lang="fr-FR" dirty="0" smtClean="0"/>
              <a:t>Prévision</a:t>
            </a:r>
          </a:p>
          <a:p>
            <a:r>
              <a:rPr lang="fr-FR" dirty="0" smtClean="0"/>
              <a:t>Thème 2012 – 2013 :</a:t>
            </a:r>
          </a:p>
          <a:p>
            <a:pPr lvl="1"/>
            <a:r>
              <a:rPr lang="fr-FR" dirty="0" smtClean="0"/>
              <a:t>Invariance et similitude</a:t>
            </a:r>
            <a:endParaRPr dirty="0" smtClean="0"/>
          </a:p>
          <a:p>
            <a:r>
              <a:rPr dirty="0" smtClean="0"/>
              <a:t>Thème 2013 </a:t>
            </a:r>
            <a:r>
              <a:rPr lang="fr-FR" dirty="0" smtClean="0"/>
              <a:t>–</a:t>
            </a:r>
            <a:r>
              <a:rPr dirty="0" smtClean="0"/>
              <a:t> 2014 </a:t>
            </a:r>
          </a:p>
          <a:p>
            <a:pPr lvl="1"/>
            <a:r>
              <a:rPr dirty="0" smtClean="0"/>
              <a:t>Transfert, </a:t>
            </a:r>
            <a:r>
              <a:rPr dirty="0" err="1" smtClean="0"/>
              <a:t>Echange</a:t>
            </a:r>
            <a:endParaRPr dirty="0" smtClean="0"/>
          </a:p>
          <a:p>
            <a:r>
              <a:rPr lang="fr-FR" dirty="0" smtClean="0"/>
              <a:t>Thème 2014 – 2015</a:t>
            </a:r>
          </a:p>
          <a:p>
            <a:pPr lvl="1"/>
            <a:r>
              <a:rPr lang="fr-FR" dirty="0" smtClean="0"/>
              <a:t>? ?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Le TIPE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4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Qu’est ce qu’un TIPE ?</a:t>
            </a:r>
          </a:p>
          <a:p>
            <a:pPr lvl="1"/>
            <a:r>
              <a:rPr lang="fr-FR" dirty="0" smtClean="0"/>
              <a:t>Un support </a:t>
            </a:r>
          </a:p>
          <a:p>
            <a:pPr lvl="1"/>
            <a:r>
              <a:rPr lang="fr-FR" dirty="0" smtClean="0"/>
              <a:t>Une problématique</a:t>
            </a:r>
          </a:p>
          <a:p>
            <a:pPr lvl="1"/>
            <a:r>
              <a:rPr lang="fr-FR" dirty="0" smtClean="0"/>
              <a:t>Une démarche d’investigation multidisciplinaire</a:t>
            </a:r>
          </a:p>
          <a:p>
            <a:pPr lvl="2"/>
            <a:r>
              <a:rPr lang="fr-FR" dirty="0" smtClean="0"/>
              <a:t>Expérimentale et/ou théorique</a:t>
            </a:r>
          </a:p>
          <a:p>
            <a:r>
              <a:rPr lang="fr-FR" dirty="0" smtClean="0"/>
              <a:t>Les TIPE sont  :</a:t>
            </a:r>
          </a:p>
          <a:p>
            <a:pPr lvl="1"/>
            <a:r>
              <a:rPr lang="fr-FR" dirty="0" smtClean="0"/>
              <a:t>Un travail personnel en situation de responsabilité</a:t>
            </a:r>
          </a:p>
          <a:p>
            <a:pPr lvl="1"/>
            <a:r>
              <a:rPr lang="fr-FR" dirty="0" smtClean="0"/>
              <a:t>Un entraînement à la démarche scientifique</a:t>
            </a:r>
          </a:p>
          <a:p>
            <a:pPr lvl="1"/>
            <a:r>
              <a:rPr lang="fr-FR" dirty="0" smtClean="0"/>
              <a:t>Un appel à l’intelligence des situations concrètes</a:t>
            </a:r>
          </a:p>
          <a:p>
            <a:pPr lvl="1"/>
            <a:r>
              <a:rPr lang="fr-FR" dirty="0" smtClean="0"/>
              <a:t>Une pratique de l’exposé et des dialogues</a:t>
            </a:r>
          </a:p>
          <a:p>
            <a:r>
              <a:rPr lang="fr-FR" dirty="0" smtClean="0"/>
              <a:t>Les TIPE ne sont pas : </a:t>
            </a:r>
          </a:p>
          <a:p>
            <a:pPr lvl="1"/>
            <a:r>
              <a:rPr lang="fr-FR" dirty="0" smtClean="0"/>
              <a:t>Une évaluation de la rapidité du réflexe intellectuel</a:t>
            </a:r>
          </a:p>
          <a:p>
            <a:pPr lvl="1"/>
            <a:r>
              <a:rPr lang="fr-FR" dirty="0" smtClean="0"/>
              <a:t>Une acquisition des connaissances disciplinaires supplémentaires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TIPE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bon TIPE repose sur </a:t>
            </a:r>
          </a:p>
          <a:p>
            <a:pPr lvl="1"/>
            <a:r>
              <a:rPr dirty="0" smtClean="0"/>
              <a:t>U</a:t>
            </a:r>
            <a:r>
              <a:rPr lang="fr-FR" dirty="0" smtClean="0"/>
              <a:t>n support simple</a:t>
            </a:r>
          </a:p>
          <a:p>
            <a:pPr lvl="2"/>
            <a:r>
              <a:rPr lang="fr-FR" dirty="0" smtClean="0"/>
              <a:t>Un vélo électrique, une agrafeuse électrique, un avion de modélisme… </a:t>
            </a:r>
          </a:p>
          <a:p>
            <a:pPr lvl="1"/>
            <a:r>
              <a:rPr lang="fr-FR" dirty="0" smtClean="0"/>
              <a:t>Une problématique facilement compréhensible par un jury</a:t>
            </a:r>
          </a:p>
          <a:p>
            <a:pPr lvl="1"/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 mauvais TIPE repose sur un support avec</a:t>
            </a:r>
          </a:p>
          <a:p>
            <a:pPr lvl="1"/>
            <a:r>
              <a:rPr lang="fr-FR" dirty="0" smtClean="0"/>
              <a:t>Un concept scientifique trop difficile à aborder et trop abstrait </a:t>
            </a:r>
          </a:p>
          <a:p>
            <a:pPr lvl="2"/>
            <a:r>
              <a:rPr lang="fr-FR" dirty="0" smtClean="0"/>
              <a:t>Peu d’expérimentations possibles</a:t>
            </a:r>
          </a:p>
          <a:p>
            <a:pPr lvl="2"/>
            <a:r>
              <a:rPr dirty="0" smtClean="0"/>
              <a:t>D</a:t>
            </a:r>
            <a:r>
              <a:rPr lang="fr-FR" dirty="0" smtClean="0"/>
              <a:t>es concepts mathématiques d’un niveau trop élevé</a:t>
            </a:r>
          </a:p>
          <a:p>
            <a:pPr lvl="3"/>
            <a:r>
              <a:rPr lang="fr-FR" dirty="0" smtClean="0"/>
              <a:t>Le TIPE risque de ce résumer à un exposé </a:t>
            </a:r>
          </a:p>
          <a:p>
            <a:pPr lvl="4"/>
            <a:r>
              <a:rPr lang="fr-FR" dirty="0" smtClean="0"/>
              <a:t>SANS problématique réelle</a:t>
            </a:r>
          </a:p>
          <a:p>
            <a:pPr lvl="4"/>
            <a:r>
              <a:rPr lang="fr-FR" dirty="0" smtClean="0"/>
              <a:t>SANS apport personnel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Support – Problématique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ln>
            <a:noFill/>
          </a:ln>
        </p:spPr>
        <p:txBody>
          <a:bodyPr/>
          <a:lstStyle/>
          <a:p>
            <a:r>
              <a:rPr lang="fr-FR" dirty="0" smtClean="0"/>
              <a:t>Avez – vous des passions ?</a:t>
            </a:r>
          </a:p>
          <a:p>
            <a:r>
              <a:rPr lang="fr-FR" dirty="0" smtClean="0"/>
              <a:t>Avez-vous une question que vous vous êtes toujours posée ?</a:t>
            </a:r>
          </a:p>
          <a:p>
            <a:r>
              <a:rPr lang="fr-FR" dirty="0" smtClean="0"/>
              <a:t>Avez – vous des membres de votre entourage qui travaillent dans l’industrie ? Dans la recherche ?</a:t>
            </a:r>
          </a:p>
          <a:p>
            <a:endParaRPr lang="fr-FR" dirty="0" smtClean="0"/>
          </a:p>
          <a:p>
            <a:r>
              <a:rPr lang="fr-FR" dirty="0" smtClean="0"/>
              <a:t>Dans le cas d’un support industriel, attention :</a:t>
            </a:r>
          </a:p>
          <a:p>
            <a:pPr lvl="1"/>
            <a:r>
              <a:rPr lang="fr-FR" dirty="0" smtClean="0">
                <a:solidFill>
                  <a:srgbClr val="7030A0"/>
                </a:solidFill>
              </a:rPr>
              <a:t>Le support doit être transportable, facilement manipulable, accessible</a:t>
            </a:r>
          </a:p>
          <a:p>
            <a:pPr lvl="1"/>
            <a:r>
              <a:rPr lang="fr-FR" dirty="0" smtClean="0"/>
              <a:t>Le TIPE n’est pas un stage dans lequel un industriel vous soustraite du travail</a:t>
            </a:r>
          </a:p>
          <a:p>
            <a:pPr lvl="1"/>
            <a:r>
              <a:rPr lang="fr-FR" dirty="0" smtClean="0"/>
              <a:t>Le support peut être industriel, mais c’est à vous de définir une problématique, ou à défaut de vous l’approprier.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Trouver un support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20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Le travail en équipe est autorisé</a:t>
            </a:r>
          </a:p>
          <a:p>
            <a:pPr lvl="1"/>
            <a:r>
              <a:rPr lang="fr-FR" dirty="0" smtClean="0"/>
              <a:t>Cependant </a:t>
            </a:r>
          </a:p>
          <a:p>
            <a:pPr lvl="2"/>
            <a:r>
              <a:rPr lang="fr-FR" dirty="0" smtClean="0"/>
              <a:t>Chaque élève doit être clair sur le travail qui relève de se sa responsabilité</a:t>
            </a:r>
          </a:p>
          <a:p>
            <a:pPr lvl="2"/>
            <a:r>
              <a:rPr lang="fr-FR" dirty="0" smtClean="0"/>
              <a:t>Le travail présenté par chacun des élèves devra être différent</a:t>
            </a:r>
          </a:p>
          <a:p>
            <a:pPr lvl="2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Le travail en équipe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04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87727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Choix du sujet</a:t>
            </a:r>
          </a:p>
          <a:p>
            <a:pPr lvl="1"/>
            <a:r>
              <a:rPr lang="fr-FR" dirty="0" smtClean="0"/>
              <a:t>Le plus tôt possible</a:t>
            </a:r>
          </a:p>
          <a:p>
            <a:pPr lvl="1"/>
            <a:r>
              <a:rPr lang="fr-FR" dirty="0" smtClean="0"/>
              <a:t>Ni élémentaire ni trop ambitieux</a:t>
            </a:r>
          </a:p>
          <a:p>
            <a:pPr lvl="1"/>
            <a:r>
              <a:rPr lang="fr-FR" dirty="0" smtClean="0"/>
              <a:t>Doit être maîtrisé</a:t>
            </a:r>
          </a:p>
          <a:p>
            <a:pPr lvl="1"/>
            <a:r>
              <a:rPr lang="fr-FR" dirty="0" smtClean="0"/>
              <a:t>Savoir se mobiliser</a:t>
            </a:r>
          </a:p>
          <a:p>
            <a:pPr lvl="1"/>
            <a:r>
              <a:rPr lang="fr-FR" dirty="0" smtClean="0"/>
              <a:t>Originalité mais modestie</a:t>
            </a:r>
          </a:p>
          <a:p>
            <a:pPr lvl="1"/>
            <a:r>
              <a:rPr lang="fr-FR" dirty="0" smtClean="0"/>
              <a:t>Assises théoriques mais applications concrètes</a:t>
            </a:r>
          </a:p>
          <a:p>
            <a:r>
              <a:rPr lang="fr-FR" dirty="0" smtClean="0"/>
              <a:t>Préparation du sujet</a:t>
            </a:r>
          </a:p>
          <a:p>
            <a:pPr lvl="1"/>
            <a:r>
              <a:rPr lang="fr-FR" dirty="0" smtClean="0"/>
              <a:t>Travail de longue haleine</a:t>
            </a:r>
          </a:p>
          <a:p>
            <a:pPr lvl="1"/>
            <a:r>
              <a:rPr lang="fr-FR" dirty="0" smtClean="0"/>
              <a:t>Créativité et originalité</a:t>
            </a:r>
          </a:p>
          <a:p>
            <a:pPr lvl="1"/>
            <a:r>
              <a:rPr lang="fr-FR" dirty="0" smtClean="0"/>
              <a:t>Sortir du lot</a:t>
            </a:r>
          </a:p>
          <a:p>
            <a:pPr lvl="1"/>
            <a:r>
              <a:rPr lang="fr-FR" dirty="0" smtClean="0"/>
              <a:t>Elargissement des connaissances</a:t>
            </a:r>
          </a:p>
          <a:p>
            <a:pPr lvl="1"/>
            <a:r>
              <a:rPr lang="fr-FR" dirty="0" smtClean="0"/>
              <a:t>Soigner la bibliographie</a:t>
            </a:r>
          </a:p>
          <a:p>
            <a:r>
              <a:rPr lang="fr-FR" dirty="0" smtClean="0"/>
              <a:t>Présentation du sujet</a:t>
            </a:r>
          </a:p>
          <a:p>
            <a:pPr lvl="1"/>
            <a:r>
              <a:rPr lang="fr-FR" dirty="0" smtClean="0"/>
              <a:t>Ne parler que de ce qu’on connait</a:t>
            </a:r>
          </a:p>
          <a:p>
            <a:pPr lvl="1"/>
            <a:r>
              <a:rPr lang="fr-FR" dirty="0" smtClean="0"/>
              <a:t>Se méfier des termes pompeux</a:t>
            </a:r>
          </a:p>
          <a:p>
            <a:pPr lvl="1"/>
            <a:r>
              <a:rPr lang="fr-FR" dirty="0" smtClean="0"/>
              <a:t>Convaincre plutôt qu’épater</a:t>
            </a:r>
          </a:p>
          <a:p>
            <a:pPr lvl="1"/>
            <a:r>
              <a:rPr lang="fr-FR" dirty="0" smtClean="0"/>
              <a:t>Utiliser la fiche synoptique</a:t>
            </a:r>
          </a:p>
          <a:p>
            <a:pPr lvl="1"/>
            <a:r>
              <a:rPr lang="fr-FR" dirty="0" smtClean="0"/>
              <a:t>Ne pas craindre de citer les échecs</a:t>
            </a:r>
          </a:p>
          <a:p>
            <a:pPr lvl="1"/>
            <a:r>
              <a:rPr lang="fr-FR" dirty="0" smtClean="0"/>
              <a:t>Faire preuve de pédagogie</a:t>
            </a:r>
          </a:p>
          <a:p>
            <a:pPr lvl="1"/>
            <a:r>
              <a:rPr lang="fr-FR" dirty="0" smtClean="0"/>
              <a:t>Bien positionner son propos</a:t>
            </a:r>
          </a:p>
          <a:p>
            <a:pPr lvl="1"/>
            <a:r>
              <a:rPr lang="fr-FR" dirty="0" smtClean="0"/>
              <a:t>Soigner la présentation</a:t>
            </a:r>
          </a:p>
          <a:p>
            <a:pPr lvl="1"/>
            <a:r>
              <a:rPr lang="fr-FR" dirty="0" smtClean="0"/>
              <a:t>Faire des répétitions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Conseils du jury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5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Comment améliorer la vitesse sur un skate de vitesse ?</a:t>
            </a:r>
          </a:p>
          <a:p>
            <a:pPr lvl="1"/>
            <a:r>
              <a:rPr lang="fr-FR" dirty="0" smtClean="0"/>
              <a:t>Support : skate de vitesse</a:t>
            </a:r>
          </a:p>
          <a:p>
            <a:pPr lvl="1"/>
            <a:r>
              <a:rPr lang="fr-FR" dirty="0" smtClean="0"/>
              <a:t>Fil conducteur </a:t>
            </a:r>
          </a:p>
          <a:p>
            <a:pPr lvl="2"/>
            <a:r>
              <a:rPr lang="fr-FR" dirty="0" smtClean="0"/>
              <a:t>Expérimentations préliminaires et mise en évidence de la problématique </a:t>
            </a:r>
          </a:p>
          <a:p>
            <a:pPr lvl="3"/>
            <a:r>
              <a:rPr lang="fr-FR" dirty="0" smtClean="0"/>
              <a:t>Quelle vitesse peut-on atteindre avec un skate de vitesse ?</a:t>
            </a:r>
          </a:p>
          <a:p>
            <a:pPr lvl="2"/>
            <a:r>
              <a:rPr lang="fr-FR" dirty="0" smtClean="0"/>
              <a:t>Expérimentations pour répondre à la problématique</a:t>
            </a:r>
          </a:p>
          <a:p>
            <a:pPr lvl="3"/>
            <a:r>
              <a:rPr lang="fr-FR" dirty="0" smtClean="0"/>
              <a:t>Modifications du type de roulement</a:t>
            </a:r>
          </a:p>
          <a:p>
            <a:pPr lvl="3"/>
            <a:r>
              <a:rPr lang="fr-FR" dirty="0" smtClean="0"/>
              <a:t>Modifications de type de lubrifiant</a:t>
            </a:r>
          </a:p>
          <a:p>
            <a:pPr lvl="2"/>
            <a:r>
              <a:rPr lang="fr-FR" dirty="0" smtClean="0"/>
              <a:t>Modélisation </a:t>
            </a:r>
          </a:p>
          <a:p>
            <a:pPr lvl="3"/>
            <a:r>
              <a:rPr lang="fr-FR" dirty="0" smtClean="0"/>
              <a:t>Modélisation des contacts dans un roulement</a:t>
            </a:r>
          </a:p>
          <a:p>
            <a:pPr lvl="1"/>
            <a:r>
              <a:rPr lang="fr-FR" dirty="0" smtClean="0"/>
              <a:t>Bilan 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 de sujets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9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68863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Deux composantes</a:t>
            </a:r>
          </a:p>
          <a:p>
            <a:pPr lvl="1"/>
            <a:r>
              <a:rPr lang="fr-FR" dirty="0" smtClean="0"/>
              <a:t>Partie </a:t>
            </a:r>
            <a:r>
              <a:rPr lang="fr-FR" b="1" dirty="0" smtClean="0"/>
              <a:t>C</a:t>
            </a:r>
            <a:r>
              <a:rPr lang="fr-FR" dirty="0" smtClean="0"/>
              <a:t>andidat : développement d’un TIPE</a:t>
            </a:r>
          </a:p>
          <a:p>
            <a:pPr lvl="1"/>
            <a:r>
              <a:rPr lang="fr-FR" dirty="0" smtClean="0"/>
              <a:t>Partie </a:t>
            </a:r>
            <a:r>
              <a:rPr lang="fr-FR" b="1" dirty="0" smtClean="0"/>
              <a:t>D</a:t>
            </a:r>
            <a:r>
              <a:rPr lang="fr-FR" dirty="0" smtClean="0"/>
              <a:t>ossier : analyse d’un document scientifique</a:t>
            </a:r>
          </a:p>
          <a:p>
            <a:pPr lvl="1"/>
            <a:endParaRPr lang="fr-FR" dirty="0"/>
          </a:p>
          <a:p>
            <a:r>
              <a:rPr lang="fr-FR" dirty="0" smtClean="0"/>
              <a:t>Partie C : </a:t>
            </a:r>
          </a:p>
          <a:p>
            <a:pPr lvl="1"/>
            <a:r>
              <a:rPr lang="fr-FR" dirty="0" smtClean="0"/>
              <a:t>Travaux préparés pendant les années de CPGE</a:t>
            </a:r>
          </a:p>
          <a:p>
            <a:pPr lvl="1"/>
            <a:r>
              <a:rPr lang="fr-FR" dirty="0" smtClean="0"/>
              <a:t>Le jour de l’épreuve</a:t>
            </a:r>
          </a:p>
          <a:p>
            <a:pPr lvl="2"/>
            <a:r>
              <a:rPr lang="fr-FR" dirty="0" smtClean="0"/>
              <a:t>10 minutes de présentation (à l’aide de transparents préparés)</a:t>
            </a:r>
          </a:p>
          <a:p>
            <a:pPr lvl="2"/>
            <a:r>
              <a:rPr lang="fr-FR" dirty="0" smtClean="0"/>
              <a:t>10 minutes de question</a:t>
            </a:r>
          </a:p>
          <a:p>
            <a:endParaRPr lang="fr-FR" dirty="0"/>
          </a:p>
          <a:p>
            <a:r>
              <a:rPr lang="fr-FR" dirty="0" smtClean="0"/>
              <a:t>Partie D : </a:t>
            </a:r>
          </a:p>
          <a:p>
            <a:pPr lvl="1"/>
            <a:r>
              <a:rPr lang="fr-FR" dirty="0" smtClean="0"/>
              <a:t>Epreuve préparée pendant les deux années de CPGE</a:t>
            </a:r>
          </a:p>
          <a:p>
            <a:pPr lvl="1"/>
            <a:r>
              <a:rPr lang="fr-FR" dirty="0" smtClean="0"/>
              <a:t>Le jour de l’épreuve :</a:t>
            </a:r>
          </a:p>
          <a:p>
            <a:pPr lvl="2"/>
            <a:r>
              <a:rPr lang="fr-FR" dirty="0" smtClean="0"/>
              <a:t>2h15 de préparation</a:t>
            </a:r>
          </a:p>
          <a:p>
            <a:pPr lvl="2"/>
            <a:r>
              <a:rPr lang="fr-FR" dirty="0" smtClean="0"/>
              <a:t>10 min de </a:t>
            </a:r>
            <a:r>
              <a:rPr smtClean="0"/>
              <a:t>présentation (à l’aide de transparents)</a:t>
            </a:r>
            <a:endParaRPr lang="fr-FR" dirty="0" smtClean="0"/>
          </a:p>
          <a:p>
            <a:pPr lvl="2"/>
            <a:r>
              <a:rPr lang="fr-FR" dirty="0" smtClean="0"/>
              <a:t>10 min de question</a:t>
            </a:r>
          </a:p>
          <a:p>
            <a:endParaRPr lang="fr-FR" dirty="0"/>
          </a:p>
          <a:p>
            <a:r>
              <a:rPr lang="fr-FR" dirty="0" smtClean="0"/>
              <a:t>Jury</a:t>
            </a:r>
          </a:p>
          <a:p>
            <a:pPr lvl="1"/>
            <a:r>
              <a:rPr lang="fr-FR" dirty="0" smtClean="0"/>
              <a:t>Scientifiques, Enseignants chercheurs, spécialistes en SI, Agrégés ou titulaires d’un doctorat</a:t>
            </a:r>
          </a:p>
          <a:p>
            <a:pPr lvl="2"/>
            <a:r>
              <a:rPr lang="fr-FR" dirty="0" smtClean="0"/>
              <a:t>Un des membres est spécialisé en Physique Chimie</a:t>
            </a:r>
          </a:p>
          <a:p>
            <a:pPr lvl="2"/>
            <a:r>
              <a:rPr lang="fr-FR" dirty="0"/>
              <a:t>Un des membres est spécialisé en </a:t>
            </a:r>
            <a:r>
              <a:rPr lang="fr-FR" dirty="0" smtClean="0"/>
              <a:t>SII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L’épreuve de TIPE au concours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Comment obtenir une vitesse constante sur un vélo électrique</a:t>
            </a:r>
          </a:p>
          <a:p>
            <a:pPr lvl="1"/>
            <a:r>
              <a:rPr lang="fr-FR" dirty="0" smtClean="0"/>
              <a:t>Support : vélo électrique instrumenté</a:t>
            </a:r>
          </a:p>
          <a:p>
            <a:pPr lvl="1"/>
            <a:r>
              <a:rPr lang="fr-FR" dirty="0" smtClean="0"/>
              <a:t>Fil conducteur </a:t>
            </a:r>
          </a:p>
          <a:p>
            <a:pPr lvl="2"/>
            <a:r>
              <a:rPr lang="fr-FR" dirty="0" smtClean="0"/>
              <a:t>Modélisation de l’asservissement du vélo</a:t>
            </a:r>
          </a:p>
          <a:p>
            <a:pPr lvl="2"/>
            <a:r>
              <a:rPr lang="fr-FR" dirty="0" smtClean="0"/>
              <a:t>Réalisation d’une interface de commande du moteur électrique en fonction de la vitesse </a:t>
            </a:r>
            <a:r>
              <a:rPr lang="fr-FR" smtClean="0"/>
              <a:t>du vélo</a:t>
            </a:r>
            <a:endParaRPr lang="fr-FR" dirty="0" smtClean="0"/>
          </a:p>
          <a:p>
            <a:pPr lvl="1"/>
            <a:r>
              <a:rPr lang="fr-FR" dirty="0" smtClean="0"/>
              <a:t>Bilan 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 de sujets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27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757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Aux oraux</a:t>
            </a:r>
          </a:p>
          <a:p>
            <a:pPr lvl="1"/>
            <a:r>
              <a:rPr lang="fr-FR" dirty="0" smtClean="0"/>
              <a:t>Centrale Paris : 8/66</a:t>
            </a:r>
          </a:p>
          <a:p>
            <a:pPr lvl="1"/>
            <a:r>
              <a:rPr lang="fr-FR" dirty="0" smtClean="0"/>
              <a:t>Mines Ponts  : 6/41</a:t>
            </a:r>
          </a:p>
          <a:p>
            <a:pPr lvl="1"/>
            <a:r>
              <a:rPr lang="fr-FR" dirty="0" smtClean="0"/>
              <a:t>Arts et Métiers : 5/33</a:t>
            </a:r>
          </a:p>
          <a:p>
            <a:pPr lvl="1"/>
            <a:r>
              <a:rPr lang="fr-FR" dirty="0" smtClean="0"/>
              <a:t>CCP : 4/20</a:t>
            </a:r>
          </a:p>
          <a:p>
            <a:pPr lvl="1"/>
            <a:r>
              <a:rPr lang="fr-FR" dirty="0" smtClean="0"/>
              <a:t>ENS Cachan : 4/27</a:t>
            </a:r>
          </a:p>
          <a:p>
            <a:pPr lvl="1"/>
            <a:r>
              <a:rPr lang="fr-FR" dirty="0" smtClean="0"/>
              <a:t>Archimède : </a:t>
            </a:r>
            <a:r>
              <a:rPr lang="fr-FR" dirty="0" err="1" smtClean="0"/>
              <a:t>Polytech</a:t>
            </a:r>
            <a:r>
              <a:rPr lang="fr-FR" dirty="0" smtClean="0"/>
              <a:t>, ISITV, ISAT … : unique épreuve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Combien ca rapporte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4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L'analyse de document scientifique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A partir d'un article scientifique, </a:t>
            </a:r>
          </a:p>
          <a:p>
            <a:pPr lvl="1"/>
            <a:r>
              <a:rPr smtClean="0"/>
              <a:t>Il faut</a:t>
            </a:r>
          </a:p>
          <a:p>
            <a:pPr lvl="2"/>
            <a:r>
              <a:rPr smtClean="0"/>
              <a:t>Dégager une problématique scientifique</a:t>
            </a:r>
          </a:p>
          <a:p>
            <a:pPr lvl="2"/>
            <a:r>
              <a:rPr smtClean="0"/>
              <a:t>Utiliser l'article pour répondre à cette problématique</a:t>
            </a:r>
          </a:p>
          <a:p>
            <a:pPr lvl="2"/>
            <a:r>
              <a:rPr smtClean="0"/>
              <a:t>Apporter (si possible) de la valeur ajoutée en ayant un regard critique sur les informations données et en utilisant sa culture scientique</a:t>
            </a:r>
          </a:p>
          <a:p>
            <a:pPr lvl="1"/>
            <a:r>
              <a:rPr smtClean="0"/>
              <a:t>Il ne faut pas </a:t>
            </a:r>
          </a:p>
          <a:p>
            <a:pPr lvl="2"/>
            <a:r>
              <a:rPr smtClean="0"/>
              <a:t>Résumer le texte</a:t>
            </a:r>
          </a:p>
          <a:p>
            <a:pPr lvl="2"/>
            <a:r>
              <a:rPr smtClean="0"/>
              <a:t>Faire un cours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Présentation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Lire le texte ainsi que les annexes en entier (25 minutes)</a:t>
            </a:r>
          </a:p>
          <a:p>
            <a:r>
              <a:rPr smtClean="0"/>
              <a:t>Envisager une problématique en vous aidant du " travail suggéré " (5 minutes)</a:t>
            </a:r>
          </a:p>
          <a:p>
            <a:r>
              <a:rPr smtClean="0"/>
              <a:t>Re lire le texte en utilisant un surligneur en ayant la problématique à l'esprit (45 minutes)</a:t>
            </a:r>
          </a:p>
          <a:p>
            <a:pPr lvl="1"/>
            <a:r>
              <a:rPr smtClean="0"/>
              <a:t>Sélectionner les idées clés</a:t>
            </a:r>
          </a:p>
          <a:p>
            <a:pPr lvl="1"/>
            <a:r>
              <a:rPr smtClean="0"/>
              <a:t>Comprendre ces idées</a:t>
            </a:r>
          </a:p>
          <a:p>
            <a:r>
              <a:rPr smtClean="0"/>
              <a:t>Mettre en ordre les idées (30 minutes)</a:t>
            </a:r>
          </a:p>
          <a:p>
            <a:pPr lvl="1"/>
            <a:r>
              <a:rPr smtClean="0"/>
              <a:t>Faire un plan détaillé des idées et des exemples qui permettent de répondre à la problématique en y ajoutant des notes personnelles</a:t>
            </a:r>
          </a:p>
          <a:p>
            <a:pPr lvl="1"/>
            <a:r>
              <a:rPr smtClean="0"/>
              <a:t>Construire un raisonnement logique</a:t>
            </a:r>
          </a:p>
          <a:p>
            <a:pPr lvl="1"/>
            <a:r>
              <a:rPr smtClean="0"/>
              <a:t>Réaliser les transparents</a:t>
            </a:r>
          </a:p>
          <a:p>
            <a:r>
              <a:rPr smtClean="0"/>
              <a:t>Réfléchir à l'introduction et la conclusion (15 minutes)</a:t>
            </a:r>
          </a:p>
          <a:p>
            <a:pPr lvl="1"/>
            <a:r>
              <a:rPr smtClean="0"/>
              <a:t>Introduire la problématique et le plan</a:t>
            </a:r>
          </a:p>
          <a:p>
            <a:pPr lvl="1"/>
            <a:r>
              <a:rPr smtClean="0"/>
              <a:t>Conclure sur le traitement de la problématique</a:t>
            </a:r>
          </a:p>
          <a:p>
            <a:endParaRPr smtClean="0"/>
          </a:p>
          <a:p>
            <a:endParaRPr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Méthodologie (Exemple)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Il est inutile de les rédiger entièrement (perte de temps)</a:t>
            </a:r>
          </a:p>
          <a:p>
            <a:r>
              <a:rPr smtClean="0"/>
              <a:t>Elles doivent être lisibles afin de pouvoir éventuellement y jeter un </a:t>
            </a:r>
            <a:r>
              <a:rPr lang="fr-FR" dirty="0" smtClean="0"/>
              <a:t>œ</a:t>
            </a:r>
            <a:r>
              <a:rPr smtClean="0"/>
              <a:t>il pendant l'exposé</a:t>
            </a:r>
          </a:p>
          <a:p>
            <a:r>
              <a:rPr smtClean="0"/>
              <a:t>Le plan doit y apparaître</a:t>
            </a:r>
          </a:p>
          <a:p>
            <a:r>
              <a:rPr smtClean="0"/>
              <a:t>Les mots clefs doivent y apparaître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Les notes personnelles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smtClean="0"/>
              <a:t>Exemple de plan</a:t>
            </a:r>
          </a:p>
          <a:p>
            <a:pPr lvl="1"/>
            <a:r>
              <a:rPr smtClean="0"/>
              <a:t>1. Introduction </a:t>
            </a:r>
            <a:r>
              <a:rPr lang="fr-FR" dirty="0" smtClean="0"/>
              <a:t>–</a:t>
            </a:r>
            <a:r>
              <a:rPr smtClean="0"/>
              <a:t> 2 minutes</a:t>
            </a:r>
          </a:p>
          <a:p>
            <a:pPr lvl="2"/>
            <a:r>
              <a:rPr smtClean="0"/>
              <a:t>Situer le sujet</a:t>
            </a:r>
          </a:p>
          <a:p>
            <a:pPr lvl="2"/>
            <a:r>
              <a:rPr smtClean="0"/>
              <a:t>Donner la problématique</a:t>
            </a:r>
          </a:p>
          <a:p>
            <a:pPr lvl="2"/>
            <a:r>
              <a:rPr smtClean="0"/>
              <a:t>Annoncer le plan</a:t>
            </a:r>
          </a:p>
          <a:p>
            <a:pPr lvl="1"/>
            <a:r>
              <a:rPr smtClean="0"/>
              <a:t>2. Développement </a:t>
            </a:r>
            <a:r>
              <a:rPr lang="fr-FR" dirty="0" smtClean="0"/>
              <a:t>–</a:t>
            </a:r>
            <a:r>
              <a:rPr smtClean="0"/>
              <a:t> 6 minutes</a:t>
            </a:r>
          </a:p>
          <a:p>
            <a:pPr lvl="2"/>
            <a:r>
              <a:rPr smtClean="0"/>
              <a:t>Donner les idées essentielles et les commenter</a:t>
            </a:r>
          </a:p>
          <a:p>
            <a:pPr lvl="2"/>
            <a:r>
              <a:rPr smtClean="0"/>
              <a:t>Illustrer d'exemples si possible</a:t>
            </a:r>
          </a:p>
          <a:p>
            <a:pPr lvl="1"/>
            <a:r>
              <a:rPr smtClean="0"/>
              <a:t>3. Conclusion </a:t>
            </a:r>
            <a:r>
              <a:rPr lang="fr-FR" dirty="0" smtClean="0"/>
              <a:t>–</a:t>
            </a:r>
            <a:r>
              <a:rPr smtClean="0"/>
              <a:t> 2 minutes</a:t>
            </a:r>
          </a:p>
          <a:p>
            <a:pPr lvl="2"/>
            <a:r>
              <a:rPr smtClean="0"/>
              <a:t>Faire le bilan et mettre un point final à l'exposé</a:t>
            </a:r>
          </a:p>
          <a:p>
            <a:pPr lvl="3"/>
            <a:r>
              <a:rPr smtClean="0"/>
              <a:t>(J'ai fini avec mon exposé et j'attends vos questions)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L'exposé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Exemple :</a:t>
            </a:r>
          </a:p>
          <a:p>
            <a:pPr lvl="1"/>
            <a:r>
              <a:rPr smtClean="0"/>
              <a:t>Un transparent doit contenir le titre, la problématique, le plan</a:t>
            </a:r>
          </a:p>
          <a:p>
            <a:pPr lvl="1"/>
            <a:r>
              <a:rPr smtClean="0"/>
              <a:t>2 à 3 transparents doivent permettre de préciser les idées</a:t>
            </a:r>
          </a:p>
          <a:p>
            <a:pPr lvl="2"/>
            <a:r>
              <a:rPr smtClean="0"/>
              <a:t>Utiliser des mots clefs, des graphes, des figures, des schémas</a:t>
            </a:r>
          </a:p>
          <a:p>
            <a:pPr lvl="2"/>
            <a:r>
              <a:rPr smtClean="0"/>
              <a:t>PAS DE PHRASES</a:t>
            </a:r>
          </a:p>
          <a:p>
            <a:pPr lvl="2"/>
            <a:r>
              <a:rPr smtClean="0"/>
              <a:t>Ecrire gros</a:t>
            </a:r>
          </a:p>
          <a:p>
            <a:pPr lvl="2"/>
            <a:r>
              <a:rPr smtClean="0"/>
              <a:t>Utiliser des couleurs </a:t>
            </a:r>
          </a:p>
          <a:p>
            <a:pPr lvl="1"/>
            <a:r>
              <a:rPr smtClean="0"/>
              <a:t>Un transparent de conclusion</a:t>
            </a:r>
          </a:p>
          <a:p>
            <a:r>
              <a:rPr smtClean="0"/>
              <a:t>Au cours de la présentation orale</a:t>
            </a:r>
          </a:p>
          <a:p>
            <a:pPr lvl="1"/>
            <a:r>
              <a:rPr smtClean="0"/>
              <a:t>Vérifier ce qui est projeté à l'écran</a:t>
            </a:r>
          </a:p>
          <a:p>
            <a:pPr lvl="1"/>
            <a:r>
              <a:rPr smtClean="0"/>
              <a:t>Guider l'attention du jury en pointant des choses sur le transparent ou au tableau</a:t>
            </a:r>
          </a:p>
          <a:p>
            <a:pPr lvl="1"/>
            <a:r>
              <a:rPr smtClean="0"/>
              <a:t>Eviter de parler devant un écran vide</a:t>
            </a:r>
          </a:p>
          <a:p>
            <a:pPr lvl="1"/>
            <a:r>
              <a:rPr smtClean="0"/>
              <a:t>Regarder le jury</a:t>
            </a:r>
          </a:p>
          <a:p>
            <a:pPr lvl="1"/>
            <a:r>
              <a:rPr smtClean="0"/>
              <a:t>Ne pas lire ses notes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smtClean="0"/>
              <a:t>Les transparents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1150</Words>
  <Application>Microsoft Office PowerPoint</Application>
  <PresentationFormat>Affichage à l'écran (4:3)</PresentationFormat>
  <Paragraphs>225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Plaquette commerciale</vt:lpstr>
      <vt:lpstr>CLASSES Préparatoires AUX GRANDES écoles Sections PTSI – PT  Lycée Rouvière</vt:lpstr>
      <vt:lpstr>Présentation PowerPoint</vt:lpstr>
      <vt:lpstr>Présentation PowerPoint</vt:lpstr>
      <vt:lpstr>L'analyse de document scientifique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TIPE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TIPE</dc:title>
  <dc:creator/>
  <cp:lastModifiedBy/>
  <cp:revision>1</cp:revision>
  <dcterms:created xsi:type="dcterms:W3CDTF">2011-01-14T10:02:43Z</dcterms:created>
  <dcterms:modified xsi:type="dcterms:W3CDTF">2014-01-22T20:31:44Z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