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11" d="100"/>
          <a:sy n="111" d="100"/>
        </p:scale>
        <p:origin x="-184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8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800"/>
        </a:p>
      </dgm:t>
    </dgm:pt>
    <dgm:pt modelId="{D15BCD82-54F2-4B53-AD5B-FCD43A008746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800"/>
        </a:p>
      </dgm:t>
    </dgm:pt>
    <dgm:pt modelId="{7D5AD727-B52D-4C15-8F81-ECF40C366E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8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800"/>
        </a:p>
      </dgm:t>
    </dgm:pt>
    <dgm:pt modelId="{429AED82-4220-4FA6-BFD1-9BFC6D52522A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800"/>
        </a:p>
      </dgm:t>
    </dgm:pt>
    <dgm:pt modelId="{FB167E6D-95F4-486A-9684-49CF8F1EDC3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800"/>
        </a:p>
      </dgm:t>
    </dgm:pt>
    <dgm:pt modelId="{AF54BFE1-C9F7-4646-9391-D6163A259868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8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8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8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1977570" y="1694883"/>
          <a:ext cx="1082252" cy="506797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136062" y="1769102"/>
        <a:ext cx="765268" cy="358359"/>
      </dsp:txXfrm>
    </dsp:sp>
    <dsp:sp modelId="{A2FC416A-EBC7-46CE-8A00-5E59C50D8257}">
      <dsp:nvSpPr>
        <dsp:cNvPr id="0" name=""/>
        <dsp:cNvSpPr/>
      </dsp:nvSpPr>
      <dsp:spPr>
        <a:xfrm rot="16253861">
          <a:off x="2351724" y="1188853"/>
          <a:ext cx="351978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tint val="35000"/>
                <a:satMod val="260000"/>
              </a:schemeClr>
            </a:gs>
            <a:gs pos="30000">
              <a:schemeClr val="accent5">
                <a:tint val="38000"/>
                <a:satMod val="260000"/>
              </a:schemeClr>
            </a:gs>
            <a:gs pos="75000">
              <a:schemeClr val="accent5">
                <a:tint val="55000"/>
                <a:satMod val="255000"/>
              </a:schemeClr>
            </a:gs>
            <a:gs pos="100000">
              <a:schemeClr val="accent5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5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03693" y="1315236"/>
        <a:ext cx="246385" cy="220779"/>
      </dsp:txXfrm>
    </dsp:sp>
    <dsp:sp modelId="{15FE29C2-5BA5-4DFC-BAC0-77F2915FA520}">
      <dsp:nvSpPr>
        <dsp:cNvPr id="0" name=""/>
        <dsp:cNvSpPr/>
      </dsp:nvSpPr>
      <dsp:spPr>
        <a:xfrm>
          <a:off x="2048904" y="667513"/>
          <a:ext cx="974027" cy="363351"/>
        </a:xfrm>
        <a:prstGeom prst="ellipse">
          <a:avLst/>
        </a:prstGeom>
        <a:gradFill rotWithShape="1">
          <a:gsLst>
            <a:gs pos="0">
              <a:schemeClr val="accent5">
                <a:tint val="35000"/>
                <a:satMod val="260000"/>
              </a:schemeClr>
            </a:gs>
            <a:gs pos="30000">
              <a:schemeClr val="accent5">
                <a:tint val="38000"/>
                <a:satMod val="260000"/>
              </a:schemeClr>
            </a:gs>
            <a:gs pos="75000">
              <a:schemeClr val="accent5">
                <a:tint val="55000"/>
                <a:satMod val="255000"/>
              </a:schemeClr>
            </a:gs>
            <a:gs pos="100000">
              <a:schemeClr val="accent5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5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191547" y="720725"/>
        <a:ext cx="688741" cy="256927"/>
      </dsp:txXfrm>
    </dsp:sp>
    <dsp:sp modelId="{B1A927CB-9F4B-4F29-AD07-9974F3A6F2F9}">
      <dsp:nvSpPr>
        <dsp:cNvPr id="0" name=""/>
        <dsp:cNvSpPr/>
      </dsp:nvSpPr>
      <dsp:spPr>
        <a:xfrm rot="19900543">
          <a:off x="2990172" y="1407351"/>
          <a:ext cx="381549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996780" y="1507132"/>
        <a:ext cx="271160" cy="220779"/>
      </dsp:txXfrm>
    </dsp:sp>
    <dsp:sp modelId="{7FD38485-6BD0-444D-A652-5E06AE00A9E5}">
      <dsp:nvSpPr>
        <dsp:cNvPr id="0" name=""/>
        <dsp:cNvSpPr/>
      </dsp:nvSpPr>
      <dsp:spPr>
        <a:xfrm>
          <a:off x="3332954" y="1027113"/>
          <a:ext cx="974027" cy="439588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75597" y="1091489"/>
        <a:ext cx="688741" cy="310836"/>
      </dsp:txXfrm>
    </dsp:sp>
    <dsp:sp modelId="{56098039-CBAF-478E-849E-420E970445A4}">
      <dsp:nvSpPr>
        <dsp:cNvPr id="0" name=""/>
        <dsp:cNvSpPr/>
      </dsp:nvSpPr>
      <dsp:spPr>
        <a:xfrm rot="771429">
          <a:off x="3112364" y="1931009"/>
          <a:ext cx="273477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13392" y="1995474"/>
        <a:ext cx="191434" cy="220779"/>
      </dsp:txXfrm>
    </dsp:sp>
    <dsp:sp modelId="{FAA93E91-15D2-48FB-9F1C-1C1D6FCB396A}">
      <dsp:nvSpPr>
        <dsp:cNvPr id="0" name=""/>
        <dsp:cNvSpPr/>
      </dsp:nvSpPr>
      <dsp:spPr>
        <a:xfrm>
          <a:off x="3457587" y="2049290"/>
          <a:ext cx="974027" cy="448890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600230" y="2115028"/>
        <a:ext cx="688741" cy="317414"/>
      </dsp:txXfrm>
    </dsp:sp>
    <dsp:sp modelId="{1DFFE085-0465-4C9C-91D0-B8BC9794280B}">
      <dsp:nvSpPr>
        <dsp:cNvPr id="0" name=""/>
        <dsp:cNvSpPr/>
      </dsp:nvSpPr>
      <dsp:spPr>
        <a:xfrm rot="3130689">
          <a:off x="2727981" y="2291041"/>
          <a:ext cx="399240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49330" y="2321035"/>
        <a:ext cx="288851" cy="220779"/>
      </dsp:txXfrm>
    </dsp:sp>
    <dsp:sp modelId="{57029F2B-C901-4E73-B66B-D494F113F112}">
      <dsp:nvSpPr>
        <dsp:cNvPr id="0" name=""/>
        <dsp:cNvSpPr/>
      </dsp:nvSpPr>
      <dsp:spPr>
        <a:xfrm>
          <a:off x="2819334" y="2773366"/>
          <a:ext cx="974027" cy="37910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2961977" y="2828884"/>
        <a:ext cx="688741" cy="268065"/>
      </dsp:txXfrm>
    </dsp:sp>
    <dsp:sp modelId="{DB595E4D-B805-4A4A-88B2-DF5095B26C26}">
      <dsp:nvSpPr>
        <dsp:cNvPr id="0" name=""/>
        <dsp:cNvSpPr/>
      </dsp:nvSpPr>
      <dsp:spPr>
        <a:xfrm rot="7359830">
          <a:off x="1995163" y="2292191"/>
          <a:ext cx="370203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80146" y="2319318"/>
        <a:ext cx="259814" cy="220779"/>
      </dsp:txXfrm>
    </dsp:sp>
    <dsp:sp modelId="{CDF56BA1-CC1C-4AF6-9FD5-5ECAD45B1E19}">
      <dsp:nvSpPr>
        <dsp:cNvPr id="0" name=""/>
        <dsp:cNvSpPr/>
      </dsp:nvSpPr>
      <dsp:spPr>
        <a:xfrm>
          <a:off x="1381199" y="2773372"/>
          <a:ext cx="974027" cy="37910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523842" y="2828890"/>
        <a:ext cx="688741" cy="268065"/>
      </dsp:txXfrm>
    </dsp:sp>
    <dsp:sp modelId="{92EA049D-F3DB-461A-959D-8698A61CDADA}">
      <dsp:nvSpPr>
        <dsp:cNvPr id="0" name=""/>
        <dsp:cNvSpPr/>
      </dsp:nvSpPr>
      <dsp:spPr>
        <a:xfrm rot="9997946">
          <a:off x="1668164" y="1934966"/>
          <a:ext cx="264678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1746491" y="1999380"/>
        <a:ext cx="185275" cy="220779"/>
      </dsp:txXfrm>
    </dsp:sp>
    <dsp:sp modelId="{49BFCD7E-D52E-418B-850F-E0FEDBDC3C1A}">
      <dsp:nvSpPr>
        <dsp:cNvPr id="0" name=""/>
        <dsp:cNvSpPr/>
      </dsp:nvSpPr>
      <dsp:spPr>
        <a:xfrm>
          <a:off x="662123" y="2105625"/>
          <a:ext cx="974027" cy="336224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804766" y="2154864"/>
        <a:ext cx="688741" cy="237746"/>
      </dsp:txXfrm>
    </dsp:sp>
    <dsp:sp modelId="{D73A92E1-6647-4ED8-BAB6-78EC34CB8AD1}">
      <dsp:nvSpPr>
        <dsp:cNvPr id="0" name=""/>
        <dsp:cNvSpPr/>
      </dsp:nvSpPr>
      <dsp:spPr>
        <a:xfrm rot="12601610">
          <a:off x="1722344" y="1405934"/>
          <a:ext cx="352633" cy="3679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tint val="35000"/>
                <a:satMod val="260000"/>
              </a:schemeClr>
            </a:gs>
            <a:gs pos="30000">
              <a:schemeClr val="accent5">
                <a:tint val="38000"/>
                <a:satMod val="260000"/>
              </a:schemeClr>
            </a:gs>
            <a:gs pos="75000">
              <a:schemeClr val="accent5">
                <a:tint val="55000"/>
                <a:satMod val="255000"/>
              </a:schemeClr>
            </a:gs>
            <a:gs pos="100000">
              <a:schemeClr val="accent5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5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1821035" y="1505996"/>
        <a:ext cx="246843" cy="220779"/>
      </dsp:txXfrm>
    </dsp:sp>
    <dsp:sp modelId="{0898BD1C-0D41-48F1-BA11-A3086BB4EAB8}">
      <dsp:nvSpPr>
        <dsp:cNvPr id="0" name=""/>
        <dsp:cNvSpPr/>
      </dsp:nvSpPr>
      <dsp:spPr>
        <a:xfrm>
          <a:off x="816214" y="1027112"/>
          <a:ext cx="974027" cy="437318"/>
        </a:xfrm>
        <a:prstGeom prst="ellipse">
          <a:avLst/>
        </a:prstGeom>
        <a:gradFill rotWithShape="1">
          <a:gsLst>
            <a:gs pos="0">
              <a:schemeClr val="accent5">
                <a:tint val="35000"/>
                <a:satMod val="260000"/>
              </a:schemeClr>
            </a:gs>
            <a:gs pos="30000">
              <a:schemeClr val="accent5">
                <a:tint val="38000"/>
                <a:satMod val="260000"/>
              </a:schemeClr>
            </a:gs>
            <a:gs pos="75000">
              <a:schemeClr val="accent5">
                <a:tint val="55000"/>
                <a:satMod val="255000"/>
              </a:schemeClr>
            </a:gs>
            <a:gs pos="100000">
              <a:schemeClr val="accent5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5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958857" y="1091156"/>
        <a:ext cx="688741" cy="309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16/12/2014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B3F525-0BFF-49C1-B6D3-472ED0C4923F}" type="datetime1">
              <a:rPr lang="fr-FR" smtClean="0"/>
              <a:t>16/12/2014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D3C3-F07F-48A0-A5EE-F4777DD4D815}" type="datetime1">
              <a:rPr lang="fr-FR" smtClean="0"/>
              <a:t>16/12/2014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74CB-B426-4E06-BC33-E1C2F2A2070D}" type="datetime1">
              <a:rPr lang="fr-FR" smtClean="0"/>
              <a:t>16/12/2014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2EBA02-14A1-478B-9BC2-EDE0F24A4CE5}" type="datetime1">
              <a:rPr lang="fr-FR" smtClean="0"/>
              <a:t>16/12/2014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9C4048-EFBC-4039-80AB-3C15FFDCB563}" type="datetime1">
              <a:rPr lang="fr-FR" smtClean="0"/>
              <a:t>16/12/2014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5DA-98E5-4396-81E7-79E8AFC50078}" type="datetime1">
              <a:rPr lang="fr-FR" smtClean="0"/>
              <a:t>16/12/2014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17CC-C899-46D8-AEC2-EEE6761DBA12}" type="datetime1">
              <a:rPr lang="fr-FR" smtClean="0"/>
              <a:t>16/12/2014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3993C6-223B-4579-B14C-80B4B3B4C96F}" type="datetime1">
              <a:rPr lang="fr-FR" smtClean="0"/>
              <a:t>16/12/2014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766F-47E7-448E-94A5-28EF85C15A3F}" type="datetime1">
              <a:rPr lang="fr-FR" smtClean="0"/>
              <a:t>16/12/2014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6FE989-95E9-489B-B5A9-F9597C3D813B}" type="datetime1">
              <a:rPr lang="fr-FR" smtClean="0"/>
              <a:t>16/12/2014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D0E732-21D9-4378-B6C8-FC77BFE09BA2}" type="datetime1">
              <a:rPr lang="fr-FR" smtClean="0"/>
              <a:t>16/12/2014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148DF4-8E9A-4665-94D4-F01C7E75DCAF}" type="datetime1">
              <a:rPr lang="fr-FR" smtClean="0"/>
              <a:t>16/12/2014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836712"/>
            <a:ext cx="6406480" cy="3749802"/>
          </a:xfrm>
        </p:spPr>
        <p:txBody>
          <a:bodyPr>
            <a:normAutofit/>
          </a:bodyPr>
          <a:lstStyle/>
          <a:p>
            <a:r>
              <a:rPr lang="fr-FR" i="1" dirty="0" smtClean="0"/>
              <a:t>L’épreuve de Travail d’Initiative Personnel Encadré</a:t>
            </a:r>
            <a:br>
              <a:rPr lang="fr-FR" i="1" dirty="0" smtClean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/>
              <a:t>T</a:t>
            </a:r>
            <a:r>
              <a:rPr lang="fr-FR" i="1" dirty="0" smtClean="0"/>
              <a:t>IPE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Xavier Pessoles – Frédéric </a:t>
            </a:r>
            <a:r>
              <a:rPr lang="fr-FR" dirty="0" err="1" smtClean="0"/>
              <a:t>Bruot</a:t>
            </a:r>
            <a:endParaRPr lang="fr-FR" dirty="0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854708755"/>
              </p:ext>
            </p:extLst>
          </p:nvPr>
        </p:nvGraphicFramePr>
        <p:xfrm>
          <a:off x="4644008" y="2430048"/>
          <a:ext cx="5037393" cy="375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TIPE – Partie D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44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thèmes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Thème 2011 – 2012 :</a:t>
            </a:r>
          </a:p>
          <a:p>
            <a:pPr lvl="1"/>
            <a:r>
              <a:rPr lang="fr-FR" dirty="0"/>
              <a:t>Prévision</a:t>
            </a:r>
          </a:p>
          <a:p>
            <a:r>
              <a:rPr lang="fr-FR" dirty="0"/>
              <a:t>Thème 2012 – 2013 :</a:t>
            </a:r>
          </a:p>
          <a:p>
            <a:pPr lvl="1"/>
            <a:r>
              <a:rPr lang="fr-FR" dirty="0"/>
              <a:t>Invariance et similitude</a:t>
            </a:r>
          </a:p>
          <a:p>
            <a:r>
              <a:rPr lang="fr-FR" dirty="0"/>
              <a:t>Thème 2013 – 2014 </a:t>
            </a:r>
          </a:p>
          <a:p>
            <a:pPr lvl="1"/>
            <a:r>
              <a:rPr lang="fr-FR" dirty="0"/>
              <a:t>Transfert, </a:t>
            </a:r>
            <a:r>
              <a:rPr lang="fr-FR" dirty="0" smtClean="0"/>
              <a:t>Échange</a:t>
            </a:r>
            <a:endParaRPr lang="fr-FR" dirty="0"/>
          </a:p>
          <a:p>
            <a:r>
              <a:rPr lang="fr-FR" dirty="0"/>
              <a:t>Thème 2014 – 2015</a:t>
            </a:r>
          </a:p>
          <a:p>
            <a:pPr lvl="1"/>
            <a:r>
              <a:rPr lang="fr-FR" dirty="0" smtClean="0"/>
              <a:t>Ressources, distribution, partage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226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Qu’est ce qu’un TIPE ?</a:t>
            </a:r>
          </a:p>
          <a:p>
            <a:pPr lvl="1"/>
            <a:r>
              <a:rPr lang="fr-FR" dirty="0"/>
              <a:t>Un support </a:t>
            </a:r>
          </a:p>
          <a:p>
            <a:pPr lvl="1"/>
            <a:r>
              <a:rPr lang="fr-FR" dirty="0"/>
              <a:t>Une problématique</a:t>
            </a:r>
          </a:p>
          <a:p>
            <a:pPr lvl="1"/>
            <a:r>
              <a:rPr lang="fr-FR" dirty="0"/>
              <a:t>Une démarche d’investigation multidisciplinaire</a:t>
            </a:r>
          </a:p>
          <a:p>
            <a:pPr lvl="2"/>
            <a:r>
              <a:rPr lang="fr-FR" dirty="0"/>
              <a:t>Expérimentale et/ou théorique</a:t>
            </a:r>
          </a:p>
          <a:p>
            <a:r>
              <a:rPr lang="fr-FR" dirty="0"/>
              <a:t>Les TIPE sont  :</a:t>
            </a:r>
          </a:p>
          <a:p>
            <a:pPr lvl="1"/>
            <a:r>
              <a:rPr lang="fr-FR" dirty="0"/>
              <a:t>Un travail personnel en situation de responsabilité</a:t>
            </a:r>
          </a:p>
          <a:p>
            <a:pPr lvl="1"/>
            <a:r>
              <a:rPr lang="fr-FR" dirty="0"/>
              <a:t>Un entraînement à la démarche scientifique</a:t>
            </a:r>
          </a:p>
          <a:p>
            <a:pPr lvl="1"/>
            <a:r>
              <a:rPr lang="fr-FR" dirty="0"/>
              <a:t>Un appel à l’intelligence des situations concrètes</a:t>
            </a:r>
          </a:p>
          <a:p>
            <a:pPr lvl="1"/>
            <a:r>
              <a:rPr lang="fr-FR" dirty="0"/>
              <a:t>Une pratique de l’exposé et des dialogues</a:t>
            </a:r>
          </a:p>
          <a:p>
            <a:r>
              <a:rPr lang="fr-FR" dirty="0"/>
              <a:t>Les TIPE ne sont pas : </a:t>
            </a:r>
          </a:p>
          <a:p>
            <a:pPr lvl="1"/>
            <a:r>
              <a:rPr lang="fr-FR" dirty="0"/>
              <a:t>Une évaluation de la rapidité du réflexe intellectuel</a:t>
            </a:r>
          </a:p>
          <a:p>
            <a:pPr lvl="1"/>
            <a:r>
              <a:rPr lang="fr-FR" dirty="0"/>
              <a:t>Une acquisition des connaissances disciplinaires supplémentaires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009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Support – </a:t>
            </a:r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bon TIPE repose sur </a:t>
            </a:r>
          </a:p>
          <a:p>
            <a:pPr lvl="1"/>
            <a:r>
              <a:rPr lang="fr-FR" dirty="0"/>
              <a:t>Un support simple</a:t>
            </a:r>
          </a:p>
          <a:p>
            <a:pPr lvl="2"/>
            <a:r>
              <a:rPr lang="fr-FR" dirty="0"/>
              <a:t>Un vélo électrique, une agrafeuse électrique, un avion de </a:t>
            </a:r>
            <a:r>
              <a:rPr lang="fr-FR" dirty="0" smtClean="0"/>
              <a:t>modélisme, une corde d’escalade, … </a:t>
            </a:r>
            <a:endParaRPr lang="fr-FR" dirty="0"/>
          </a:p>
          <a:p>
            <a:pPr lvl="1"/>
            <a:r>
              <a:rPr lang="fr-FR" dirty="0"/>
              <a:t>Une problématique facilement compréhensible par un jury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Un mauvais TIPE repose sur un support avec</a:t>
            </a:r>
          </a:p>
          <a:p>
            <a:pPr lvl="1"/>
            <a:r>
              <a:rPr lang="fr-FR" dirty="0"/>
              <a:t>Un concept scientifique trop difficile à aborder et trop abstrait </a:t>
            </a:r>
          </a:p>
          <a:p>
            <a:pPr lvl="2"/>
            <a:r>
              <a:rPr lang="fr-FR" dirty="0"/>
              <a:t>Peu d’expérimentations possibles</a:t>
            </a:r>
          </a:p>
          <a:p>
            <a:pPr lvl="2"/>
            <a:r>
              <a:rPr lang="fr-FR" dirty="0"/>
              <a:t>Des concepts mathématiques d’un niveau trop élevé</a:t>
            </a:r>
          </a:p>
          <a:p>
            <a:pPr lvl="3"/>
            <a:r>
              <a:rPr lang="fr-FR" dirty="0"/>
              <a:t>Le TIPE risque de ce résumer à un exposé </a:t>
            </a:r>
          </a:p>
          <a:p>
            <a:pPr lvl="4"/>
            <a:r>
              <a:rPr lang="fr-FR" dirty="0"/>
              <a:t>SANS problématique réelle</a:t>
            </a:r>
          </a:p>
          <a:p>
            <a:pPr lvl="4"/>
            <a:r>
              <a:rPr lang="fr-FR" dirty="0"/>
              <a:t>SANS apport personnel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729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Trouver un </a:t>
            </a:r>
            <a:r>
              <a:rPr lang="fr-FR" dirty="0" smtClean="0"/>
              <a:t>support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Avez – vous des passions ?</a:t>
            </a:r>
          </a:p>
          <a:p>
            <a:r>
              <a:rPr lang="fr-FR" dirty="0"/>
              <a:t>Avez-vous une question que vous vous êtes toujours posée ?</a:t>
            </a:r>
          </a:p>
          <a:p>
            <a:r>
              <a:rPr lang="fr-FR" dirty="0"/>
              <a:t>Avez – vous des membres de votre entourage qui travaillent dans l’industrie ? Dans la recherche ?</a:t>
            </a:r>
          </a:p>
          <a:p>
            <a:endParaRPr lang="fr-FR" dirty="0"/>
          </a:p>
          <a:p>
            <a:r>
              <a:rPr lang="fr-FR" dirty="0"/>
              <a:t>Dans le cas d’un support industriel, attention :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Le support doit être transportable, facilement manipulable, accessible</a:t>
            </a:r>
          </a:p>
          <a:p>
            <a:pPr lvl="1"/>
            <a:r>
              <a:rPr lang="fr-FR" dirty="0"/>
              <a:t>Le TIPE n’est pas un stage dans lequel un industriel vous soustraite du travail</a:t>
            </a:r>
          </a:p>
          <a:p>
            <a:pPr lvl="1"/>
            <a:r>
              <a:rPr lang="fr-FR" dirty="0"/>
              <a:t>Le support peut être industriel, mais c’est à vous de définir une problématique, ou à défaut de vous l’approprier.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050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travail en </a:t>
            </a:r>
            <a:r>
              <a:rPr lang="fr-FR" dirty="0" smtClean="0"/>
              <a:t>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 travail en équipe est </a:t>
            </a:r>
            <a:r>
              <a:rPr lang="fr-FR" dirty="0" smtClean="0"/>
              <a:t>autorisé voire conseillé</a:t>
            </a:r>
            <a:endParaRPr lang="fr-FR" dirty="0"/>
          </a:p>
          <a:p>
            <a:pPr lvl="1"/>
            <a:r>
              <a:rPr lang="fr-FR" dirty="0"/>
              <a:t>Cependant </a:t>
            </a:r>
          </a:p>
          <a:p>
            <a:pPr lvl="2"/>
            <a:r>
              <a:rPr lang="fr-FR" dirty="0"/>
              <a:t>Chaque élève doit être clair sur le travail qui relève de se sa responsabilité</a:t>
            </a:r>
          </a:p>
          <a:p>
            <a:pPr lvl="2"/>
            <a:r>
              <a:rPr lang="fr-FR" dirty="0"/>
              <a:t>Le travail présenté par chacun des élèves devra être différent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4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Conseils du </a:t>
            </a:r>
            <a:r>
              <a:rPr lang="fr-FR" dirty="0" smtClean="0"/>
              <a:t>jury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3682752" cy="52772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Choix du sujet</a:t>
            </a:r>
          </a:p>
          <a:p>
            <a:pPr lvl="1"/>
            <a:r>
              <a:rPr lang="fr-FR" dirty="0"/>
              <a:t>Le plus tôt possible</a:t>
            </a:r>
          </a:p>
          <a:p>
            <a:pPr lvl="1"/>
            <a:r>
              <a:rPr lang="fr-FR" dirty="0"/>
              <a:t>Ni élémentaire ni trop ambitieux</a:t>
            </a:r>
          </a:p>
          <a:p>
            <a:pPr lvl="1"/>
            <a:r>
              <a:rPr lang="fr-FR" dirty="0"/>
              <a:t>Doit être maîtrisé</a:t>
            </a:r>
          </a:p>
          <a:p>
            <a:pPr lvl="1"/>
            <a:r>
              <a:rPr lang="fr-FR" dirty="0"/>
              <a:t>Savoir se mobiliser</a:t>
            </a:r>
          </a:p>
          <a:p>
            <a:pPr lvl="1"/>
            <a:r>
              <a:rPr lang="fr-FR" dirty="0"/>
              <a:t>Originalité mais modestie</a:t>
            </a:r>
          </a:p>
          <a:p>
            <a:pPr lvl="1"/>
            <a:r>
              <a:rPr lang="fr-FR" dirty="0"/>
              <a:t>Assises théoriques mais applications concrètes</a:t>
            </a:r>
          </a:p>
          <a:p>
            <a:r>
              <a:rPr lang="fr-FR" dirty="0"/>
              <a:t>Préparation du sujet</a:t>
            </a:r>
          </a:p>
          <a:p>
            <a:pPr lvl="1"/>
            <a:r>
              <a:rPr lang="fr-FR" dirty="0"/>
              <a:t>Travail de longue haleine</a:t>
            </a:r>
          </a:p>
          <a:p>
            <a:pPr lvl="1"/>
            <a:r>
              <a:rPr lang="fr-FR" dirty="0"/>
              <a:t>Créativité et originalité</a:t>
            </a:r>
          </a:p>
          <a:p>
            <a:pPr lvl="1"/>
            <a:r>
              <a:rPr lang="fr-FR" dirty="0"/>
              <a:t>Sortir du lot</a:t>
            </a:r>
          </a:p>
          <a:p>
            <a:pPr lvl="1"/>
            <a:r>
              <a:rPr lang="fr-FR" dirty="0" smtClean="0"/>
              <a:t>Élargissement </a:t>
            </a:r>
            <a:r>
              <a:rPr lang="fr-FR" dirty="0"/>
              <a:t>des connaissances</a:t>
            </a:r>
          </a:p>
          <a:p>
            <a:pPr lvl="1"/>
            <a:r>
              <a:rPr lang="fr-FR" dirty="0"/>
              <a:t>Soigner la </a:t>
            </a:r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499992" y="1268760"/>
            <a:ext cx="3682752" cy="5277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 du sujet</a:t>
            </a:r>
          </a:p>
          <a:p>
            <a:pPr lvl="1"/>
            <a:r>
              <a:rPr lang="fr-FR" dirty="0" smtClean="0"/>
              <a:t>Ne parler que de ce qu’on connait</a:t>
            </a:r>
          </a:p>
          <a:p>
            <a:pPr lvl="1"/>
            <a:r>
              <a:rPr lang="fr-FR" dirty="0" smtClean="0"/>
              <a:t>Se méfier des termes pompeux</a:t>
            </a:r>
          </a:p>
          <a:p>
            <a:pPr lvl="1"/>
            <a:r>
              <a:rPr lang="fr-FR" dirty="0" smtClean="0"/>
              <a:t>Convaincre plutôt qu’épater</a:t>
            </a:r>
          </a:p>
          <a:p>
            <a:pPr lvl="1"/>
            <a:r>
              <a:rPr lang="fr-FR" dirty="0" smtClean="0"/>
              <a:t>Utiliser la fiche synoptique</a:t>
            </a:r>
          </a:p>
          <a:p>
            <a:pPr lvl="1"/>
            <a:r>
              <a:rPr lang="fr-FR" dirty="0" smtClean="0"/>
              <a:t>Ne pas craindre de citer les échecs</a:t>
            </a:r>
          </a:p>
          <a:p>
            <a:pPr lvl="1"/>
            <a:r>
              <a:rPr lang="fr-FR" dirty="0" smtClean="0"/>
              <a:t>Faire preuve de pédagogie</a:t>
            </a:r>
          </a:p>
          <a:p>
            <a:pPr lvl="1"/>
            <a:r>
              <a:rPr lang="fr-FR" dirty="0" smtClean="0"/>
              <a:t>Bien positionner son propos</a:t>
            </a:r>
          </a:p>
          <a:p>
            <a:pPr lvl="1"/>
            <a:r>
              <a:rPr lang="fr-FR" dirty="0" smtClean="0"/>
              <a:t>Soigner la présentation</a:t>
            </a:r>
          </a:p>
          <a:p>
            <a:pPr lvl="1"/>
            <a:r>
              <a:rPr lang="fr-FR" dirty="0" smtClean="0"/>
              <a:t>Faire des répétitions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89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améliorer la vitesse sur un skate de vitesse ?</a:t>
            </a:r>
          </a:p>
          <a:p>
            <a:pPr lvl="1"/>
            <a:r>
              <a:rPr lang="fr-FR" dirty="0"/>
              <a:t>Support : skate de vitesse</a:t>
            </a:r>
          </a:p>
          <a:p>
            <a:pPr lvl="1"/>
            <a:r>
              <a:rPr lang="fr-FR" dirty="0"/>
              <a:t>Fil conducteur </a:t>
            </a:r>
          </a:p>
          <a:p>
            <a:pPr lvl="2"/>
            <a:r>
              <a:rPr lang="fr-FR" dirty="0"/>
              <a:t>Expérimentations préliminaires et mise en évidence de la problématique </a:t>
            </a:r>
          </a:p>
          <a:p>
            <a:pPr lvl="3"/>
            <a:r>
              <a:rPr lang="fr-FR" dirty="0"/>
              <a:t>Quelle vitesse peut-on atteindre avec un skate de vitesse ?</a:t>
            </a:r>
          </a:p>
          <a:p>
            <a:pPr lvl="2"/>
            <a:r>
              <a:rPr lang="fr-FR" dirty="0"/>
              <a:t>Expérimentations pour répondre à la problématique</a:t>
            </a:r>
          </a:p>
          <a:p>
            <a:pPr lvl="3"/>
            <a:r>
              <a:rPr lang="fr-FR" dirty="0"/>
              <a:t>Modifications du type de roulement</a:t>
            </a:r>
          </a:p>
          <a:p>
            <a:pPr lvl="3"/>
            <a:r>
              <a:rPr lang="fr-FR" dirty="0"/>
              <a:t>Modifications de type de lubrifiant</a:t>
            </a:r>
          </a:p>
          <a:p>
            <a:pPr lvl="2"/>
            <a:r>
              <a:rPr lang="fr-FR" dirty="0"/>
              <a:t>Modélisation </a:t>
            </a:r>
          </a:p>
          <a:p>
            <a:pPr lvl="3"/>
            <a:r>
              <a:rPr lang="fr-FR" dirty="0"/>
              <a:t>Modélisation des contacts dans un roulement</a:t>
            </a:r>
          </a:p>
          <a:p>
            <a:pPr lvl="1"/>
            <a:r>
              <a:rPr lang="fr-FR" dirty="0"/>
              <a:t>Bilan 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320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obtenir une vitesse constante sur un vélo électrique</a:t>
            </a:r>
          </a:p>
          <a:p>
            <a:pPr lvl="1"/>
            <a:r>
              <a:rPr lang="fr-FR" dirty="0"/>
              <a:t>Support : vélo électrique instrumenté</a:t>
            </a:r>
          </a:p>
          <a:p>
            <a:pPr lvl="1"/>
            <a:r>
              <a:rPr lang="fr-FR" dirty="0"/>
              <a:t>Fil conducteur </a:t>
            </a:r>
          </a:p>
          <a:p>
            <a:pPr lvl="2"/>
            <a:r>
              <a:rPr lang="fr-FR" dirty="0"/>
              <a:t>Modélisation de l’asservissement du vélo</a:t>
            </a:r>
          </a:p>
          <a:p>
            <a:pPr lvl="2"/>
            <a:r>
              <a:rPr lang="fr-FR" dirty="0"/>
              <a:t>Réalisation d’une interface de commande du moteur électrique en fonction de la vitesse du vélo</a:t>
            </a:r>
          </a:p>
          <a:p>
            <a:pPr lvl="1"/>
            <a:r>
              <a:rPr lang="fr-FR" dirty="0"/>
              <a:t>Bilan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556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Comment vérifier le cahier des charges d’une </a:t>
            </a:r>
            <a:r>
              <a:rPr lang="fr-FR" smtClean="0"/>
              <a:t>corde d’escalade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869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L’épreuve de TIPE au </a:t>
            </a:r>
            <a:r>
              <a:rPr lang="fr-FR" dirty="0" smtClean="0"/>
              <a:t>concours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Deux composantes</a:t>
            </a:r>
          </a:p>
          <a:p>
            <a:pPr lvl="1"/>
            <a:r>
              <a:rPr lang="fr-FR" dirty="0"/>
              <a:t>Partie </a:t>
            </a:r>
            <a:r>
              <a:rPr lang="fr-FR" b="1" dirty="0"/>
              <a:t>C</a:t>
            </a:r>
            <a:r>
              <a:rPr lang="fr-FR" dirty="0"/>
              <a:t>andidat : développement d’un TIPE</a:t>
            </a:r>
          </a:p>
          <a:p>
            <a:pPr lvl="1"/>
            <a:r>
              <a:rPr lang="fr-FR" dirty="0"/>
              <a:t>Partie </a:t>
            </a:r>
            <a:r>
              <a:rPr lang="fr-FR" b="1" dirty="0"/>
              <a:t>D</a:t>
            </a:r>
            <a:r>
              <a:rPr lang="fr-FR" dirty="0"/>
              <a:t>ossier : analyse d’un document scientifique</a:t>
            </a:r>
          </a:p>
          <a:p>
            <a:pPr lvl="1"/>
            <a:endParaRPr lang="fr-FR" dirty="0"/>
          </a:p>
          <a:p>
            <a:r>
              <a:rPr lang="fr-FR" dirty="0"/>
              <a:t>Partie C : </a:t>
            </a:r>
          </a:p>
          <a:p>
            <a:pPr lvl="1"/>
            <a:r>
              <a:rPr lang="fr-FR" dirty="0"/>
              <a:t>Travaux préparés pendant les années de CPGE</a:t>
            </a:r>
          </a:p>
          <a:p>
            <a:pPr lvl="1"/>
            <a:r>
              <a:rPr lang="fr-FR" dirty="0"/>
              <a:t>Le jour de l’épreuve</a:t>
            </a:r>
          </a:p>
          <a:p>
            <a:pPr lvl="2"/>
            <a:r>
              <a:rPr lang="fr-FR" dirty="0"/>
              <a:t>10 minutes de présentation (à l’aide de transparents préparés)</a:t>
            </a:r>
          </a:p>
          <a:p>
            <a:pPr lvl="2"/>
            <a:r>
              <a:rPr lang="fr-FR" dirty="0"/>
              <a:t>10 minutes de question</a:t>
            </a:r>
          </a:p>
          <a:p>
            <a:endParaRPr lang="fr-FR" dirty="0"/>
          </a:p>
          <a:p>
            <a:r>
              <a:rPr lang="fr-FR" dirty="0"/>
              <a:t>Partie D : </a:t>
            </a:r>
          </a:p>
          <a:p>
            <a:pPr lvl="1"/>
            <a:r>
              <a:rPr lang="fr-FR" dirty="0" smtClean="0"/>
              <a:t>Épreuve </a:t>
            </a:r>
            <a:r>
              <a:rPr lang="fr-FR" dirty="0"/>
              <a:t>préparée pendant les deux années de CPGE</a:t>
            </a:r>
          </a:p>
          <a:p>
            <a:pPr lvl="1"/>
            <a:r>
              <a:rPr lang="fr-FR" dirty="0"/>
              <a:t>Le jour de l’épreuve :</a:t>
            </a:r>
          </a:p>
          <a:p>
            <a:pPr lvl="2"/>
            <a:r>
              <a:rPr lang="fr-FR" dirty="0"/>
              <a:t>2h15 de préparation</a:t>
            </a:r>
          </a:p>
          <a:p>
            <a:pPr lvl="2"/>
            <a:r>
              <a:rPr lang="fr-FR" dirty="0"/>
              <a:t>10 min de présentation (à l’aide de transparents)</a:t>
            </a:r>
          </a:p>
          <a:p>
            <a:pPr lvl="2"/>
            <a:r>
              <a:rPr lang="fr-FR" dirty="0"/>
              <a:t>10 min de question</a:t>
            </a:r>
          </a:p>
          <a:p>
            <a:endParaRPr lang="fr-FR" dirty="0"/>
          </a:p>
          <a:p>
            <a:r>
              <a:rPr lang="fr-FR" dirty="0"/>
              <a:t>Jury</a:t>
            </a:r>
          </a:p>
          <a:p>
            <a:pPr lvl="1"/>
            <a:r>
              <a:rPr lang="fr-FR" dirty="0"/>
              <a:t>Scientifiques, Enseignants chercheurs, spécialistes en SI, Agrégés ou titulaires d’un doctorat</a:t>
            </a:r>
          </a:p>
          <a:p>
            <a:pPr lvl="2"/>
            <a:r>
              <a:rPr lang="fr-FR" dirty="0"/>
              <a:t>Un des membres est spécialisé en Physique Chimie</a:t>
            </a:r>
          </a:p>
          <a:p>
            <a:pPr lvl="2"/>
            <a:r>
              <a:rPr lang="fr-FR" dirty="0"/>
              <a:t>Un des membres est spécialisé en SII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071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Combien </a:t>
            </a:r>
            <a:r>
              <a:rPr lang="fr-FR" dirty="0" smtClean="0"/>
              <a:t>ça rapporte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Aux oraux</a:t>
            </a:r>
          </a:p>
          <a:p>
            <a:pPr lvl="1"/>
            <a:r>
              <a:rPr lang="fr-FR" dirty="0"/>
              <a:t>Centrale Paris : 8/66</a:t>
            </a:r>
          </a:p>
          <a:p>
            <a:pPr lvl="1"/>
            <a:r>
              <a:rPr lang="fr-FR" dirty="0"/>
              <a:t>Mines Ponts  : 6/41</a:t>
            </a:r>
          </a:p>
          <a:p>
            <a:pPr lvl="1"/>
            <a:r>
              <a:rPr lang="fr-FR" dirty="0"/>
              <a:t>Arts et Métiers : 5/33</a:t>
            </a:r>
          </a:p>
          <a:p>
            <a:pPr lvl="1"/>
            <a:r>
              <a:rPr lang="fr-FR" dirty="0"/>
              <a:t>CCP : 4/20</a:t>
            </a:r>
          </a:p>
          <a:p>
            <a:pPr lvl="1"/>
            <a:r>
              <a:rPr lang="fr-FR" dirty="0"/>
              <a:t>ENS Cachan : 4/27</a:t>
            </a:r>
          </a:p>
          <a:p>
            <a:pPr lvl="1"/>
            <a:r>
              <a:rPr lang="fr-FR" dirty="0"/>
              <a:t>Archimède : </a:t>
            </a:r>
            <a:r>
              <a:rPr lang="fr-FR" dirty="0" err="1"/>
              <a:t>Polytech</a:t>
            </a:r>
            <a:r>
              <a:rPr lang="fr-FR" dirty="0"/>
              <a:t>, ISITV, ISAT … : unique épreuve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768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L'analyse de document </a:t>
            </a:r>
            <a:r>
              <a:rPr lang="fr-FR" dirty="0" smtClean="0"/>
              <a:t>scientifique (ADS)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44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 partir d'un article scientifique, </a:t>
            </a:r>
            <a:r>
              <a:rPr lang="fr-FR" dirty="0" smtClean="0"/>
              <a:t>vous avez 2h15 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our :</a:t>
            </a:r>
            <a:endParaRPr lang="fr-FR" dirty="0"/>
          </a:p>
          <a:p>
            <a:pPr lvl="2"/>
            <a:r>
              <a:rPr lang="fr-FR" dirty="0"/>
              <a:t>Dégager une problématique scientifique</a:t>
            </a:r>
          </a:p>
          <a:p>
            <a:pPr lvl="2"/>
            <a:r>
              <a:rPr lang="fr-FR" dirty="0"/>
              <a:t>Utiliser l'article pour répondre à cette problématique</a:t>
            </a:r>
          </a:p>
          <a:p>
            <a:pPr lvl="2"/>
            <a:r>
              <a:rPr lang="fr-FR" dirty="0"/>
              <a:t>Apporter (si possible) de la valeur ajoutée en ayant un regard critique sur les informations données et en utilisant sa culture </a:t>
            </a:r>
            <a:r>
              <a:rPr lang="fr-FR" dirty="0" smtClean="0"/>
              <a:t>scientifique</a:t>
            </a:r>
            <a:endParaRPr lang="fr-FR" dirty="0"/>
          </a:p>
          <a:p>
            <a:pPr lvl="1"/>
            <a:r>
              <a:rPr lang="fr-FR" dirty="0" smtClean="0"/>
              <a:t>Pour ne pas :</a:t>
            </a:r>
            <a:endParaRPr lang="fr-FR" dirty="0"/>
          </a:p>
          <a:p>
            <a:pPr lvl="2"/>
            <a:r>
              <a:rPr lang="fr-FR" dirty="0"/>
              <a:t>Résumer le texte</a:t>
            </a:r>
          </a:p>
          <a:p>
            <a:pPr lvl="2"/>
            <a:r>
              <a:rPr lang="fr-FR" dirty="0"/>
              <a:t>Faire un cours</a:t>
            </a:r>
          </a:p>
          <a:p>
            <a:r>
              <a:rPr lang="fr-FR" dirty="0" smtClean="0"/>
              <a:t>Notes personnelles</a:t>
            </a:r>
          </a:p>
          <a:p>
            <a:pPr lvl="1"/>
            <a:r>
              <a:rPr lang="fr-FR" dirty="0"/>
              <a:t>Il est inutile de les rédiger entièrement (perte de temps)</a:t>
            </a:r>
          </a:p>
          <a:p>
            <a:pPr lvl="1"/>
            <a:r>
              <a:rPr lang="fr-FR" dirty="0"/>
              <a:t>Elles doivent être lisibles afin de pouvoir éventuellement y jeter un œil pendant l'exposé</a:t>
            </a:r>
          </a:p>
          <a:p>
            <a:pPr lvl="1"/>
            <a:r>
              <a:rPr lang="fr-FR" dirty="0"/>
              <a:t>Le plan doit y apparaître</a:t>
            </a:r>
          </a:p>
          <a:p>
            <a:pPr lvl="1"/>
            <a:r>
              <a:rPr lang="fr-FR" dirty="0"/>
              <a:t>Les mots clefs doivent y apparaître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31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L'exposé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Exemple de plan</a:t>
            </a:r>
          </a:p>
          <a:p>
            <a:pPr lvl="1"/>
            <a:r>
              <a:rPr lang="fr-FR" dirty="0"/>
              <a:t>1. Introduction – 2 minutes</a:t>
            </a:r>
          </a:p>
          <a:p>
            <a:pPr lvl="2"/>
            <a:r>
              <a:rPr lang="fr-FR" dirty="0"/>
              <a:t>Situer le sujet</a:t>
            </a:r>
          </a:p>
          <a:p>
            <a:pPr lvl="2"/>
            <a:r>
              <a:rPr lang="fr-FR" dirty="0"/>
              <a:t>Donner la problématique</a:t>
            </a:r>
          </a:p>
          <a:p>
            <a:pPr lvl="2"/>
            <a:r>
              <a:rPr lang="fr-FR" dirty="0"/>
              <a:t>Annoncer le plan</a:t>
            </a:r>
          </a:p>
          <a:p>
            <a:pPr lvl="1"/>
            <a:r>
              <a:rPr lang="fr-FR" dirty="0"/>
              <a:t>2. Développement – 6 minutes</a:t>
            </a:r>
          </a:p>
          <a:p>
            <a:pPr lvl="2"/>
            <a:r>
              <a:rPr lang="fr-FR" dirty="0"/>
              <a:t>Donner les idées essentielles et les commenter</a:t>
            </a:r>
          </a:p>
          <a:p>
            <a:pPr lvl="2"/>
            <a:r>
              <a:rPr lang="fr-FR" dirty="0"/>
              <a:t>Illustrer d'exemples si possible</a:t>
            </a:r>
          </a:p>
          <a:p>
            <a:pPr lvl="1"/>
            <a:r>
              <a:rPr lang="fr-FR" dirty="0"/>
              <a:t>3. Conclusion – 2 minutes</a:t>
            </a:r>
          </a:p>
          <a:p>
            <a:pPr lvl="2"/>
            <a:r>
              <a:rPr lang="fr-FR" dirty="0"/>
              <a:t>Faire le bilan et mettre un point final à l'exposé</a:t>
            </a:r>
          </a:p>
          <a:p>
            <a:pPr lvl="3"/>
            <a:r>
              <a:rPr lang="fr-FR" dirty="0"/>
              <a:t>(J'ai fini avec mon exposé et j'attends vos questions)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32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transparents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Un transparent doit contenir le titre, la problématique, le plan</a:t>
            </a:r>
          </a:p>
          <a:p>
            <a:pPr lvl="1"/>
            <a:r>
              <a:rPr lang="fr-FR" dirty="0"/>
              <a:t>2 à 3 transparents doivent permettre de préciser les idées</a:t>
            </a:r>
          </a:p>
          <a:p>
            <a:pPr lvl="2"/>
            <a:r>
              <a:rPr lang="fr-FR" dirty="0"/>
              <a:t>Utiliser des mots clefs, des graphes, des figures, des schémas</a:t>
            </a:r>
          </a:p>
          <a:p>
            <a:pPr lvl="2"/>
            <a:r>
              <a:rPr lang="fr-FR" dirty="0"/>
              <a:t>PAS DE PHRASES</a:t>
            </a:r>
          </a:p>
          <a:p>
            <a:pPr lvl="2"/>
            <a:r>
              <a:rPr lang="fr-FR" dirty="0" smtClean="0"/>
              <a:t>Écrire </a:t>
            </a:r>
            <a:r>
              <a:rPr lang="fr-FR" dirty="0"/>
              <a:t>gros</a:t>
            </a:r>
          </a:p>
          <a:p>
            <a:pPr lvl="2"/>
            <a:r>
              <a:rPr lang="fr-FR" dirty="0"/>
              <a:t>Utiliser des couleurs </a:t>
            </a:r>
          </a:p>
          <a:p>
            <a:pPr lvl="1"/>
            <a:r>
              <a:rPr lang="fr-FR" dirty="0"/>
              <a:t>Un transparent de conclusion</a:t>
            </a:r>
          </a:p>
          <a:p>
            <a:r>
              <a:rPr lang="fr-FR" dirty="0"/>
              <a:t>Au cours de la présentation orale</a:t>
            </a:r>
          </a:p>
          <a:p>
            <a:pPr lvl="1"/>
            <a:r>
              <a:rPr lang="fr-FR" dirty="0"/>
              <a:t>Vérifier ce qui est projeté à l'écran</a:t>
            </a:r>
          </a:p>
          <a:p>
            <a:pPr lvl="1"/>
            <a:r>
              <a:rPr lang="fr-FR" dirty="0"/>
              <a:t>Guider l'attention du jury en pointant des choses sur le transparent ou au tableau</a:t>
            </a:r>
          </a:p>
          <a:p>
            <a:pPr lvl="1"/>
            <a:r>
              <a:rPr lang="fr-FR" dirty="0" smtClean="0"/>
              <a:t>Éviter </a:t>
            </a:r>
            <a:r>
              <a:rPr lang="fr-FR" dirty="0"/>
              <a:t>de parler devant un écran vide</a:t>
            </a:r>
          </a:p>
          <a:p>
            <a:pPr lvl="1"/>
            <a:r>
              <a:rPr lang="fr-FR" dirty="0"/>
              <a:t>Regarder le jury</a:t>
            </a:r>
          </a:p>
          <a:p>
            <a:pPr lvl="1"/>
            <a:r>
              <a:rPr lang="fr-FR" dirty="0"/>
              <a:t>Ne pas lire ses notes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402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Les questions doivent permettre d'éclaircir des idées que vous avez développées et au sujet desquelles vous n'avez pas été clair.</a:t>
            </a:r>
          </a:p>
          <a:p>
            <a:r>
              <a:rPr lang="fr-FR" dirty="0"/>
              <a:t>Elles peuvent aussi s'orienter sur des points que vous n'avez pas abordés. </a:t>
            </a:r>
          </a:p>
          <a:p>
            <a:r>
              <a:rPr lang="fr-FR" dirty="0"/>
              <a:t>Elles sont sans limites… le jury évalue alors jusqu’où vous êtes capables d’aller dans votre raisonnement scientifique. </a:t>
            </a:r>
          </a:p>
          <a:p>
            <a:pPr lvl="1"/>
            <a:r>
              <a:rPr lang="fr-FR" dirty="0"/>
              <a:t>Attention à ne pas vous aventurer vers des terrains méconnus</a:t>
            </a:r>
          </a:p>
          <a:p>
            <a:pPr lvl="1"/>
            <a:r>
              <a:rPr lang="fr-FR" dirty="0"/>
              <a:t>La réponse "Je sais pas" est autorisée quand les questions vont au-delà de vos connaissances.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732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 dossier </a:t>
            </a:r>
            <a:r>
              <a:rPr lang="fr-FR" dirty="0" smtClean="0"/>
              <a:t>scientifique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Les conseils du jury	</a:t>
            </a:r>
          </a:p>
          <a:p>
            <a:pPr lvl="1"/>
            <a:r>
              <a:rPr lang="fr-FR" dirty="0"/>
              <a:t>Se méfier de ce qui paraît facile</a:t>
            </a:r>
          </a:p>
          <a:p>
            <a:pPr lvl="1"/>
            <a:r>
              <a:rPr lang="fr-FR" dirty="0"/>
              <a:t>Ne pas craindre ce qui paraît difficile</a:t>
            </a:r>
          </a:p>
          <a:p>
            <a:pPr lvl="1"/>
            <a:r>
              <a:rPr lang="fr-FR" dirty="0"/>
              <a:t>Se montrer critique (…)</a:t>
            </a:r>
          </a:p>
          <a:p>
            <a:pPr lvl="1"/>
            <a:r>
              <a:rPr lang="fr-FR" dirty="0"/>
              <a:t>Utiliser le « travail suggéré »</a:t>
            </a:r>
          </a:p>
          <a:p>
            <a:pPr lvl="1"/>
            <a:r>
              <a:rPr lang="fr-FR" dirty="0"/>
              <a:t>Faire preuve d’initiative</a:t>
            </a:r>
          </a:p>
          <a:p>
            <a:pPr lvl="1"/>
            <a:r>
              <a:rPr lang="fr-FR" dirty="0"/>
              <a:t>Se poser des questions scientifiques</a:t>
            </a:r>
          </a:p>
          <a:p>
            <a:pPr lvl="1"/>
            <a:r>
              <a:rPr lang="fr-FR" dirty="0"/>
              <a:t>Respecter les 10 minutes</a:t>
            </a:r>
          </a:p>
          <a:p>
            <a:pPr lvl="1"/>
            <a:r>
              <a:rPr lang="fr-FR" dirty="0"/>
              <a:t>Soigner introduction et conclusion</a:t>
            </a:r>
          </a:p>
          <a:p>
            <a:pPr lvl="1"/>
            <a:r>
              <a:rPr lang="fr-FR" dirty="0"/>
              <a:t>Ambition et modestie</a:t>
            </a:r>
          </a:p>
          <a:p>
            <a:pPr lvl="1"/>
            <a:r>
              <a:rPr lang="fr-FR" dirty="0"/>
              <a:t>Montrer l’étendue de sa culture scientifique</a:t>
            </a:r>
          </a:p>
          <a:p>
            <a:pPr lvl="1"/>
            <a:r>
              <a:rPr lang="fr-FR" dirty="0"/>
              <a:t>Bien maîtriser la notion d’ordre de grandeur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Frédéruc Bruot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460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549</TotalTime>
  <Words>1142</Words>
  <Application>Microsoft Office PowerPoint</Application>
  <PresentationFormat>Affichage à l'écran (4:3)</PresentationFormat>
  <Paragraphs>235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Oriel</vt:lpstr>
      <vt:lpstr>L’épreuve de Travail d’Initiative Personnel Encadré  TIPE</vt:lpstr>
      <vt:lpstr>L’épreuve de TIPE au concours</vt:lpstr>
      <vt:lpstr>Combien ça rapporte ?</vt:lpstr>
      <vt:lpstr>L'analyse de document scientifique (ADS)</vt:lpstr>
      <vt:lpstr>Présentation</vt:lpstr>
      <vt:lpstr>L'exposé</vt:lpstr>
      <vt:lpstr>Les transparents</vt:lpstr>
      <vt:lpstr>Les questions</vt:lpstr>
      <vt:lpstr>Analyse de dossier scientifique</vt:lpstr>
      <vt:lpstr>Le TIPE – Partie D</vt:lpstr>
      <vt:lpstr>Les thèmes</vt:lpstr>
      <vt:lpstr>Le TIPE</vt:lpstr>
      <vt:lpstr>Support – Problématique</vt:lpstr>
      <vt:lpstr>Trouver un support</vt:lpstr>
      <vt:lpstr>Le travail en équipe</vt:lpstr>
      <vt:lpstr>Conseils du jury</vt:lpstr>
      <vt:lpstr>Exemples</vt:lpstr>
      <vt:lpstr>Exemples</vt:lpstr>
      <vt:lpstr>Exemples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93</cp:revision>
  <dcterms:created xsi:type="dcterms:W3CDTF">2014-07-08T14:08:53Z</dcterms:created>
  <dcterms:modified xsi:type="dcterms:W3CDTF">2014-12-16T13:01:45Z</dcterms:modified>
</cp:coreProperties>
</file>