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72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Style léger 1 - Accentuation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67" autoAdjust="0"/>
    <p:restoredTop sz="94660"/>
  </p:normalViewPr>
  <p:slideViewPr>
    <p:cSldViewPr>
      <p:cViewPr varScale="1">
        <p:scale>
          <a:sx n="111" d="100"/>
          <a:sy n="111" d="100"/>
        </p:scale>
        <p:origin x="-184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0" d="100"/>
          <a:sy n="50" d="100"/>
        </p:scale>
        <p:origin x="-2982" y="-96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C09F0B-262C-4FC1-B4B2-6CE1041716FF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C7A09D6-CF51-4503-A499-AEF2F86A612F}">
      <dgm:prSet phldrT="[Texte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xfrm>
          <a:off x="2924185" y="2376261"/>
          <a:ext cx="1520108" cy="711836"/>
        </a:xfrm>
        <a:prstGeom prst="ellipse">
          <a:avLst/>
        </a:prstGeom>
        <a:ln/>
      </dgm:spPr>
      <dgm:t>
        <a:bodyPr/>
        <a:lstStyle/>
        <a:p>
          <a:r>
            <a:rPr lang="fr-FR" sz="8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Compétences</a:t>
          </a:r>
          <a:endParaRPr lang="fr-FR" sz="8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6C9F694C-4D87-42C9-A17F-036DA80877D9}" type="parTrans" cxnId="{9B22C6CD-3D1B-4DDE-AE75-083131893F2D}">
      <dgm:prSet/>
      <dgm:spPr/>
      <dgm:t>
        <a:bodyPr/>
        <a:lstStyle/>
        <a:p>
          <a:endParaRPr lang="fr-FR" sz="800"/>
        </a:p>
      </dgm:t>
    </dgm:pt>
    <dgm:pt modelId="{E04762FD-5F95-45CE-AE4B-76F0F4EDD05D}" type="sibTrans" cxnId="{9B22C6CD-3D1B-4DDE-AE75-083131893F2D}">
      <dgm:prSet/>
      <dgm:spPr/>
      <dgm:t>
        <a:bodyPr/>
        <a:lstStyle/>
        <a:p>
          <a:endParaRPr lang="fr-FR" sz="800"/>
        </a:p>
      </dgm:t>
    </dgm:pt>
    <dgm:pt modelId="{D15BCD82-54F2-4B53-AD5B-FCD43A008746}">
      <dgm:prSet phldrT="[Texte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>
        <a:xfrm>
          <a:off x="3024335" y="936110"/>
          <a:ext cx="1368097" cy="510355"/>
        </a:xfrm>
        <a:prstGeom prst="ellipse">
          <a:avLst/>
        </a:prstGeom>
        <a:ln/>
      </dgm:spPr>
      <dgm:t>
        <a:bodyPr/>
        <a:lstStyle/>
        <a:p>
          <a:r>
            <a:rPr lang="fr-FR" sz="8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Concevoir</a:t>
          </a:r>
        </a:p>
      </dgm:t>
    </dgm:pt>
    <dgm:pt modelId="{5E9DFCFE-8035-47FF-8737-041E4392E51E}" type="parTrans" cxnId="{69DBF3AA-50E3-4C2F-93BC-81D38815D9F2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>
        <a:xfrm rot="16253861">
          <a:off x="3450452" y="1666895"/>
          <a:ext cx="492859" cy="516836"/>
        </a:xfrm>
        <a:prstGeom prst="rightArrow">
          <a:avLst>
            <a:gd name="adj1" fmla="val 60000"/>
            <a:gd name="adj2" fmla="val 50000"/>
          </a:avLst>
        </a:prstGeom>
        <a:ln/>
      </dgm:spPr>
      <dgm:t>
        <a:bodyPr/>
        <a:lstStyle/>
        <a:p>
          <a:endParaRPr lang="fr-FR" sz="8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D82A9993-BEF0-4F2B-A0FE-323133071D30}" type="sibTrans" cxnId="{69DBF3AA-50E3-4C2F-93BC-81D38815D9F2}">
      <dgm:prSet/>
      <dgm:spPr/>
      <dgm:t>
        <a:bodyPr/>
        <a:lstStyle/>
        <a:p>
          <a:endParaRPr lang="fr-FR" sz="800"/>
        </a:p>
      </dgm:t>
    </dgm:pt>
    <dgm:pt modelId="{7D5AD727-B52D-4C15-8F81-ECF40C366E06}">
      <dgm:prSet phldrT="[Texte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>
          <a:off x="4824531" y="1440158"/>
          <a:ext cx="1368097" cy="617436"/>
        </a:xfrm>
        <a:prstGeom prst="ellipse">
          <a:avLst/>
        </a:prstGeom>
        <a:ln/>
      </dgm:spPr>
      <dgm:t>
        <a:bodyPr/>
        <a:lstStyle/>
        <a:p>
          <a:r>
            <a:rPr lang="fr-FR" sz="8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Réaliser</a:t>
          </a:r>
          <a:endParaRPr lang="fr-FR" sz="8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FC2CD8C7-22DE-4FD8-BE5C-B5EFF3818DD1}" type="parTrans" cxnId="{1F6E322F-7A32-46B3-8384-36E159BC6A7B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 rot="19900543">
          <a:off x="4345840" y="1973288"/>
          <a:ext cx="533870" cy="516836"/>
        </a:xfrm>
        <a:prstGeom prst="rightArrow">
          <a:avLst>
            <a:gd name="adj1" fmla="val 60000"/>
            <a:gd name="adj2" fmla="val 50000"/>
          </a:avLst>
        </a:prstGeom>
        <a:ln/>
      </dgm:spPr>
      <dgm:t>
        <a:bodyPr/>
        <a:lstStyle/>
        <a:p>
          <a:endParaRPr lang="fr-FR" sz="8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92842FD9-58C7-469D-B912-ED30619B3461}" type="sibTrans" cxnId="{1F6E322F-7A32-46B3-8384-36E159BC6A7B}">
      <dgm:prSet/>
      <dgm:spPr/>
      <dgm:t>
        <a:bodyPr/>
        <a:lstStyle/>
        <a:p>
          <a:endParaRPr lang="fr-FR" sz="800"/>
        </a:p>
      </dgm:t>
    </dgm:pt>
    <dgm:pt modelId="{CCC2B308-0DFF-4091-B48B-803AE41778E3}">
      <dgm:prSet phldrT="[Texte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>
          <a:off x="4999263" y="2873204"/>
          <a:ext cx="1368097" cy="630501"/>
        </a:xfrm>
        <a:prstGeom prst="ellipse">
          <a:avLst/>
        </a:prstGeom>
        <a:ln/>
      </dgm:spPr>
      <dgm:t>
        <a:bodyPr/>
        <a:lstStyle/>
        <a:p>
          <a:r>
            <a:rPr lang="fr-FR" sz="8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Expérimenter</a:t>
          </a:r>
          <a:endParaRPr lang="fr-FR" sz="8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7B81B71B-46D0-4A6D-830C-D40787DA03E8}" type="parTrans" cxnId="{E293F5C5-9FA2-4796-846E-318452D9245E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 rot="771429">
          <a:off x="4517299" y="2707507"/>
          <a:ext cx="382096" cy="516836"/>
        </a:xfrm>
        <a:prstGeom prst="rightArrow">
          <a:avLst>
            <a:gd name="adj1" fmla="val 60000"/>
            <a:gd name="adj2" fmla="val 50000"/>
          </a:avLst>
        </a:prstGeom>
        <a:ln/>
      </dgm:spPr>
      <dgm:t>
        <a:bodyPr/>
        <a:lstStyle/>
        <a:p>
          <a:endParaRPr lang="fr-FR" sz="8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86F0E311-87DC-4734-807F-C04DD816D27D}" type="sibTrans" cxnId="{E293F5C5-9FA2-4796-846E-318452D9245E}">
      <dgm:prSet/>
      <dgm:spPr/>
      <dgm:t>
        <a:bodyPr/>
        <a:lstStyle/>
        <a:p>
          <a:endParaRPr lang="fr-FR" sz="800"/>
        </a:p>
      </dgm:t>
    </dgm:pt>
    <dgm:pt modelId="{429AED82-4220-4FA6-BFD1-9BFC6D52522A}">
      <dgm:prSet phldrT="[Texte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>
        <a:xfrm>
          <a:off x="1296144" y="1440159"/>
          <a:ext cx="1368097" cy="614248"/>
        </a:xfrm>
        <a:prstGeom prst="ellipse">
          <a:avLst/>
        </a:prstGeom>
        <a:ln/>
      </dgm:spPr>
      <dgm:t>
        <a:bodyPr/>
        <a:lstStyle/>
        <a:p>
          <a:r>
            <a:rPr lang="fr-FR" sz="8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Communiquer</a:t>
          </a:r>
        </a:p>
      </dgm:t>
    </dgm:pt>
    <dgm:pt modelId="{51BD329E-6830-43BB-B09C-E770653834F2}" type="parTrans" cxnId="{A2BEC598-FE8B-4C64-832D-EFF2E6F316C2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>
        <a:xfrm rot="12601610">
          <a:off x="2568212" y="1971300"/>
          <a:ext cx="493359" cy="516836"/>
        </a:xfrm>
        <a:prstGeom prst="rightArrow">
          <a:avLst>
            <a:gd name="adj1" fmla="val 60000"/>
            <a:gd name="adj2" fmla="val 50000"/>
          </a:avLst>
        </a:prstGeom>
        <a:ln/>
      </dgm:spPr>
      <dgm:t>
        <a:bodyPr/>
        <a:lstStyle/>
        <a:p>
          <a:endParaRPr lang="fr-FR" sz="8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3D00A040-3661-4F05-9AED-3F7171D38CC8}" type="sibTrans" cxnId="{A2BEC598-FE8B-4C64-832D-EFF2E6F316C2}">
      <dgm:prSet/>
      <dgm:spPr/>
      <dgm:t>
        <a:bodyPr/>
        <a:lstStyle/>
        <a:p>
          <a:endParaRPr lang="fr-FR" sz="800"/>
        </a:p>
      </dgm:t>
    </dgm:pt>
    <dgm:pt modelId="{FB167E6D-95F4-486A-9684-49CF8F1EDC35}">
      <dgm:prSet phldrT="[Texte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xfrm>
          <a:off x="4104453" y="3888427"/>
          <a:ext cx="1368097" cy="532477"/>
        </a:xfrm>
        <a:prstGeom prst="ellipse">
          <a:avLst/>
        </a:prstGeom>
        <a:ln/>
      </dgm:spPr>
      <dgm:t>
        <a:bodyPr/>
        <a:lstStyle/>
        <a:p>
          <a:r>
            <a:rPr lang="fr-FR" sz="8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Analyser</a:t>
          </a:r>
        </a:p>
      </dgm:t>
    </dgm:pt>
    <dgm:pt modelId="{DB17F1C1-8100-4A84-9268-85BC9401DCC5}" type="parTrans" cxnId="{EDE851F5-EECF-41D5-A859-0BED15D98140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xfrm rot="3130689">
          <a:off x="3978089" y="3212328"/>
          <a:ext cx="558987" cy="516836"/>
        </a:xfrm>
        <a:prstGeom prst="rightArrow">
          <a:avLst>
            <a:gd name="adj1" fmla="val 60000"/>
            <a:gd name="adj2" fmla="val 50000"/>
          </a:avLst>
        </a:prstGeom>
        <a:ln/>
      </dgm:spPr>
      <dgm:t>
        <a:bodyPr/>
        <a:lstStyle/>
        <a:p>
          <a:endParaRPr lang="fr-FR" sz="8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CF9EB4C0-46C5-472F-847A-42C49CDB749A}" type="sibTrans" cxnId="{EDE851F5-EECF-41D5-A859-0BED15D98140}">
      <dgm:prSet/>
      <dgm:spPr/>
      <dgm:t>
        <a:bodyPr/>
        <a:lstStyle/>
        <a:p>
          <a:endParaRPr lang="fr-FR" sz="800"/>
        </a:p>
      </dgm:t>
    </dgm:pt>
    <dgm:pt modelId="{AF54BFE1-C9F7-4646-9391-D6163A259868}">
      <dgm:prSet phldrT="[Texte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xfrm>
          <a:off x="2088233" y="3888435"/>
          <a:ext cx="1368097" cy="532477"/>
        </a:xfrm>
        <a:prstGeom prst="ellipse">
          <a:avLst/>
        </a:prstGeom>
        <a:ln/>
      </dgm:spPr>
      <dgm:t>
        <a:bodyPr/>
        <a:lstStyle/>
        <a:p>
          <a:r>
            <a:rPr lang="fr-FR" sz="8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Modéliser</a:t>
          </a:r>
        </a:p>
      </dgm:t>
    </dgm:pt>
    <dgm:pt modelId="{3EB26ABE-F2BD-4028-99EC-F1E8582BA826}" type="parTrans" cxnId="{738194C6-EC65-440B-ACBA-EA2A0BF276CE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xfrm rot="7359830">
          <a:off x="2950554" y="3213944"/>
          <a:ext cx="518312" cy="516836"/>
        </a:xfrm>
        <a:prstGeom prst="rightArrow">
          <a:avLst>
            <a:gd name="adj1" fmla="val 60000"/>
            <a:gd name="adj2" fmla="val 50000"/>
          </a:avLst>
        </a:prstGeom>
        <a:ln/>
      </dgm:spPr>
      <dgm:t>
        <a:bodyPr/>
        <a:lstStyle/>
        <a:p>
          <a:endParaRPr lang="fr-FR" sz="8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7568927D-FC3D-42AA-B1C2-779A2F90BA1A}" type="sibTrans" cxnId="{738194C6-EC65-440B-ACBA-EA2A0BF276CE}">
      <dgm:prSet/>
      <dgm:spPr/>
      <dgm:t>
        <a:bodyPr/>
        <a:lstStyle/>
        <a:p>
          <a:endParaRPr lang="fr-FR" sz="800"/>
        </a:p>
      </dgm:t>
    </dgm:pt>
    <dgm:pt modelId="{62C52E52-C1AD-47B5-9DB2-222920B632D5}">
      <dgm:prSet phldrT="[Texte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>
          <a:off x="1080112" y="2952332"/>
          <a:ext cx="1368097" cy="472253"/>
        </a:xfrm>
        <a:prstGeom prst="ellipse">
          <a:avLst/>
        </a:prstGeom>
        <a:ln/>
      </dgm:spPr>
      <dgm:t>
        <a:bodyPr/>
        <a:lstStyle/>
        <a:p>
          <a:r>
            <a:rPr lang="fr-FR" sz="8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Résoudre</a:t>
          </a:r>
        </a:p>
      </dgm:t>
    </dgm:pt>
    <dgm:pt modelId="{5B9EB4C0-1E68-48AE-AF26-3DE02EFE5D06}" type="parTrans" cxnId="{28593B54-6CAA-46DD-A60F-B65FBE49C607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 rot="9997946">
          <a:off x="2492309" y="2713066"/>
          <a:ext cx="369814" cy="516836"/>
        </a:xfrm>
        <a:prstGeom prst="rightArrow">
          <a:avLst>
            <a:gd name="adj1" fmla="val 60000"/>
            <a:gd name="adj2" fmla="val 50000"/>
          </a:avLst>
        </a:prstGeom>
        <a:ln/>
      </dgm:spPr>
      <dgm:t>
        <a:bodyPr/>
        <a:lstStyle/>
        <a:p>
          <a:endParaRPr lang="fr-FR" sz="8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E35DC3D1-23F4-46B8-A668-702D0A5F3BA7}" type="sibTrans" cxnId="{28593B54-6CAA-46DD-A60F-B65FBE49C607}">
      <dgm:prSet/>
      <dgm:spPr/>
      <dgm:t>
        <a:bodyPr/>
        <a:lstStyle/>
        <a:p>
          <a:endParaRPr lang="fr-FR" sz="800"/>
        </a:p>
      </dgm:t>
    </dgm:pt>
    <dgm:pt modelId="{27F82ACC-B48B-4BAF-B8F5-E19DE7EFBFE6}" type="pres">
      <dgm:prSet presAssocID="{EAC09F0B-262C-4FC1-B4B2-6CE1041716F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F09870F-F5ED-4920-B7E1-9F0D91D7F1CD}" type="pres">
      <dgm:prSet presAssocID="{CC7A09D6-CF51-4503-A499-AEF2F86A612F}" presName="centerShape" presStyleLbl="node0" presStyleIdx="0" presStyleCnt="1" custScaleY="46828"/>
      <dgm:spPr/>
      <dgm:t>
        <a:bodyPr/>
        <a:lstStyle/>
        <a:p>
          <a:endParaRPr lang="fr-FR"/>
        </a:p>
      </dgm:t>
    </dgm:pt>
    <dgm:pt modelId="{A2FC416A-EBC7-46CE-8A00-5E59C50D8257}" type="pres">
      <dgm:prSet presAssocID="{5E9DFCFE-8035-47FF-8737-041E4392E51E}" presName="parTrans" presStyleLbl="sibTrans2D1" presStyleIdx="0" presStyleCnt="7"/>
      <dgm:spPr/>
      <dgm:t>
        <a:bodyPr/>
        <a:lstStyle/>
        <a:p>
          <a:endParaRPr lang="fr-FR"/>
        </a:p>
      </dgm:t>
    </dgm:pt>
    <dgm:pt modelId="{C36A42E1-BA91-4E47-B26A-022A82C87076}" type="pres">
      <dgm:prSet presAssocID="{5E9DFCFE-8035-47FF-8737-041E4392E51E}" presName="connectorText" presStyleLbl="sibTrans2D1" presStyleIdx="0" presStyleCnt="7"/>
      <dgm:spPr/>
      <dgm:t>
        <a:bodyPr/>
        <a:lstStyle/>
        <a:p>
          <a:endParaRPr lang="fr-FR"/>
        </a:p>
      </dgm:t>
    </dgm:pt>
    <dgm:pt modelId="{15FE29C2-5BA5-4DFC-BAC0-77F2915FA520}" type="pres">
      <dgm:prSet presAssocID="{D15BCD82-54F2-4B53-AD5B-FCD43A008746}" presName="node" presStyleLbl="node1" presStyleIdx="0" presStyleCnt="7" custScaleY="37304" custRadScaleRad="75157" custRadScaleInc="349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1A927CB-9F4B-4F29-AD07-9974F3A6F2F9}" type="pres">
      <dgm:prSet presAssocID="{FC2CD8C7-22DE-4FD8-BE5C-B5EFF3818DD1}" presName="parTrans" presStyleLbl="sibTrans2D1" presStyleIdx="1" presStyleCnt="7"/>
      <dgm:spPr/>
      <dgm:t>
        <a:bodyPr/>
        <a:lstStyle/>
        <a:p>
          <a:endParaRPr lang="fr-FR"/>
        </a:p>
      </dgm:t>
    </dgm:pt>
    <dgm:pt modelId="{327B7C4E-C444-4ED2-92AB-EFA2130B78B5}" type="pres">
      <dgm:prSet presAssocID="{FC2CD8C7-22DE-4FD8-BE5C-B5EFF3818DD1}" presName="connectorText" presStyleLbl="sibTrans2D1" presStyleIdx="1" presStyleCnt="7"/>
      <dgm:spPr/>
      <dgm:t>
        <a:bodyPr/>
        <a:lstStyle/>
        <a:p>
          <a:endParaRPr lang="fr-FR"/>
        </a:p>
      </dgm:t>
    </dgm:pt>
    <dgm:pt modelId="{7FD38485-6BD0-444D-A652-5E06AE00A9E5}" type="pres">
      <dgm:prSet presAssocID="{7D5AD727-B52D-4C15-8F81-ECF40C366E06}" presName="node" presStyleLbl="node1" presStyleIdx="1" presStyleCnt="7" custScaleY="45131" custRadScaleRad="101072" custRadScaleInc="3985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6098039-CBAF-478E-849E-420E970445A4}" type="pres">
      <dgm:prSet presAssocID="{7B81B71B-46D0-4A6D-830C-D40787DA03E8}" presName="parTrans" presStyleLbl="sibTrans2D1" presStyleIdx="2" presStyleCnt="7"/>
      <dgm:spPr/>
      <dgm:t>
        <a:bodyPr/>
        <a:lstStyle/>
        <a:p>
          <a:endParaRPr lang="fr-FR"/>
        </a:p>
      </dgm:t>
    </dgm:pt>
    <dgm:pt modelId="{01C07FA7-6127-46B1-A25D-7D27D71C42AE}" type="pres">
      <dgm:prSet presAssocID="{7B81B71B-46D0-4A6D-830C-D40787DA03E8}" presName="connectorText" presStyleLbl="sibTrans2D1" presStyleIdx="2" presStyleCnt="7"/>
      <dgm:spPr/>
      <dgm:t>
        <a:bodyPr/>
        <a:lstStyle/>
        <a:p>
          <a:endParaRPr lang="fr-FR"/>
        </a:p>
      </dgm:t>
    </dgm:pt>
    <dgm:pt modelId="{FAA93E91-15D2-48FB-9F1C-1C1D6FCB396A}" type="pres">
      <dgm:prSet presAssocID="{CCC2B308-0DFF-4091-B48B-803AE41778E3}" presName="node" presStyleLbl="node1" presStyleIdx="2" presStyleCnt="7" custScaleY="4608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DFFE085-0465-4C9C-91D0-B8BC9794280B}" type="pres">
      <dgm:prSet presAssocID="{DB17F1C1-8100-4A84-9268-85BC9401DCC5}" presName="parTrans" presStyleLbl="sibTrans2D1" presStyleIdx="3" presStyleCnt="7"/>
      <dgm:spPr/>
      <dgm:t>
        <a:bodyPr/>
        <a:lstStyle/>
        <a:p>
          <a:endParaRPr lang="fr-FR"/>
        </a:p>
      </dgm:t>
    </dgm:pt>
    <dgm:pt modelId="{80B1C042-E483-4375-8C28-86D3502EDF84}" type="pres">
      <dgm:prSet presAssocID="{DB17F1C1-8100-4A84-9268-85BC9401DCC5}" presName="connectorText" presStyleLbl="sibTrans2D1" presStyleIdx="3" presStyleCnt="7"/>
      <dgm:spPr/>
      <dgm:t>
        <a:bodyPr/>
        <a:lstStyle/>
        <a:p>
          <a:endParaRPr lang="fr-FR"/>
        </a:p>
      </dgm:t>
    </dgm:pt>
    <dgm:pt modelId="{57029F2B-C901-4E73-B66B-D494F113F112}" type="pres">
      <dgm:prSet presAssocID="{FB167E6D-95F4-486A-9684-49CF8F1EDC35}" presName="node" presStyleLbl="node1" presStyleIdx="3" presStyleCnt="7" custScaleY="38921" custRadScaleRad="87823" custRadScaleInc="-4708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B595E4D-B805-4A4A-88B2-DF5095B26C26}" type="pres">
      <dgm:prSet presAssocID="{3EB26ABE-F2BD-4028-99EC-F1E8582BA826}" presName="parTrans" presStyleLbl="sibTrans2D1" presStyleIdx="4" presStyleCnt="7"/>
      <dgm:spPr/>
      <dgm:t>
        <a:bodyPr/>
        <a:lstStyle/>
        <a:p>
          <a:endParaRPr lang="fr-FR"/>
        </a:p>
      </dgm:t>
    </dgm:pt>
    <dgm:pt modelId="{63F394C0-7139-45BF-B22D-425E9C732477}" type="pres">
      <dgm:prSet presAssocID="{3EB26ABE-F2BD-4028-99EC-F1E8582BA826}" presName="connectorText" presStyleLbl="sibTrans2D1" presStyleIdx="4" presStyleCnt="7"/>
      <dgm:spPr/>
      <dgm:t>
        <a:bodyPr/>
        <a:lstStyle/>
        <a:p>
          <a:endParaRPr lang="fr-FR"/>
        </a:p>
      </dgm:t>
    </dgm:pt>
    <dgm:pt modelId="{CDF56BA1-CC1C-4AF6-9FD5-5ECAD45B1E19}" type="pres">
      <dgm:prSet presAssocID="{AF54BFE1-C9F7-4646-9391-D6163A259868}" presName="node" presStyleLbl="node1" presStyleIdx="4" presStyleCnt="7" custScaleY="38921" custRadScaleRad="82406" custRadScaleInc="2702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2EA049D-F3DB-461A-959D-8698A61CDADA}" type="pres">
      <dgm:prSet presAssocID="{5B9EB4C0-1E68-48AE-AF26-3DE02EFE5D06}" presName="parTrans" presStyleLbl="sibTrans2D1" presStyleIdx="5" presStyleCnt="7"/>
      <dgm:spPr/>
      <dgm:t>
        <a:bodyPr/>
        <a:lstStyle/>
        <a:p>
          <a:endParaRPr lang="fr-FR"/>
        </a:p>
      </dgm:t>
    </dgm:pt>
    <dgm:pt modelId="{88188D4A-CCE1-4990-A9B4-FA0168379059}" type="pres">
      <dgm:prSet presAssocID="{5B9EB4C0-1E68-48AE-AF26-3DE02EFE5D06}" presName="connectorText" presStyleLbl="sibTrans2D1" presStyleIdx="5" presStyleCnt="7"/>
      <dgm:spPr/>
      <dgm:t>
        <a:bodyPr/>
        <a:lstStyle/>
        <a:p>
          <a:endParaRPr lang="fr-FR"/>
        </a:p>
      </dgm:t>
    </dgm:pt>
    <dgm:pt modelId="{49BFCD7E-D52E-418B-850F-E0FEDBDC3C1A}" type="pres">
      <dgm:prSet presAssocID="{62C52E52-C1AD-47B5-9DB2-222920B632D5}" presName="node" presStyleLbl="node1" presStyleIdx="5" presStyleCnt="7" custScaleY="34519" custRadScaleRad="96248" custRadScaleInc="-198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73A92E1-6647-4ED8-BAB6-78EC34CB8AD1}" type="pres">
      <dgm:prSet presAssocID="{51BD329E-6830-43BB-B09C-E770653834F2}" presName="parTrans" presStyleLbl="sibTrans2D1" presStyleIdx="6" presStyleCnt="7"/>
      <dgm:spPr/>
      <dgm:t>
        <a:bodyPr/>
        <a:lstStyle/>
        <a:p>
          <a:endParaRPr lang="fr-FR"/>
        </a:p>
      </dgm:t>
    </dgm:pt>
    <dgm:pt modelId="{644D3658-E40F-435C-8159-E49BEEDB7CAC}" type="pres">
      <dgm:prSet presAssocID="{51BD329E-6830-43BB-B09C-E770653834F2}" presName="connectorText" presStyleLbl="sibTrans2D1" presStyleIdx="6" presStyleCnt="7"/>
      <dgm:spPr/>
      <dgm:t>
        <a:bodyPr/>
        <a:lstStyle/>
        <a:p>
          <a:endParaRPr lang="fr-FR"/>
        </a:p>
      </dgm:t>
    </dgm:pt>
    <dgm:pt modelId="{0898BD1C-0D41-48F1-BA11-A3086BB4EAB8}" type="pres">
      <dgm:prSet presAssocID="{429AED82-4220-4FA6-BFD1-9BFC6D52522A}" presName="node" presStyleLbl="node1" presStyleIdx="6" presStyleCnt="7" custScaleY="44898" custRadScaleRad="95987" custRadScaleInc="-3322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98E6182-0C42-49D1-A186-791534C3B7AD}" type="presOf" srcId="{FC2CD8C7-22DE-4FD8-BE5C-B5EFF3818DD1}" destId="{327B7C4E-C444-4ED2-92AB-EFA2130B78B5}" srcOrd="1" destOrd="0" presId="urn:microsoft.com/office/officeart/2005/8/layout/radial5"/>
    <dgm:cxn modelId="{34B2919B-CE63-4FBB-864A-C2833B820880}" type="presOf" srcId="{CC7A09D6-CF51-4503-A499-AEF2F86A612F}" destId="{DF09870F-F5ED-4920-B7E1-9F0D91D7F1CD}" srcOrd="0" destOrd="0" presId="urn:microsoft.com/office/officeart/2005/8/layout/radial5"/>
    <dgm:cxn modelId="{9D8DDBE2-8665-4258-8162-D618F5FCBCC2}" type="presOf" srcId="{EAC09F0B-262C-4FC1-B4B2-6CE1041716FF}" destId="{27F82ACC-B48B-4BAF-B8F5-E19DE7EFBFE6}" srcOrd="0" destOrd="0" presId="urn:microsoft.com/office/officeart/2005/8/layout/radial5"/>
    <dgm:cxn modelId="{B6A2CFE0-34F8-49DB-8441-B2C0B5ACD0EC}" type="presOf" srcId="{51BD329E-6830-43BB-B09C-E770653834F2}" destId="{D73A92E1-6647-4ED8-BAB6-78EC34CB8AD1}" srcOrd="0" destOrd="0" presId="urn:microsoft.com/office/officeart/2005/8/layout/radial5"/>
    <dgm:cxn modelId="{D16FC446-5175-4861-A315-9D5A57865589}" type="presOf" srcId="{D15BCD82-54F2-4B53-AD5B-FCD43A008746}" destId="{15FE29C2-5BA5-4DFC-BAC0-77F2915FA520}" srcOrd="0" destOrd="0" presId="urn:microsoft.com/office/officeart/2005/8/layout/radial5"/>
    <dgm:cxn modelId="{CC854F08-0038-423B-B0E0-970F29816A27}" type="presOf" srcId="{5B9EB4C0-1E68-48AE-AF26-3DE02EFE5D06}" destId="{88188D4A-CCE1-4990-A9B4-FA0168379059}" srcOrd="1" destOrd="0" presId="urn:microsoft.com/office/officeart/2005/8/layout/radial5"/>
    <dgm:cxn modelId="{1814A7BE-2B6D-4D03-AD32-9F7436F3ED3E}" type="presOf" srcId="{3EB26ABE-F2BD-4028-99EC-F1E8582BA826}" destId="{DB595E4D-B805-4A4A-88B2-DF5095B26C26}" srcOrd="0" destOrd="0" presId="urn:microsoft.com/office/officeart/2005/8/layout/radial5"/>
    <dgm:cxn modelId="{3A32EA92-1264-477D-98FE-190BEDF76914}" type="presOf" srcId="{DB17F1C1-8100-4A84-9268-85BC9401DCC5}" destId="{1DFFE085-0465-4C9C-91D0-B8BC9794280B}" srcOrd="0" destOrd="0" presId="urn:microsoft.com/office/officeart/2005/8/layout/radial5"/>
    <dgm:cxn modelId="{DCB5C7AD-9B6E-4C3D-AB81-44363A1E2350}" type="presOf" srcId="{5E9DFCFE-8035-47FF-8737-041E4392E51E}" destId="{A2FC416A-EBC7-46CE-8A00-5E59C50D8257}" srcOrd="0" destOrd="0" presId="urn:microsoft.com/office/officeart/2005/8/layout/radial5"/>
    <dgm:cxn modelId="{28593B54-6CAA-46DD-A60F-B65FBE49C607}" srcId="{CC7A09D6-CF51-4503-A499-AEF2F86A612F}" destId="{62C52E52-C1AD-47B5-9DB2-222920B632D5}" srcOrd="5" destOrd="0" parTransId="{5B9EB4C0-1E68-48AE-AF26-3DE02EFE5D06}" sibTransId="{E35DC3D1-23F4-46B8-A668-702D0A5F3BA7}"/>
    <dgm:cxn modelId="{E66B3D02-D523-4D38-8FB9-08215F8ED1B2}" type="presOf" srcId="{5E9DFCFE-8035-47FF-8737-041E4392E51E}" destId="{C36A42E1-BA91-4E47-B26A-022A82C87076}" srcOrd="1" destOrd="0" presId="urn:microsoft.com/office/officeart/2005/8/layout/radial5"/>
    <dgm:cxn modelId="{CA17E2B8-B90F-46C5-92B9-868F5C1ECE25}" type="presOf" srcId="{FB167E6D-95F4-486A-9684-49CF8F1EDC35}" destId="{57029F2B-C901-4E73-B66B-D494F113F112}" srcOrd="0" destOrd="0" presId="urn:microsoft.com/office/officeart/2005/8/layout/radial5"/>
    <dgm:cxn modelId="{5B87F3EA-BA18-408A-A751-8FE46734F57A}" type="presOf" srcId="{CCC2B308-0DFF-4091-B48B-803AE41778E3}" destId="{FAA93E91-15D2-48FB-9F1C-1C1D6FCB396A}" srcOrd="0" destOrd="0" presId="urn:microsoft.com/office/officeart/2005/8/layout/radial5"/>
    <dgm:cxn modelId="{176934CA-C786-4D2B-AD89-0377A88FFA8D}" type="presOf" srcId="{DB17F1C1-8100-4A84-9268-85BC9401DCC5}" destId="{80B1C042-E483-4375-8C28-86D3502EDF84}" srcOrd="1" destOrd="0" presId="urn:microsoft.com/office/officeart/2005/8/layout/radial5"/>
    <dgm:cxn modelId="{69DBF3AA-50E3-4C2F-93BC-81D38815D9F2}" srcId="{CC7A09D6-CF51-4503-A499-AEF2F86A612F}" destId="{D15BCD82-54F2-4B53-AD5B-FCD43A008746}" srcOrd="0" destOrd="0" parTransId="{5E9DFCFE-8035-47FF-8737-041E4392E51E}" sibTransId="{D82A9993-BEF0-4F2B-A0FE-323133071D30}"/>
    <dgm:cxn modelId="{54292C2D-480A-470D-97D0-4111410C2DC5}" type="presOf" srcId="{3EB26ABE-F2BD-4028-99EC-F1E8582BA826}" destId="{63F394C0-7139-45BF-B22D-425E9C732477}" srcOrd="1" destOrd="0" presId="urn:microsoft.com/office/officeart/2005/8/layout/radial5"/>
    <dgm:cxn modelId="{1A08DAD9-6B25-421D-B495-04859B52649E}" type="presOf" srcId="{7B81B71B-46D0-4A6D-830C-D40787DA03E8}" destId="{01C07FA7-6127-46B1-A25D-7D27D71C42AE}" srcOrd="1" destOrd="0" presId="urn:microsoft.com/office/officeart/2005/8/layout/radial5"/>
    <dgm:cxn modelId="{F89A42BD-F045-4215-8A57-388602CC6D0E}" type="presOf" srcId="{5B9EB4C0-1E68-48AE-AF26-3DE02EFE5D06}" destId="{92EA049D-F3DB-461A-959D-8698A61CDADA}" srcOrd="0" destOrd="0" presId="urn:microsoft.com/office/officeart/2005/8/layout/radial5"/>
    <dgm:cxn modelId="{5EB60F9B-430A-4250-8A8E-CC3E4C6F8DAF}" type="presOf" srcId="{FC2CD8C7-22DE-4FD8-BE5C-B5EFF3818DD1}" destId="{B1A927CB-9F4B-4F29-AD07-9974F3A6F2F9}" srcOrd="0" destOrd="0" presId="urn:microsoft.com/office/officeart/2005/8/layout/radial5"/>
    <dgm:cxn modelId="{CDFB3573-4B81-49BD-859E-E47431F3E0AC}" type="presOf" srcId="{62C52E52-C1AD-47B5-9DB2-222920B632D5}" destId="{49BFCD7E-D52E-418B-850F-E0FEDBDC3C1A}" srcOrd="0" destOrd="0" presId="urn:microsoft.com/office/officeart/2005/8/layout/radial5"/>
    <dgm:cxn modelId="{F461F090-F5F6-4BDA-A241-75A117C7E854}" type="presOf" srcId="{429AED82-4220-4FA6-BFD1-9BFC6D52522A}" destId="{0898BD1C-0D41-48F1-BA11-A3086BB4EAB8}" srcOrd="0" destOrd="0" presId="urn:microsoft.com/office/officeart/2005/8/layout/radial5"/>
    <dgm:cxn modelId="{321CFA61-37FA-497E-93A9-AC6AC7441BB5}" type="presOf" srcId="{7D5AD727-B52D-4C15-8F81-ECF40C366E06}" destId="{7FD38485-6BD0-444D-A652-5E06AE00A9E5}" srcOrd="0" destOrd="0" presId="urn:microsoft.com/office/officeart/2005/8/layout/radial5"/>
    <dgm:cxn modelId="{738194C6-EC65-440B-ACBA-EA2A0BF276CE}" srcId="{CC7A09D6-CF51-4503-A499-AEF2F86A612F}" destId="{AF54BFE1-C9F7-4646-9391-D6163A259868}" srcOrd="4" destOrd="0" parTransId="{3EB26ABE-F2BD-4028-99EC-F1E8582BA826}" sibTransId="{7568927D-FC3D-42AA-B1C2-779A2F90BA1A}"/>
    <dgm:cxn modelId="{A2BEC598-FE8B-4C64-832D-EFF2E6F316C2}" srcId="{CC7A09D6-CF51-4503-A499-AEF2F86A612F}" destId="{429AED82-4220-4FA6-BFD1-9BFC6D52522A}" srcOrd="6" destOrd="0" parTransId="{51BD329E-6830-43BB-B09C-E770653834F2}" sibTransId="{3D00A040-3661-4F05-9AED-3F7171D38CC8}"/>
    <dgm:cxn modelId="{C790FBE2-9566-4A73-92A8-A90A69707CF1}" type="presOf" srcId="{51BD329E-6830-43BB-B09C-E770653834F2}" destId="{644D3658-E40F-435C-8159-E49BEEDB7CAC}" srcOrd="1" destOrd="0" presId="urn:microsoft.com/office/officeart/2005/8/layout/radial5"/>
    <dgm:cxn modelId="{9B22C6CD-3D1B-4DDE-AE75-083131893F2D}" srcId="{EAC09F0B-262C-4FC1-B4B2-6CE1041716FF}" destId="{CC7A09D6-CF51-4503-A499-AEF2F86A612F}" srcOrd="0" destOrd="0" parTransId="{6C9F694C-4D87-42C9-A17F-036DA80877D9}" sibTransId="{E04762FD-5F95-45CE-AE4B-76F0F4EDD05D}"/>
    <dgm:cxn modelId="{ED65F33D-D160-40F6-89F9-CF2D393E6DFD}" type="presOf" srcId="{AF54BFE1-C9F7-4646-9391-D6163A259868}" destId="{CDF56BA1-CC1C-4AF6-9FD5-5ECAD45B1E19}" srcOrd="0" destOrd="0" presId="urn:microsoft.com/office/officeart/2005/8/layout/radial5"/>
    <dgm:cxn modelId="{1F6E322F-7A32-46B3-8384-36E159BC6A7B}" srcId="{CC7A09D6-CF51-4503-A499-AEF2F86A612F}" destId="{7D5AD727-B52D-4C15-8F81-ECF40C366E06}" srcOrd="1" destOrd="0" parTransId="{FC2CD8C7-22DE-4FD8-BE5C-B5EFF3818DD1}" sibTransId="{92842FD9-58C7-469D-B912-ED30619B3461}"/>
    <dgm:cxn modelId="{EDE851F5-EECF-41D5-A859-0BED15D98140}" srcId="{CC7A09D6-CF51-4503-A499-AEF2F86A612F}" destId="{FB167E6D-95F4-486A-9684-49CF8F1EDC35}" srcOrd="3" destOrd="0" parTransId="{DB17F1C1-8100-4A84-9268-85BC9401DCC5}" sibTransId="{CF9EB4C0-46C5-472F-847A-42C49CDB749A}"/>
    <dgm:cxn modelId="{D8FA6842-34A7-474E-AC2D-3FC6D532C5FD}" type="presOf" srcId="{7B81B71B-46D0-4A6D-830C-D40787DA03E8}" destId="{56098039-CBAF-478E-849E-420E970445A4}" srcOrd="0" destOrd="0" presId="urn:microsoft.com/office/officeart/2005/8/layout/radial5"/>
    <dgm:cxn modelId="{E293F5C5-9FA2-4796-846E-318452D9245E}" srcId="{CC7A09D6-CF51-4503-A499-AEF2F86A612F}" destId="{CCC2B308-0DFF-4091-B48B-803AE41778E3}" srcOrd="2" destOrd="0" parTransId="{7B81B71B-46D0-4A6D-830C-D40787DA03E8}" sibTransId="{86F0E311-87DC-4734-807F-C04DD816D27D}"/>
    <dgm:cxn modelId="{639EECE9-B746-4D43-9796-370306595A7E}" type="presParOf" srcId="{27F82ACC-B48B-4BAF-B8F5-E19DE7EFBFE6}" destId="{DF09870F-F5ED-4920-B7E1-9F0D91D7F1CD}" srcOrd="0" destOrd="0" presId="urn:microsoft.com/office/officeart/2005/8/layout/radial5"/>
    <dgm:cxn modelId="{AB00AB43-96A7-416F-A417-6594D766F5CD}" type="presParOf" srcId="{27F82ACC-B48B-4BAF-B8F5-E19DE7EFBFE6}" destId="{A2FC416A-EBC7-46CE-8A00-5E59C50D8257}" srcOrd="1" destOrd="0" presId="urn:microsoft.com/office/officeart/2005/8/layout/radial5"/>
    <dgm:cxn modelId="{D7624438-2A9A-401F-ACA3-606C31372CB1}" type="presParOf" srcId="{A2FC416A-EBC7-46CE-8A00-5E59C50D8257}" destId="{C36A42E1-BA91-4E47-B26A-022A82C87076}" srcOrd="0" destOrd="0" presId="urn:microsoft.com/office/officeart/2005/8/layout/radial5"/>
    <dgm:cxn modelId="{38B0280D-B575-40F5-918D-4C622D20B769}" type="presParOf" srcId="{27F82ACC-B48B-4BAF-B8F5-E19DE7EFBFE6}" destId="{15FE29C2-5BA5-4DFC-BAC0-77F2915FA520}" srcOrd="2" destOrd="0" presId="urn:microsoft.com/office/officeart/2005/8/layout/radial5"/>
    <dgm:cxn modelId="{DEC57CCA-C265-416E-BCCA-73D33B5C0EB6}" type="presParOf" srcId="{27F82ACC-B48B-4BAF-B8F5-E19DE7EFBFE6}" destId="{B1A927CB-9F4B-4F29-AD07-9974F3A6F2F9}" srcOrd="3" destOrd="0" presId="urn:microsoft.com/office/officeart/2005/8/layout/radial5"/>
    <dgm:cxn modelId="{974F5953-2F9F-4C8D-BA41-483A4813AFE4}" type="presParOf" srcId="{B1A927CB-9F4B-4F29-AD07-9974F3A6F2F9}" destId="{327B7C4E-C444-4ED2-92AB-EFA2130B78B5}" srcOrd="0" destOrd="0" presId="urn:microsoft.com/office/officeart/2005/8/layout/radial5"/>
    <dgm:cxn modelId="{3F39F37A-5D4A-4067-8B24-39EC1FFDC0AE}" type="presParOf" srcId="{27F82ACC-B48B-4BAF-B8F5-E19DE7EFBFE6}" destId="{7FD38485-6BD0-444D-A652-5E06AE00A9E5}" srcOrd="4" destOrd="0" presId="urn:microsoft.com/office/officeart/2005/8/layout/radial5"/>
    <dgm:cxn modelId="{B27B0D7F-14CE-4E3E-88F6-3EC7B56D611C}" type="presParOf" srcId="{27F82ACC-B48B-4BAF-B8F5-E19DE7EFBFE6}" destId="{56098039-CBAF-478E-849E-420E970445A4}" srcOrd="5" destOrd="0" presId="urn:microsoft.com/office/officeart/2005/8/layout/radial5"/>
    <dgm:cxn modelId="{7098956B-5990-42FB-8AA9-29CEB3163D22}" type="presParOf" srcId="{56098039-CBAF-478E-849E-420E970445A4}" destId="{01C07FA7-6127-46B1-A25D-7D27D71C42AE}" srcOrd="0" destOrd="0" presId="urn:microsoft.com/office/officeart/2005/8/layout/radial5"/>
    <dgm:cxn modelId="{CC7F5897-F6D9-4F8A-8C57-6D0CC3DC7525}" type="presParOf" srcId="{27F82ACC-B48B-4BAF-B8F5-E19DE7EFBFE6}" destId="{FAA93E91-15D2-48FB-9F1C-1C1D6FCB396A}" srcOrd="6" destOrd="0" presId="urn:microsoft.com/office/officeart/2005/8/layout/radial5"/>
    <dgm:cxn modelId="{B1138556-6D07-4690-8303-A0E18B7E3C82}" type="presParOf" srcId="{27F82ACC-B48B-4BAF-B8F5-E19DE7EFBFE6}" destId="{1DFFE085-0465-4C9C-91D0-B8BC9794280B}" srcOrd="7" destOrd="0" presId="urn:microsoft.com/office/officeart/2005/8/layout/radial5"/>
    <dgm:cxn modelId="{2176947E-21EE-4818-829E-F2B39E0D0AC4}" type="presParOf" srcId="{1DFFE085-0465-4C9C-91D0-B8BC9794280B}" destId="{80B1C042-E483-4375-8C28-86D3502EDF84}" srcOrd="0" destOrd="0" presId="urn:microsoft.com/office/officeart/2005/8/layout/radial5"/>
    <dgm:cxn modelId="{E9A0DB2B-A7C9-4AC5-A47D-918F7DA82A73}" type="presParOf" srcId="{27F82ACC-B48B-4BAF-B8F5-E19DE7EFBFE6}" destId="{57029F2B-C901-4E73-B66B-D494F113F112}" srcOrd="8" destOrd="0" presId="urn:microsoft.com/office/officeart/2005/8/layout/radial5"/>
    <dgm:cxn modelId="{DA54EDF9-98F2-49F2-B697-4F1C4DC284AC}" type="presParOf" srcId="{27F82ACC-B48B-4BAF-B8F5-E19DE7EFBFE6}" destId="{DB595E4D-B805-4A4A-88B2-DF5095B26C26}" srcOrd="9" destOrd="0" presId="urn:microsoft.com/office/officeart/2005/8/layout/radial5"/>
    <dgm:cxn modelId="{A05691B0-DCC1-4576-ADF6-B6BBBBC3CDAF}" type="presParOf" srcId="{DB595E4D-B805-4A4A-88B2-DF5095B26C26}" destId="{63F394C0-7139-45BF-B22D-425E9C732477}" srcOrd="0" destOrd="0" presId="urn:microsoft.com/office/officeart/2005/8/layout/radial5"/>
    <dgm:cxn modelId="{D8867578-2F90-4801-A97B-D6ED6C449716}" type="presParOf" srcId="{27F82ACC-B48B-4BAF-B8F5-E19DE7EFBFE6}" destId="{CDF56BA1-CC1C-4AF6-9FD5-5ECAD45B1E19}" srcOrd="10" destOrd="0" presId="urn:microsoft.com/office/officeart/2005/8/layout/radial5"/>
    <dgm:cxn modelId="{A287E65A-17F2-4EB9-A27F-E732C0D837FA}" type="presParOf" srcId="{27F82ACC-B48B-4BAF-B8F5-E19DE7EFBFE6}" destId="{92EA049D-F3DB-461A-959D-8698A61CDADA}" srcOrd="11" destOrd="0" presId="urn:microsoft.com/office/officeart/2005/8/layout/radial5"/>
    <dgm:cxn modelId="{CDDCA91C-8AF8-4A3C-85EA-64D9F83FEBA3}" type="presParOf" srcId="{92EA049D-F3DB-461A-959D-8698A61CDADA}" destId="{88188D4A-CCE1-4990-A9B4-FA0168379059}" srcOrd="0" destOrd="0" presId="urn:microsoft.com/office/officeart/2005/8/layout/radial5"/>
    <dgm:cxn modelId="{615E73C5-2826-473A-AC82-E6305DFA395D}" type="presParOf" srcId="{27F82ACC-B48B-4BAF-B8F5-E19DE7EFBFE6}" destId="{49BFCD7E-D52E-418B-850F-E0FEDBDC3C1A}" srcOrd="12" destOrd="0" presId="urn:microsoft.com/office/officeart/2005/8/layout/radial5"/>
    <dgm:cxn modelId="{9D54A68C-9EB6-400B-B190-106E67A87A21}" type="presParOf" srcId="{27F82ACC-B48B-4BAF-B8F5-E19DE7EFBFE6}" destId="{D73A92E1-6647-4ED8-BAB6-78EC34CB8AD1}" srcOrd="13" destOrd="0" presId="urn:microsoft.com/office/officeart/2005/8/layout/radial5"/>
    <dgm:cxn modelId="{01F47EFA-47E5-4A0B-B2DC-FC471DA25598}" type="presParOf" srcId="{D73A92E1-6647-4ED8-BAB6-78EC34CB8AD1}" destId="{644D3658-E40F-435C-8159-E49BEEDB7CAC}" srcOrd="0" destOrd="0" presId="urn:microsoft.com/office/officeart/2005/8/layout/radial5"/>
    <dgm:cxn modelId="{3FEFFCEB-4AD9-4C76-AC3A-8F202D272F56}" type="presParOf" srcId="{27F82ACC-B48B-4BAF-B8F5-E19DE7EFBFE6}" destId="{0898BD1C-0D41-48F1-BA11-A3086BB4EAB8}" srcOrd="14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09870F-F5ED-4920-B7E1-9F0D91D7F1CD}">
      <dsp:nvSpPr>
        <dsp:cNvPr id="0" name=""/>
        <dsp:cNvSpPr/>
      </dsp:nvSpPr>
      <dsp:spPr>
        <a:xfrm>
          <a:off x="1977570" y="1694883"/>
          <a:ext cx="1082252" cy="506797"/>
        </a:xfrm>
        <a:prstGeom prst="ellipse">
          <a:avLst/>
        </a:prstGeom>
        <a:gradFill rotWithShape="1">
          <a:gsLst>
            <a:gs pos="0">
              <a:schemeClr val="accent3">
                <a:tint val="35000"/>
                <a:satMod val="260000"/>
              </a:schemeClr>
            </a:gs>
            <a:gs pos="30000">
              <a:schemeClr val="accent3">
                <a:tint val="38000"/>
                <a:satMod val="260000"/>
              </a:schemeClr>
            </a:gs>
            <a:gs pos="75000">
              <a:schemeClr val="accent3">
                <a:tint val="55000"/>
                <a:satMod val="255000"/>
              </a:schemeClr>
            </a:gs>
            <a:gs pos="100000">
              <a:schemeClr val="accent3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3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Compétences</a:t>
          </a:r>
          <a:endParaRPr lang="fr-FR" sz="800" kern="12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2136062" y="1769102"/>
        <a:ext cx="765268" cy="358359"/>
      </dsp:txXfrm>
    </dsp:sp>
    <dsp:sp modelId="{A2FC416A-EBC7-46CE-8A00-5E59C50D8257}">
      <dsp:nvSpPr>
        <dsp:cNvPr id="0" name=""/>
        <dsp:cNvSpPr/>
      </dsp:nvSpPr>
      <dsp:spPr>
        <a:xfrm rot="16253861">
          <a:off x="2351724" y="1188853"/>
          <a:ext cx="351978" cy="367965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5">
                <a:tint val="35000"/>
                <a:satMod val="260000"/>
              </a:schemeClr>
            </a:gs>
            <a:gs pos="30000">
              <a:schemeClr val="accent5">
                <a:tint val="38000"/>
                <a:satMod val="260000"/>
              </a:schemeClr>
            </a:gs>
            <a:gs pos="75000">
              <a:schemeClr val="accent5">
                <a:tint val="55000"/>
                <a:satMod val="255000"/>
              </a:schemeClr>
            </a:gs>
            <a:gs pos="100000">
              <a:schemeClr val="accent5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5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8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2403693" y="1315236"/>
        <a:ext cx="246385" cy="220779"/>
      </dsp:txXfrm>
    </dsp:sp>
    <dsp:sp modelId="{15FE29C2-5BA5-4DFC-BAC0-77F2915FA520}">
      <dsp:nvSpPr>
        <dsp:cNvPr id="0" name=""/>
        <dsp:cNvSpPr/>
      </dsp:nvSpPr>
      <dsp:spPr>
        <a:xfrm>
          <a:off x="2048904" y="667513"/>
          <a:ext cx="974027" cy="363351"/>
        </a:xfrm>
        <a:prstGeom prst="ellipse">
          <a:avLst/>
        </a:prstGeom>
        <a:gradFill rotWithShape="1">
          <a:gsLst>
            <a:gs pos="0">
              <a:schemeClr val="accent5">
                <a:tint val="35000"/>
                <a:satMod val="260000"/>
              </a:schemeClr>
            </a:gs>
            <a:gs pos="30000">
              <a:schemeClr val="accent5">
                <a:tint val="38000"/>
                <a:satMod val="260000"/>
              </a:schemeClr>
            </a:gs>
            <a:gs pos="75000">
              <a:schemeClr val="accent5">
                <a:tint val="55000"/>
                <a:satMod val="255000"/>
              </a:schemeClr>
            </a:gs>
            <a:gs pos="100000">
              <a:schemeClr val="accent5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5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Concevoir</a:t>
          </a:r>
        </a:p>
      </dsp:txBody>
      <dsp:txXfrm>
        <a:off x="2191547" y="720725"/>
        <a:ext cx="688741" cy="256927"/>
      </dsp:txXfrm>
    </dsp:sp>
    <dsp:sp modelId="{B1A927CB-9F4B-4F29-AD07-9974F3A6F2F9}">
      <dsp:nvSpPr>
        <dsp:cNvPr id="0" name=""/>
        <dsp:cNvSpPr/>
      </dsp:nvSpPr>
      <dsp:spPr>
        <a:xfrm rot="19900543">
          <a:off x="2990172" y="1407351"/>
          <a:ext cx="381549" cy="367965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8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2996780" y="1507132"/>
        <a:ext cx="271160" cy="220779"/>
      </dsp:txXfrm>
    </dsp:sp>
    <dsp:sp modelId="{7FD38485-6BD0-444D-A652-5E06AE00A9E5}">
      <dsp:nvSpPr>
        <dsp:cNvPr id="0" name=""/>
        <dsp:cNvSpPr/>
      </dsp:nvSpPr>
      <dsp:spPr>
        <a:xfrm>
          <a:off x="3332954" y="1027113"/>
          <a:ext cx="974027" cy="439588"/>
        </a:xfrm>
        <a:prstGeom prst="ellipse">
          <a:avLst/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Réaliser</a:t>
          </a:r>
          <a:endParaRPr lang="fr-FR" sz="800" kern="12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3475597" y="1091489"/>
        <a:ext cx="688741" cy="310836"/>
      </dsp:txXfrm>
    </dsp:sp>
    <dsp:sp modelId="{56098039-CBAF-478E-849E-420E970445A4}">
      <dsp:nvSpPr>
        <dsp:cNvPr id="0" name=""/>
        <dsp:cNvSpPr/>
      </dsp:nvSpPr>
      <dsp:spPr>
        <a:xfrm rot="771429">
          <a:off x="3112364" y="1931009"/>
          <a:ext cx="273477" cy="367965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8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3113392" y="1995474"/>
        <a:ext cx="191434" cy="220779"/>
      </dsp:txXfrm>
    </dsp:sp>
    <dsp:sp modelId="{FAA93E91-15D2-48FB-9F1C-1C1D6FCB396A}">
      <dsp:nvSpPr>
        <dsp:cNvPr id="0" name=""/>
        <dsp:cNvSpPr/>
      </dsp:nvSpPr>
      <dsp:spPr>
        <a:xfrm>
          <a:off x="3457587" y="2049290"/>
          <a:ext cx="974027" cy="448890"/>
        </a:xfrm>
        <a:prstGeom prst="ellipse">
          <a:avLst/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Expérimenter</a:t>
          </a:r>
          <a:endParaRPr lang="fr-FR" sz="800" kern="12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3600230" y="2115028"/>
        <a:ext cx="688741" cy="317414"/>
      </dsp:txXfrm>
    </dsp:sp>
    <dsp:sp modelId="{1DFFE085-0465-4C9C-91D0-B8BC9794280B}">
      <dsp:nvSpPr>
        <dsp:cNvPr id="0" name=""/>
        <dsp:cNvSpPr/>
      </dsp:nvSpPr>
      <dsp:spPr>
        <a:xfrm rot="3130689">
          <a:off x="2727981" y="2291041"/>
          <a:ext cx="399240" cy="367965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tint val="35000"/>
                <a:satMod val="260000"/>
              </a:schemeClr>
            </a:gs>
            <a:gs pos="30000">
              <a:schemeClr val="accent3">
                <a:tint val="38000"/>
                <a:satMod val="260000"/>
              </a:schemeClr>
            </a:gs>
            <a:gs pos="75000">
              <a:schemeClr val="accent3">
                <a:tint val="55000"/>
                <a:satMod val="255000"/>
              </a:schemeClr>
            </a:gs>
            <a:gs pos="100000">
              <a:schemeClr val="accent3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3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8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2749330" y="2321035"/>
        <a:ext cx="288851" cy="220779"/>
      </dsp:txXfrm>
    </dsp:sp>
    <dsp:sp modelId="{57029F2B-C901-4E73-B66B-D494F113F112}">
      <dsp:nvSpPr>
        <dsp:cNvPr id="0" name=""/>
        <dsp:cNvSpPr/>
      </dsp:nvSpPr>
      <dsp:spPr>
        <a:xfrm>
          <a:off x="2819334" y="2773366"/>
          <a:ext cx="974027" cy="379101"/>
        </a:xfrm>
        <a:prstGeom prst="ellipse">
          <a:avLst/>
        </a:prstGeom>
        <a:gradFill rotWithShape="1">
          <a:gsLst>
            <a:gs pos="0">
              <a:schemeClr val="accent3">
                <a:tint val="35000"/>
                <a:satMod val="260000"/>
              </a:schemeClr>
            </a:gs>
            <a:gs pos="30000">
              <a:schemeClr val="accent3">
                <a:tint val="38000"/>
                <a:satMod val="260000"/>
              </a:schemeClr>
            </a:gs>
            <a:gs pos="75000">
              <a:schemeClr val="accent3">
                <a:tint val="55000"/>
                <a:satMod val="255000"/>
              </a:schemeClr>
            </a:gs>
            <a:gs pos="100000">
              <a:schemeClr val="accent3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3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Analyser</a:t>
          </a:r>
        </a:p>
      </dsp:txBody>
      <dsp:txXfrm>
        <a:off x="2961977" y="2828884"/>
        <a:ext cx="688741" cy="268065"/>
      </dsp:txXfrm>
    </dsp:sp>
    <dsp:sp modelId="{DB595E4D-B805-4A4A-88B2-DF5095B26C26}">
      <dsp:nvSpPr>
        <dsp:cNvPr id="0" name=""/>
        <dsp:cNvSpPr/>
      </dsp:nvSpPr>
      <dsp:spPr>
        <a:xfrm rot="7359830">
          <a:off x="1995163" y="2292191"/>
          <a:ext cx="370203" cy="367965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tint val="35000"/>
                <a:satMod val="260000"/>
              </a:schemeClr>
            </a:gs>
            <a:gs pos="30000">
              <a:schemeClr val="accent3">
                <a:tint val="38000"/>
                <a:satMod val="260000"/>
              </a:schemeClr>
            </a:gs>
            <a:gs pos="75000">
              <a:schemeClr val="accent3">
                <a:tint val="55000"/>
                <a:satMod val="255000"/>
              </a:schemeClr>
            </a:gs>
            <a:gs pos="100000">
              <a:schemeClr val="accent3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3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8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 rot="10800000">
        <a:off x="2080146" y="2319318"/>
        <a:ext cx="259814" cy="220779"/>
      </dsp:txXfrm>
    </dsp:sp>
    <dsp:sp modelId="{CDF56BA1-CC1C-4AF6-9FD5-5ECAD45B1E19}">
      <dsp:nvSpPr>
        <dsp:cNvPr id="0" name=""/>
        <dsp:cNvSpPr/>
      </dsp:nvSpPr>
      <dsp:spPr>
        <a:xfrm>
          <a:off x="1381199" y="2773372"/>
          <a:ext cx="974027" cy="379101"/>
        </a:xfrm>
        <a:prstGeom prst="ellipse">
          <a:avLst/>
        </a:prstGeom>
        <a:gradFill rotWithShape="1">
          <a:gsLst>
            <a:gs pos="0">
              <a:schemeClr val="accent3">
                <a:tint val="35000"/>
                <a:satMod val="260000"/>
              </a:schemeClr>
            </a:gs>
            <a:gs pos="30000">
              <a:schemeClr val="accent3">
                <a:tint val="38000"/>
                <a:satMod val="260000"/>
              </a:schemeClr>
            </a:gs>
            <a:gs pos="75000">
              <a:schemeClr val="accent3">
                <a:tint val="55000"/>
                <a:satMod val="255000"/>
              </a:schemeClr>
            </a:gs>
            <a:gs pos="100000">
              <a:schemeClr val="accent3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3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Modéliser</a:t>
          </a:r>
        </a:p>
      </dsp:txBody>
      <dsp:txXfrm>
        <a:off x="1523842" y="2828890"/>
        <a:ext cx="688741" cy="268065"/>
      </dsp:txXfrm>
    </dsp:sp>
    <dsp:sp modelId="{92EA049D-F3DB-461A-959D-8698A61CDADA}">
      <dsp:nvSpPr>
        <dsp:cNvPr id="0" name=""/>
        <dsp:cNvSpPr/>
      </dsp:nvSpPr>
      <dsp:spPr>
        <a:xfrm rot="9997946">
          <a:off x="1668164" y="1934966"/>
          <a:ext cx="264678" cy="367965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8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 rot="10800000">
        <a:off x="1746491" y="1999380"/>
        <a:ext cx="185275" cy="220779"/>
      </dsp:txXfrm>
    </dsp:sp>
    <dsp:sp modelId="{49BFCD7E-D52E-418B-850F-E0FEDBDC3C1A}">
      <dsp:nvSpPr>
        <dsp:cNvPr id="0" name=""/>
        <dsp:cNvSpPr/>
      </dsp:nvSpPr>
      <dsp:spPr>
        <a:xfrm>
          <a:off x="662123" y="2105625"/>
          <a:ext cx="974027" cy="336224"/>
        </a:xfrm>
        <a:prstGeom prst="ellipse">
          <a:avLst/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Résoudre</a:t>
          </a:r>
        </a:p>
      </dsp:txBody>
      <dsp:txXfrm>
        <a:off x="804766" y="2154864"/>
        <a:ext cx="688741" cy="237746"/>
      </dsp:txXfrm>
    </dsp:sp>
    <dsp:sp modelId="{D73A92E1-6647-4ED8-BAB6-78EC34CB8AD1}">
      <dsp:nvSpPr>
        <dsp:cNvPr id="0" name=""/>
        <dsp:cNvSpPr/>
      </dsp:nvSpPr>
      <dsp:spPr>
        <a:xfrm rot="12601610">
          <a:off x="1722344" y="1405934"/>
          <a:ext cx="352633" cy="367965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5">
                <a:tint val="35000"/>
                <a:satMod val="260000"/>
              </a:schemeClr>
            </a:gs>
            <a:gs pos="30000">
              <a:schemeClr val="accent5">
                <a:tint val="38000"/>
                <a:satMod val="260000"/>
              </a:schemeClr>
            </a:gs>
            <a:gs pos="75000">
              <a:schemeClr val="accent5">
                <a:tint val="55000"/>
                <a:satMod val="255000"/>
              </a:schemeClr>
            </a:gs>
            <a:gs pos="100000">
              <a:schemeClr val="accent5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5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8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 rot="10800000">
        <a:off x="1821035" y="1505996"/>
        <a:ext cx="246843" cy="220779"/>
      </dsp:txXfrm>
    </dsp:sp>
    <dsp:sp modelId="{0898BD1C-0D41-48F1-BA11-A3086BB4EAB8}">
      <dsp:nvSpPr>
        <dsp:cNvPr id="0" name=""/>
        <dsp:cNvSpPr/>
      </dsp:nvSpPr>
      <dsp:spPr>
        <a:xfrm>
          <a:off x="816214" y="1027112"/>
          <a:ext cx="974027" cy="437318"/>
        </a:xfrm>
        <a:prstGeom prst="ellipse">
          <a:avLst/>
        </a:prstGeom>
        <a:gradFill rotWithShape="1">
          <a:gsLst>
            <a:gs pos="0">
              <a:schemeClr val="accent5">
                <a:tint val="35000"/>
                <a:satMod val="260000"/>
              </a:schemeClr>
            </a:gs>
            <a:gs pos="30000">
              <a:schemeClr val="accent5">
                <a:tint val="38000"/>
                <a:satMod val="260000"/>
              </a:schemeClr>
            </a:gs>
            <a:gs pos="75000">
              <a:schemeClr val="accent5">
                <a:tint val="55000"/>
                <a:satMod val="255000"/>
              </a:schemeClr>
            </a:gs>
            <a:gs pos="100000">
              <a:schemeClr val="accent5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5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Communiquer</a:t>
          </a:r>
        </a:p>
      </dsp:txBody>
      <dsp:txXfrm>
        <a:off x="958857" y="1091156"/>
        <a:ext cx="688741" cy="3092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3AF53-F080-4EED-89A2-71072976191D}" type="datetimeFigureOut">
              <a:rPr lang="fr-FR" smtClean="0"/>
              <a:t>16/12/2014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AF3D6-EEB2-48C0-A05A-3B4761F0DB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71477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08F55C5-7F94-4427-AC6E-B68A66649CA8}" type="datetimeFigureOut">
              <a:rPr lang="fr-FR" smtClean="0"/>
              <a:pPr/>
              <a:t>16/12/2014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A6C0AD0-4698-40B9-9B24-B1F3CB29CF0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0336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2B3F525-0BFF-49C1-B6D3-472ED0C4923F}" type="datetime1">
              <a:rPr lang="fr-FR" smtClean="0"/>
              <a:t>16/12/2014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>
            <a:off x="2270760" y="6473952"/>
            <a:ext cx="6189672" cy="384048"/>
          </a:xfrm>
        </p:spPr>
        <p:txBody>
          <a:bodyPr/>
          <a:lstStyle/>
          <a:p>
            <a:r>
              <a:rPr lang="fr-BE" smtClean="0"/>
              <a:t>Xavier Pessoles - Frédéruc Bruot</a:t>
            </a:r>
            <a:endParaRPr lang="fr-BE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D3C3-F07F-48A0-A5EE-F4777DD4D815}" type="datetime1">
              <a:rPr lang="fr-FR" smtClean="0"/>
              <a:t>16/12/2014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 - Frédéruc Bruot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74CB-B426-4E06-BC33-E1C2F2A2070D}" type="datetime1">
              <a:rPr lang="fr-FR" smtClean="0"/>
              <a:t>16/12/2014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 - Frédéruc Bruot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7467600" cy="5277200"/>
          </a:xfrm>
        </p:spPr>
        <p:txBody>
          <a:bodyPr/>
          <a:lstStyle/>
          <a:p>
            <a:pPr lvl="0" eaLnBrk="1" latinLnBrk="0" hangingPunct="1"/>
            <a:r>
              <a:rPr lang="fr-FR" dirty="0" smtClean="0"/>
              <a:t>Modifiez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kumimoji="0" lang="en-US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F2EBA02-14A1-478B-9BC2-EDE0F24A4CE5}" type="datetime1">
              <a:rPr lang="fr-FR" smtClean="0"/>
              <a:t>16/12/2014</a:t>
            </a:fld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fr-BE" smtClean="0"/>
              <a:t>Xavier Pessoles - Frédéruc Bruot</a:t>
            </a:r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09C4048-EFBC-4039-80AB-3C15FFDCB563}" type="datetime1">
              <a:rPr lang="fr-FR" smtClean="0"/>
              <a:t>16/12/2014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fr-BE" smtClean="0"/>
              <a:t>Xavier Pessoles - Frédéruc Bruot</a:t>
            </a:r>
            <a:endParaRPr lang="fr-BE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295DA-98E5-4396-81E7-79E8AFC50078}" type="datetime1">
              <a:rPr lang="fr-FR" smtClean="0"/>
              <a:t>16/12/2014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 - Frédéruc Bruot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D17CC-C899-46D8-AEC2-EEE6761DBA12}" type="datetime1">
              <a:rPr lang="fr-FR" smtClean="0"/>
              <a:t>16/12/2014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 - Frédéruc Bruot</a:t>
            </a:r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F3993C6-223B-4579-B14C-80B4B3B4C96F}" type="datetime1">
              <a:rPr lang="fr-FR" smtClean="0"/>
              <a:t>16/12/2014</a:t>
            </a:fld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fr-BE" smtClean="0"/>
              <a:t>Xavier Pessoles - Frédéruc Bruot</a:t>
            </a:r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766F-47E7-448E-94A5-28EF85C15A3F}" type="datetime1">
              <a:rPr lang="fr-FR" smtClean="0"/>
              <a:t>16/12/2014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 - Frédéruc Bruot</a:t>
            </a:r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06FE989-95E9-489B-B5A9-F9597C3D813B}" type="datetime1">
              <a:rPr lang="fr-FR" smtClean="0"/>
              <a:t>16/12/2014</a:t>
            </a:fld>
            <a:endParaRPr lang="fr-BE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fr-BE" smtClean="0"/>
              <a:t>Xavier Pessoles - Frédéruc Bruot</a:t>
            </a:r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DD0E732-21D9-4378-B6C8-FC77BFE09BA2}" type="datetime1">
              <a:rPr lang="fr-FR" smtClean="0"/>
              <a:t>16/12/2014</a:t>
            </a:fld>
            <a:endParaRPr lang="fr-BE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fr-BE" smtClean="0"/>
              <a:t>Xavier Pessoles - Frédéruc Bruot</a:t>
            </a:r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67600" cy="864096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7467600" cy="5277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3148DF4-8E9A-4665-94D4-F01C7E75DCAF}" type="datetime1">
              <a:rPr lang="fr-FR" smtClean="0"/>
              <a:t>16/12/2014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76200" y="6625806"/>
            <a:ext cx="7692784" cy="232193"/>
          </a:xfrm>
          <a:prstGeom prst="rect">
            <a:avLst/>
          </a:prstGeom>
        </p:spPr>
        <p:txBody>
          <a:bodyPr vert="horz" anchor="ctr" anchorCtr="0"/>
          <a:lstStyle>
            <a:lvl1pPr algn="ct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r>
              <a:rPr lang="fr-BE" smtClean="0"/>
              <a:t>Xavier Pessoles - Frédéruc Bruot</a:t>
            </a:r>
            <a:endParaRPr lang="fr-BE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latin typeface="Calibri" panose="020F0502020204030204" pitchFamily="34" charset="0"/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5" name="Connecteur droit 14"/>
          <p:cNvSpPr>
            <a:spLocks noChangeShapeType="1"/>
          </p:cNvSpPr>
          <p:nvPr userDrawn="1"/>
        </p:nvSpPr>
        <p:spPr bwMode="auto">
          <a:xfrm rot="16200000" flipV="1">
            <a:off x="3505200" y="-2376264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pic>
        <p:nvPicPr>
          <p:cNvPr id="17" name="Picture 2" descr="C:\Users\Xavier\Desktop\Perso\Concours\Mines_Ponts\Sujet_XP\Sujet_03\png\logo_ptsi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984" y="6393614"/>
            <a:ext cx="936104" cy="46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gif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051720" y="836712"/>
            <a:ext cx="6406480" cy="3749802"/>
          </a:xfrm>
        </p:spPr>
        <p:txBody>
          <a:bodyPr>
            <a:normAutofit/>
          </a:bodyPr>
          <a:lstStyle/>
          <a:p>
            <a:r>
              <a:rPr lang="fr-FR" i="1" dirty="0" smtClean="0"/>
              <a:t>L’épreuve de Travail d’Initiative Personnel Encadré</a:t>
            </a:r>
            <a:br>
              <a:rPr lang="fr-FR" i="1" dirty="0" smtClean="0"/>
            </a:br>
            <a:r>
              <a:rPr lang="fr-FR" i="1" dirty="0" smtClean="0"/>
              <a:t/>
            </a:r>
            <a:br>
              <a:rPr lang="fr-FR" i="1" dirty="0" smtClean="0"/>
            </a:br>
            <a:r>
              <a:rPr lang="fr-FR" i="1" dirty="0"/>
              <a:t>T</a:t>
            </a:r>
            <a:r>
              <a:rPr lang="fr-FR" i="1" dirty="0" smtClean="0"/>
              <a:t>IPE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Xavier Pessoles – Frédéric </a:t>
            </a:r>
            <a:r>
              <a:rPr lang="fr-FR" dirty="0" err="1" smtClean="0"/>
              <a:t>Bruot</a:t>
            </a:r>
            <a:endParaRPr lang="fr-FR" dirty="0"/>
          </a:p>
        </p:txBody>
      </p:sp>
      <p:pic>
        <p:nvPicPr>
          <p:cNvPr id="3074" name="Picture 2" descr="C:\Users\Xavier\Desktop\Perso\Concours\Mines_Ponts\Sujet_XP\Sujet_03\png\logo_pts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6224690"/>
            <a:ext cx="1152128" cy="571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http://photos.dassault-aviation.com/galerie/mod_ajaris/modules/display/img/vid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http://photos.dassault-aviation.com/galerie/mod_ajaris/modules/display/img/vid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58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Diagramme 13"/>
          <p:cNvGraphicFramePr/>
          <p:nvPr>
            <p:extLst>
              <p:ext uri="{D42A27DB-BD31-4B8C-83A1-F6EECF244321}">
                <p14:modId xmlns:p14="http://schemas.microsoft.com/office/powerpoint/2010/main" val="854708755"/>
              </p:ext>
            </p:extLst>
          </p:nvPr>
        </p:nvGraphicFramePr>
        <p:xfrm>
          <a:off x="4644008" y="2430048"/>
          <a:ext cx="5037393" cy="37595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07640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TIPE – Partie D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 - Frédéruc Bruot</a:t>
            </a:r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64419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thèmes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Thème 2011 – 2012 :</a:t>
            </a:r>
          </a:p>
          <a:p>
            <a:pPr lvl="1"/>
            <a:r>
              <a:rPr lang="fr-FR" dirty="0"/>
              <a:t>Prévision</a:t>
            </a:r>
          </a:p>
          <a:p>
            <a:r>
              <a:rPr lang="fr-FR" dirty="0"/>
              <a:t>Thème 2012 – 2013 :</a:t>
            </a:r>
          </a:p>
          <a:p>
            <a:pPr lvl="1"/>
            <a:r>
              <a:rPr lang="fr-FR" dirty="0"/>
              <a:t>Invariance et similitude</a:t>
            </a:r>
          </a:p>
          <a:p>
            <a:r>
              <a:rPr lang="fr-FR" dirty="0"/>
              <a:t>Thème 2013 – 2014 </a:t>
            </a:r>
          </a:p>
          <a:p>
            <a:pPr lvl="1"/>
            <a:r>
              <a:rPr lang="fr-FR" dirty="0"/>
              <a:t>Transfert, </a:t>
            </a:r>
            <a:r>
              <a:rPr lang="fr-FR" dirty="0" smtClean="0"/>
              <a:t>Échange</a:t>
            </a:r>
            <a:endParaRPr lang="fr-FR" dirty="0"/>
          </a:p>
          <a:p>
            <a:r>
              <a:rPr lang="fr-FR" dirty="0"/>
              <a:t>Thème 2014 – 2015</a:t>
            </a:r>
          </a:p>
          <a:p>
            <a:pPr lvl="1"/>
            <a:r>
              <a:rPr lang="fr-FR" dirty="0" smtClean="0"/>
              <a:t>Ressources, distribution, partage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Frédéruc Bruot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52264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TIPE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Qu’est ce qu’un TIPE ?</a:t>
            </a:r>
          </a:p>
          <a:p>
            <a:pPr lvl="1"/>
            <a:r>
              <a:rPr lang="fr-FR" dirty="0"/>
              <a:t>Un support </a:t>
            </a:r>
          </a:p>
          <a:p>
            <a:pPr lvl="1"/>
            <a:r>
              <a:rPr lang="fr-FR" dirty="0"/>
              <a:t>Une problématique</a:t>
            </a:r>
          </a:p>
          <a:p>
            <a:pPr lvl="1"/>
            <a:r>
              <a:rPr lang="fr-FR" dirty="0"/>
              <a:t>Une démarche d’investigation multidisciplinaire</a:t>
            </a:r>
          </a:p>
          <a:p>
            <a:pPr lvl="2"/>
            <a:r>
              <a:rPr lang="fr-FR" dirty="0"/>
              <a:t>Expérimentale et/ou théorique</a:t>
            </a:r>
          </a:p>
          <a:p>
            <a:r>
              <a:rPr lang="fr-FR" dirty="0"/>
              <a:t>Les TIPE sont  :</a:t>
            </a:r>
          </a:p>
          <a:p>
            <a:pPr lvl="1"/>
            <a:r>
              <a:rPr lang="fr-FR" dirty="0"/>
              <a:t>Un travail personnel en situation de responsabilité</a:t>
            </a:r>
          </a:p>
          <a:p>
            <a:pPr lvl="1"/>
            <a:r>
              <a:rPr lang="fr-FR" dirty="0"/>
              <a:t>Un entraînement à la démarche scientifique</a:t>
            </a:r>
          </a:p>
          <a:p>
            <a:pPr lvl="1"/>
            <a:r>
              <a:rPr lang="fr-FR" dirty="0"/>
              <a:t>Un appel à l’intelligence des situations concrètes</a:t>
            </a:r>
          </a:p>
          <a:p>
            <a:pPr lvl="1"/>
            <a:r>
              <a:rPr lang="fr-FR" dirty="0"/>
              <a:t>Une pratique de l’exposé et des dialogues</a:t>
            </a:r>
          </a:p>
          <a:p>
            <a:r>
              <a:rPr lang="fr-FR" dirty="0"/>
              <a:t>Les TIPE ne sont pas : </a:t>
            </a:r>
          </a:p>
          <a:p>
            <a:pPr lvl="1"/>
            <a:r>
              <a:rPr lang="fr-FR" dirty="0"/>
              <a:t>Une évaluation de la rapidité du réflexe intellectuel</a:t>
            </a:r>
          </a:p>
          <a:p>
            <a:pPr lvl="1"/>
            <a:r>
              <a:rPr lang="fr-FR" dirty="0"/>
              <a:t>Une acquisition des connaissances disciplinaires supplémentaires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Frédéruc Bruot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30093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Support – </a:t>
            </a:r>
            <a:r>
              <a:rPr lang="fr-FR" dirty="0" smtClean="0"/>
              <a:t>Problématique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Un bon TIPE repose sur </a:t>
            </a:r>
          </a:p>
          <a:p>
            <a:pPr lvl="1"/>
            <a:r>
              <a:rPr lang="fr-FR" dirty="0"/>
              <a:t>Un support simple</a:t>
            </a:r>
          </a:p>
          <a:p>
            <a:pPr lvl="2"/>
            <a:r>
              <a:rPr lang="fr-FR" dirty="0"/>
              <a:t>Un vélo électrique, une agrafeuse électrique, un avion de </a:t>
            </a:r>
            <a:r>
              <a:rPr lang="fr-FR" dirty="0" smtClean="0"/>
              <a:t>modélisme, une corde d’escalade, … </a:t>
            </a:r>
            <a:endParaRPr lang="fr-FR" dirty="0"/>
          </a:p>
          <a:p>
            <a:pPr lvl="1"/>
            <a:r>
              <a:rPr lang="fr-FR" dirty="0"/>
              <a:t>Une problématique facilement compréhensible par un jury</a:t>
            </a:r>
          </a:p>
          <a:p>
            <a:pPr lvl="1"/>
            <a:endParaRPr lang="fr-FR" dirty="0"/>
          </a:p>
          <a:p>
            <a:endParaRPr lang="fr-FR" dirty="0"/>
          </a:p>
          <a:p>
            <a:r>
              <a:rPr lang="fr-FR" dirty="0"/>
              <a:t>Un mauvais TIPE repose sur un support avec</a:t>
            </a:r>
          </a:p>
          <a:p>
            <a:pPr lvl="1"/>
            <a:r>
              <a:rPr lang="fr-FR" dirty="0"/>
              <a:t>Un concept scientifique trop difficile à aborder et trop abstrait </a:t>
            </a:r>
          </a:p>
          <a:p>
            <a:pPr lvl="2"/>
            <a:r>
              <a:rPr lang="fr-FR" dirty="0"/>
              <a:t>Peu d’expérimentations possibles</a:t>
            </a:r>
          </a:p>
          <a:p>
            <a:pPr lvl="2"/>
            <a:r>
              <a:rPr lang="fr-FR" dirty="0"/>
              <a:t>Des concepts mathématiques d’un niveau trop élevé</a:t>
            </a:r>
          </a:p>
          <a:p>
            <a:pPr lvl="3"/>
            <a:r>
              <a:rPr lang="fr-FR" dirty="0"/>
              <a:t>Le TIPE risque de ce résumer à un exposé </a:t>
            </a:r>
          </a:p>
          <a:p>
            <a:pPr lvl="4"/>
            <a:r>
              <a:rPr lang="fr-FR" dirty="0"/>
              <a:t>SANS problématique réelle</a:t>
            </a:r>
          </a:p>
          <a:p>
            <a:pPr lvl="4"/>
            <a:r>
              <a:rPr lang="fr-FR" dirty="0"/>
              <a:t>SANS apport personnel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Frédéruc Bruot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27295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Trouver un </a:t>
            </a:r>
            <a:r>
              <a:rPr lang="fr-FR" dirty="0" smtClean="0"/>
              <a:t>support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Avez – vous des passions ?</a:t>
            </a:r>
          </a:p>
          <a:p>
            <a:r>
              <a:rPr lang="fr-FR" dirty="0"/>
              <a:t>Avez-vous une question que vous vous êtes toujours posée ?</a:t>
            </a:r>
          </a:p>
          <a:p>
            <a:r>
              <a:rPr lang="fr-FR" dirty="0"/>
              <a:t>Avez – vous des membres de votre entourage qui travaillent dans l’industrie ? Dans la recherche ?</a:t>
            </a:r>
          </a:p>
          <a:p>
            <a:endParaRPr lang="fr-FR" dirty="0"/>
          </a:p>
          <a:p>
            <a:r>
              <a:rPr lang="fr-FR" dirty="0"/>
              <a:t>Dans le cas d’un support industriel, attention :</a:t>
            </a:r>
          </a:p>
          <a:p>
            <a:pPr lvl="1"/>
            <a:r>
              <a:rPr lang="fr-FR" dirty="0">
                <a:solidFill>
                  <a:srgbClr val="7030A0"/>
                </a:solidFill>
              </a:rPr>
              <a:t>Le support doit être transportable, facilement manipulable, accessible</a:t>
            </a:r>
          </a:p>
          <a:p>
            <a:pPr lvl="1"/>
            <a:r>
              <a:rPr lang="fr-FR" dirty="0"/>
              <a:t>Le TIPE n’est pas un stage dans lequel un industriel vous soustraite du travail</a:t>
            </a:r>
          </a:p>
          <a:p>
            <a:pPr lvl="1"/>
            <a:r>
              <a:rPr lang="fr-FR" dirty="0"/>
              <a:t>Le support peut être industriel, mais c’est à vous de définir une problématique, ou à défaut de vous l’approprier.</a:t>
            </a:r>
          </a:p>
          <a:p>
            <a:pPr marL="457200" lvl="1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Frédéruc Bruot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00501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Le travail en </a:t>
            </a:r>
            <a:r>
              <a:rPr lang="fr-FR" dirty="0" smtClean="0"/>
              <a:t>équipe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Le travail en équipe est </a:t>
            </a:r>
            <a:r>
              <a:rPr lang="fr-FR" dirty="0" smtClean="0"/>
              <a:t>autorisé voire conseillé</a:t>
            </a:r>
            <a:endParaRPr lang="fr-FR" dirty="0"/>
          </a:p>
          <a:p>
            <a:pPr lvl="1"/>
            <a:r>
              <a:rPr lang="fr-FR" dirty="0"/>
              <a:t>Cependant </a:t>
            </a:r>
          </a:p>
          <a:p>
            <a:pPr lvl="2"/>
            <a:r>
              <a:rPr lang="fr-FR" dirty="0"/>
              <a:t>Chaque élève doit être clair sur le travail qui relève de se sa responsabilité</a:t>
            </a:r>
          </a:p>
          <a:p>
            <a:pPr lvl="2"/>
            <a:r>
              <a:rPr lang="fr-FR" dirty="0"/>
              <a:t>Le travail présenté par chacun des élèves devra être différent</a:t>
            </a:r>
          </a:p>
          <a:p>
            <a:pPr lvl="2"/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Frédéruc Bruot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9443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Conseils du </a:t>
            </a:r>
            <a:r>
              <a:rPr lang="fr-FR" dirty="0" smtClean="0"/>
              <a:t>jury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3682752" cy="5277200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Choix du sujet</a:t>
            </a:r>
          </a:p>
          <a:p>
            <a:pPr lvl="1"/>
            <a:r>
              <a:rPr lang="fr-FR" dirty="0"/>
              <a:t>Le plus tôt possible</a:t>
            </a:r>
          </a:p>
          <a:p>
            <a:pPr lvl="1"/>
            <a:r>
              <a:rPr lang="fr-FR" dirty="0"/>
              <a:t>Ni élémentaire ni trop ambitieux</a:t>
            </a:r>
          </a:p>
          <a:p>
            <a:pPr lvl="1"/>
            <a:r>
              <a:rPr lang="fr-FR" dirty="0"/>
              <a:t>Doit être maîtrisé</a:t>
            </a:r>
          </a:p>
          <a:p>
            <a:pPr lvl="1"/>
            <a:r>
              <a:rPr lang="fr-FR" dirty="0"/>
              <a:t>Savoir se mobiliser</a:t>
            </a:r>
          </a:p>
          <a:p>
            <a:pPr lvl="1"/>
            <a:r>
              <a:rPr lang="fr-FR" dirty="0"/>
              <a:t>Originalité mais modestie</a:t>
            </a:r>
          </a:p>
          <a:p>
            <a:pPr lvl="1"/>
            <a:r>
              <a:rPr lang="fr-FR" dirty="0"/>
              <a:t>Assises théoriques mais applications concrètes</a:t>
            </a:r>
          </a:p>
          <a:p>
            <a:r>
              <a:rPr lang="fr-FR" dirty="0"/>
              <a:t>Préparation du sujet</a:t>
            </a:r>
          </a:p>
          <a:p>
            <a:pPr lvl="1"/>
            <a:r>
              <a:rPr lang="fr-FR" dirty="0"/>
              <a:t>Travail de longue haleine</a:t>
            </a:r>
          </a:p>
          <a:p>
            <a:pPr lvl="1"/>
            <a:r>
              <a:rPr lang="fr-FR" dirty="0"/>
              <a:t>Créativité et originalité</a:t>
            </a:r>
          </a:p>
          <a:p>
            <a:pPr lvl="1"/>
            <a:r>
              <a:rPr lang="fr-FR" dirty="0"/>
              <a:t>Sortir du lot</a:t>
            </a:r>
          </a:p>
          <a:p>
            <a:pPr lvl="1"/>
            <a:r>
              <a:rPr lang="fr-FR" dirty="0" smtClean="0"/>
              <a:t>Élargissement </a:t>
            </a:r>
            <a:r>
              <a:rPr lang="fr-FR" dirty="0"/>
              <a:t>des connaissances</a:t>
            </a:r>
          </a:p>
          <a:p>
            <a:pPr lvl="1"/>
            <a:r>
              <a:rPr lang="fr-FR" dirty="0"/>
              <a:t>Soigner la </a:t>
            </a:r>
            <a:r>
              <a:rPr lang="fr-FR" dirty="0" smtClean="0"/>
              <a:t>bibliographie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Frédéruc Bruot</a:t>
            </a:r>
            <a:endParaRPr lang="fr-BE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4499992" y="1268760"/>
            <a:ext cx="3682752" cy="5277200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Présentation du sujet</a:t>
            </a:r>
          </a:p>
          <a:p>
            <a:pPr lvl="1"/>
            <a:r>
              <a:rPr lang="fr-FR" dirty="0" smtClean="0"/>
              <a:t>Ne parler que de ce qu’on connait</a:t>
            </a:r>
          </a:p>
          <a:p>
            <a:pPr lvl="1"/>
            <a:r>
              <a:rPr lang="fr-FR" dirty="0" smtClean="0"/>
              <a:t>Se méfier des termes pompeux</a:t>
            </a:r>
          </a:p>
          <a:p>
            <a:pPr lvl="1"/>
            <a:r>
              <a:rPr lang="fr-FR" dirty="0" smtClean="0"/>
              <a:t>Convaincre plutôt qu’épater</a:t>
            </a:r>
          </a:p>
          <a:p>
            <a:pPr lvl="1"/>
            <a:r>
              <a:rPr lang="fr-FR" dirty="0" smtClean="0"/>
              <a:t>Utiliser la fiche synoptique</a:t>
            </a:r>
          </a:p>
          <a:p>
            <a:pPr lvl="1"/>
            <a:r>
              <a:rPr lang="fr-FR" dirty="0" smtClean="0"/>
              <a:t>Ne pas craindre de citer les échecs</a:t>
            </a:r>
          </a:p>
          <a:p>
            <a:pPr lvl="1"/>
            <a:r>
              <a:rPr lang="fr-FR" dirty="0" smtClean="0"/>
              <a:t>Faire preuve de pédagogie</a:t>
            </a:r>
          </a:p>
          <a:p>
            <a:pPr lvl="1"/>
            <a:r>
              <a:rPr lang="fr-FR" dirty="0" smtClean="0"/>
              <a:t>Bien positionner son propos</a:t>
            </a:r>
          </a:p>
          <a:p>
            <a:pPr lvl="1"/>
            <a:r>
              <a:rPr lang="fr-FR" dirty="0" smtClean="0"/>
              <a:t>Soigner la présentation</a:t>
            </a:r>
          </a:p>
          <a:p>
            <a:pPr lvl="1"/>
            <a:r>
              <a:rPr lang="fr-FR" dirty="0" smtClean="0"/>
              <a:t>Faire des répétitions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0891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Comment améliorer la vitesse sur un skate de vitesse ?</a:t>
            </a:r>
          </a:p>
          <a:p>
            <a:pPr lvl="1"/>
            <a:r>
              <a:rPr lang="fr-FR" dirty="0"/>
              <a:t>Support : skate de vitesse</a:t>
            </a:r>
          </a:p>
          <a:p>
            <a:pPr lvl="1"/>
            <a:r>
              <a:rPr lang="fr-FR" dirty="0"/>
              <a:t>Fil conducteur </a:t>
            </a:r>
          </a:p>
          <a:p>
            <a:pPr lvl="2"/>
            <a:r>
              <a:rPr lang="fr-FR" dirty="0"/>
              <a:t>Expérimentations préliminaires et mise en évidence de la problématique </a:t>
            </a:r>
          </a:p>
          <a:p>
            <a:pPr lvl="3"/>
            <a:r>
              <a:rPr lang="fr-FR" dirty="0"/>
              <a:t>Quelle vitesse peut-on atteindre avec un skate de vitesse ?</a:t>
            </a:r>
          </a:p>
          <a:p>
            <a:pPr lvl="2"/>
            <a:r>
              <a:rPr lang="fr-FR" dirty="0"/>
              <a:t>Expérimentations pour répondre à la problématique</a:t>
            </a:r>
          </a:p>
          <a:p>
            <a:pPr lvl="3"/>
            <a:r>
              <a:rPr lang="fr-FR" dirty="0"/>
              <a:t>Modifications du type de roulement</a:t>
            </a:r>
          </a:p>
          <a:p>
            <a:pPr lvl="3"/>
            <a:r>
              <a:rPr lang="fr-FR" dirty="0"/>
              <a:t>Modifications de type de lubrifiant</a:t>
            </a:r>
          </a:p>
          <a:p>
            <a:pPr lvl="2"/>
            <a:r>
              <a:rPr lang="fr-FR" dirty="0"/>
              <a:t>Modélisation </a:t>
            </a:r>
          </a:p>
          <a:p>
            <a:pPr lvl="3"/>
            <a:r>
              <a:rPr lang="fr-FR" dirty="0"/>
              <a:t>Modélisation des contacts dans un roulement</a:t>
            </a:r>
          </a:p>
          <a:p>
            <a:pPr lvl="1"/>
            <a:r>
              <a:rPr lang="fr-FR" dirty="0"/>
              <a:t>Bilan …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Frédéruc Bruot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63206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Comment obtenir une vitesse constante sur un vélo électrique</a:t>
            </a:r>
          </a:p>
          <a:p>
            <a:pPr lvl="1"/>
            <a:r>
              <a:rPr lang="fr-FR" dirty="0"/>
              <a:t>Support : vélo électrique instrumenté</a:t>
            </a:r>
          </a:p>
          <a:p>
            <a:pPr lvl="1"/>
            <a:r>
              <a:rPr lang="fr-FR" dirty="0"/>
              <a:t>Fil conducteur </a:t>
            </a:r>
          </a:p>
          <a:p>
            <a:pPr lvl="2"/>
            <a:r>
              <a:rPr lang="fr-FR" dirty="0"/>
              <a:t>Modélisation de l’asservissement du vélo</a:t>
            </a:r>
          </a:p>
          <a:p>
            <a:pPr lvl="2"/>
            <a:r>
              <a:rPr lang="fr-FR" dirty="0"/>
              <a:t>Réalisation d’une interface de commande du moteur électrique en fonction de la vitesse du vélo</a:t>
            </a:r>
          </a:p>
          <a:p>
            <a:pPr lvl="1"/>
            <a:r>
              <a:rPr lang="fr-FR" dirty="0"/>
              <a:t>Bilan </a:t>
            </a:r>
            <a:r>
              <a:rPr lang="fr-FR" dirty="0" smtClean="0"/>
              <a:t>…</a:t>
            </a:r>
          </a:p>
          <a:p>
            <a:pPr lvl="1"/>
            <a:endParaRPr lang="fr-FR" dirty="0"/>
          </a:p>
          <a:p>
            <a:r>
              <a:rPr lang="fr-FR" dirty="0"/>
              <a:t>Comment vérifier le cahier des charges d’une corde </a:t>
            </a:r>
            <a:r>
              <a:rPr lang="fr-FR" dirty="0" smtClean="0"/>
              <a:t>d’escalade ?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Frédéruc Bruot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05560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Frédéruc Bruot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28693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L’épreuve de TIPE au </a:t>
            </a:r>
            <a:r>
              <a:rPr lang="fr-FR" dirty="0" smtClean="0"/>
              <a:t>concours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/>
              <a:t>Deux composantes</a:t>
            </a:r>
          </a:p>
          <a:p>
            <a:pPr lvl="1"/>
            <a:r>
              <a:rPr lang="fr-FR" dirty="0"/>
              <a:t>Partie </a:t>
            </a:r>
            <a:r>
              <a:rPr lang="fr-FR" b="1" dirty="0"/>
              <a:t>C</a:t>
            </a:r>
            <a:r>
              <a:rPr lang="fr-FR" dirty="0"/>
              <a:t>andidat : développement d’un TIPE</a:t>
            </a:r>
          </a:p>
          <a:p>
            <a:pPr lvl="1"/>
            <a:r>
              <a:rPr lang="fr-FR" dirty="0"/>
              <a:t>Partie </a:t>
            </a:r>
            <a:r>
              <a:rPr lang="fr-FR" b="1" dirty="0"/>
              <a:t>D</a:t>
            </a:r>
            <a:r>
              <a:rPr lang="fr-FR" dirty="0"/>
              <a:t>ossier : analyse d’un document scientifique</a:t>
            </a:r>
          </a:p>
          <a:p>
            <a:pPr lvl="1"/>
            <a:endParaRPr lang="fr-FR" dirty="0"/>
          </a:p>
          <a:p>
            <a:r>
              <a:rPr lang="fr-FR" dirty="0"/>
              <a:t>Partie C : </a:t>
            </a:r>
          </a:p>
          <a:p>
            <a:pPr lvl="1"/>
            <a:r>
              <a:rPr lang="fr-FR" dirty="0"/>
              <a:t>Travaux préparés pendant les années de CPGE</a:t>
            </a:r>
          </a:p>
          <a:p>
            <a:pPr lvl="1"/>
            <a:r>
              <a:rPr lang="fr-FR" dirty="0"/>
              <a:t>Le jour de l’épreuve</a:t>
            </a:r>
          </a:p>
          <a:p>
            <a:pPr lvl="2"/>
            <a:r>
              <a:rPr lang="fr-FR" dirty="0"/>
              <a:t>10 minutes de présentation (à l’aide de transparents préparés)</a:t>
            </a:r>
          </a:p>
          <a:p>
            <a:pPr lvl="2"/>
            <a:r>
              <a:rPr lang="fr-FR" dirty="0"/>
              <a:t>10 minutes de question</a:t>
            </a:r>
          </a:p>
          <a:p>
            <a:endParaRPr lang="fr-FR" dirty="0"/>
          </a:p>
          <a:p>
            <a:r>
              <a:rPr lang="fr-FR" dirty="0"/>
              <a:t>Partie D : </a:t>
            </a:r>
          </a:p>
          <a:p>
            <a:pPr lvl="1"/>
            <a:r>
              <a:rPr lang="fr-FR" dirty="0" smtClean="0"/>
              <a:t>Épreuve </a:t>
            </a:r>
            <a:r>
              <a:rPr lang="fr-FR" dirty="0"/>
              <a:t>préparée pendant les deux années de CPGE</a:t>
            </a:r>
          </a:p>
          <a:p>
            <a:pPr lvl="1"/>
            <a:r>
              <a:rPr lang="fr-FR" dirty="0"/>
              <a:t>Le jour de l’épreuve :</a:t>
            </a:r>
          </a:p>
          <a:p>
            <a:pPr lvl="2"/>
            <a:r>
              <a:rPr lang="fr-FR" dirty="0"/>
              <a:t>2h15 de préparation</a:t>
            </a:r>
          </a:p>
          <a:p>
            <a:pPr lvl="2"/>
            <a:r>
              <a:rPr lang="fr-FR" dirty="0"/>
              <a:t>10 min de présentation (à l’aide de transparents)</a:t>
            </a:r>
          </a:p>
          <a:p>
            <a:pPr lvl="2"/>
            <a:r>
              <a:rPr lang="fr-FR" dirty="0"/>
              <a:t>10 min de question</a:t>
            </a:r>
          </a:p>
          <a:p>
            <a:endParaRPr lang="fr-FR" dirty="0"/>
          </a:p>
          <a:p>
            <a:r>
              <a:rPr lang="fr-FR" dirty="0"/>
              <a:t>Jury</a:t>
            </a:r>
          </a:p>
          <a:p>
            <a:pPr lvl="1"/>
            <a:r>
              <a:rPr lang="fr-FR" dirty="0"/>
              <a:t>Scientifiques, Enseignants chercheurs, spécialistes en SI, Agrégés ou titulaires d’un doctorat</a:t>
            </a:r>
          </a:p>
          <a:p>
            <a:pPr lvl="2"/>
            <a:r>
              <a:rPr lang="fr-FR" dirty="0"/>
              <a:t>Un des membres est spécialisé en Physique Chimie</a:t>
            </a:r>
          </a:p>
          <a:p>
            <a:pPr lvl="2"/>
            <a:r>
              <a:rPr lang="fr-FR" dirty="0"/>
              <a:t>Un des membres est spécialisé en SII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Frédéruc Bruot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80711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64" y="1268760"/>
            <a:ext cx="8372319" cy="4362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Planning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Frédéruc Bruot</a:t>
            </a:r>
            <a:endParaRPr lang="fr-BE"/>
          </a:p>
        </p:txBody>
      </p:sp>
      <p:sp>
        <p:nvSpPr>
          <p:cNvPr id="7" name="Rectangle 6"/>
          <p:cNvSpPr/>
          <p:nvPr/>
        </p:nvSpPr>
        <p:spPr>
          <a:xfrm>
            <a:off x="4499992" y="1268760"/>
            <a:ext cx="1656183" cy="4362049"/>
          </a:xfrm>
          <a:prstGeom prst="rect">
            <a:avLst/>
          </a:prstGeom>
          <a:solidFill>
            <a:schemeClr val="accent5">
              <a:alpha val="5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PERMUTATIONS POSSIBLES </a:t>
            </a:r>
          </a:p>
          <a:p>
            <a:pPr algn="ctr"/>
            <a:endParaRPr lang="fr-FR" sz="1200" dirty="0"/>
          </a:p>
          <a:p>
            <a:pPr algn="ctr"/>
            <a:r>
              <a:rPr lang="fr-FR" sz="1200" dirty="0" smtClean="0"/>
              <a:t>SUIVANT </a:t>
            </a:r>
          </a:p>
          <a:p>
            <a:pPr algn="ctr"/>
            <a:endParaRPr lang="fr-FR" sz="1200" dirty="0"/>
          </a:p>
          <a:p>
            <a:pPr algn="ctr"/>
            <a:r>
              <a:rPr lang="fr-FR" sz="1200" dirty="0" smtClean="0"/>
              <a:t>GROUPES</a:t>
            </a: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5891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Tipe 2014 – 2015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7467600" cy="5400600"/>
          </a:xfrm>
        </p:spPr>
        <p:txBody>
          <a:bodyPr>
            <a:normAutofit fontScale="85000" lnSpcReduction="10000"/>
          </a:bodyPr>
          <a:lstStyle/>
          <a:p>
            <a:r>
              <a:rPr lang="fr-FR" dirty="0" smtClean="0"/>
              <a:t>OBJECTIF général : </a:t>
            </a:r>
          </a:p>
          <a:p>
            <a:pPr lvl="1"/>
            <a:r>
              <a:rPr lang="fr-FR" dirty="0" smtClean="0"/>
              <a:t>Trouver un support</a:t>
            </a:r>
          </a:p>
          <a:p>
            <a:pPr lvl="1"/>
            <a:r>
              <a:rPr lang="fr-FR" dirty="0" smtClean="0"/>
              <a:t>Définir une problématique technologique ou scientifique</a:t>
            </a:r>
          </a:p>
          <a:p>
            <a:pPr lvl="1"/>
            <a:r>
              <a:rPr lang="fr-FR" dirty="0" smtClean="0"/>
              <a:t>Réaliser une expérimentation avec une </a:t>
            </a:r>
            <a:r>
              <a:rPr lang="fr-FR" b="1" dirty="0" smtClean="0"/>
              <a:t>mesure traitée</a:t>
            </a:r>
            <a:r>
              <a:rPr lang="fr-FR" dirty="0" smtClean="0"/>
              <a:t>.</a:t>
            </a:r>
          </a:p>
          <a:p>
            <a:pPr lvl="2"/>
            <a:r>
              <a:rPr lang="fr-FR" b="1" dirty="0" smtClean="0"/>
              <a:t>Un travail sans mesure traitée sera un travail qui n’aura pas la moyenne. </a:t>
            </a:r>
          </a:p>
          <a:p>
            <a:r>
              <a:rPr lang="fr-FR" dirty="0" smtClean="0"/>
              <a:t>Travail en autonomie à réaliser :</a:t>
            </a:r>
          </a:p>
          <a:p>
            <a:pPr lvl="1"/>
            <a:r>
              <a:rPr lang="fr-FR" dirty="0" smtClean="0"/>
              <a:t>Quand ?</a:t>
            </a:r>
          </a:p>
          <a:p>
            <a:pPr lvl="2"/>
            <a:r>
              <a:rPr lang="fr-FR" dirty="0"/>
              <a:t>L</a:t>
            </a:r>
            <a:r>
              <a:rPr lang="fr-FR" dirty="0" smtClean="0"/>
              <a:t>es 05/02/2014, 12/02/2014, 19/02/2014</a:t>
            </a:r>
          </a:p>
          <a:p>
            <a:pPr lvl="1"/>
            <a:r>
              <a:rPr lang="fr-FR" dirty="0" smtClean="0"/>
              <a:t>Quoi ?</a:t>
            </a:r>
          </a:p>
          <a:p>
            <a:pPr lvl="2"/>
            <a:r>
              <a:rPr lang="fr-FR" dirty="0" smtClean="0"/>
              <a:t>Réaliser une fiche A4 Recto – Verso permettant de réaliser une acquisition</a:t>
            </a:r>
          </a:p>
          <a:p>
            <a:pPr lvl="2"/>
            <a:r>
              <a:rPr lang="fr-FR" dirty="0" smtClean="0"/>
              <a:t>Présentation de 5 minutes devant la classe</a:t>
            </a:r>
          </a:p>
          <a:p>
            <a:pPr lvl="1"/>
            <a:r>
              <a:rPr lang="fr-FR" dirty="0" smtClean="0"/>
              <a:t>Comment ?</a:t>
            </a:r>
          </a:p>
          <a:p>
            <a:pPr lvl="2"/>
            <a:r>
              <a:rPr lang="fr-FR" dirty="0" smtClean="0"/>
              <a:t>Travaux par groupe de 5 à 6 étudiants </a:t>
            </a:r>
          </a:p>
          <a:p>
            <a:pPr lvl="1"/>
            <a:r>
              <a:rPr lang="fr-FR" dirty="0" smtClean="0"/>
              <a:t>Contenu : </a:t>
            </a:r>
          </a:p>
          <a:p>
            <a:pPr lvl="2"/>
            <a:r>
              <a:rPr lang="fr-FR" dirty="0" smtClean="0"/>
              <a:t>Comment réaliser une mesure et récupérer le fichier points grâce à une carte </a:t>
            </a:r>
            <a:r>
              <a:rPr lang="fr-FR" dirty="0" err="1" smtClean="0"/>
              <a:t>Arduino</a:t>
            </a:r>
            <a:r>
              <a:rPr lang="fr-FR" dirty="0" smtClean="0"/>
              <a:t> ?</a:t>
            </a:r>
          </a:p>
          <a:p>
            <a:pPr lvl="2"/>
            <a:r>
              <a:rPr lang="fr-FR" dirty="0" smtClean="0"/>
              <a:t>Comment réaliser une mesure grâce à un oscilloscope numérique ?</a:t>
            </a:r>
          </a:p>
          <a:p>
            <a:pPr lvl="2"/>
            <a:r>
              <a:rPr lang="fr-FR" dirty="0" smtClean="0"/>
              <a:t>Comment réaliser une mesure grâce à une camera (téléphone) + traitement ?</a:t>
            </a:r>
          </a:p>
          <a:p>
            <a:pPr lvl="2"/>
            <a:r>
              <a:rPr lang="fr-FR" dirty="0" smtClean="0"/>
              <a:t>Autres idées de votre choix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Frédéruc Bruot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9161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Combien </a:t>
            </a:r>
            <a:r>
              <a:rPr lang="fr-FR" dirty="0" smtClean="0"/>
              <a:t>ça rapporte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Aux oraux</a:t>
            </a:r>
          </a:p>
          <a:p>
            <a:pPr lvl="1"/>
            <a:r>
              <a:rPr lang="fr-FR" dirty="0"/>
              <a:t>Centrale Paris : 8/66</a:t>
            </a:r>
          </a:p>
          <a:p>
            <a:pPr lvl="1"/>
            <a:r>
              <a:rPr lang="fr-FR" dirty="0"/>
              <a:t>Mines Ponts  : 6/41</a:t>
            </a:r>
          </a:p>
          <a:p>
            <a:pPr lvl="1"/>
            <a:r>
              <a:rPr lang="fr-FR" dirty="0"/>
              <a:t>Arts et Métiers : 5/33</a:t>
            </a:r>
          </a:p>
          <a:p>
            <a:pPr lvl="1"/>
            <a:r>
              <a:rPr lang="fr-FR" dirty="0"/>
              <a:t>CCP : 4/20</a:t>
            </a:r>
          </a:p>
          <a:p>
            <a:pPr lvl="1"/>
            <a:r>
              <a:rPr lang="fr-FR" dirty="0"/>
              <a:t>ENS Cachan : 4/27</a:t>
            </a:r>
          </a:p>
          <a:p>
            <a:pPr lvl="1"/>
            <a:r>
              <a:rPr lang="fr-FR" dirty="0"/>
              <a:t>Archimède : </a:t>
            </a:r>
            <a:r>
              <a:rPr lang="fr-FR" dirty="0" err="1"/>
              <a:t>Polytech</a:t>
            </a:r>
            <a:r>
              <a:rPr lang="fr-FR" dirty="0"/>
              <a:t>, ISITV, ISAT … : unique épreuve</a:t>
            </a:r>
          </a:p>
          <a:p>
            <a:pPr lvl="1"/>
            <a:r>
              <a:rPr lang="fr-FR" dirty="0"/>
              <a:t>…</a:t>
            </a:r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Frédéruc Bruot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37682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L'analyse de document </a:t>
            </a:r>
            <a:r>
              <a:rPr lang="fr-FR" dirty="0" smtClean="0"/>
              <a:t>scientifique (ADS)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 - Frédéruc Bruot</a:t>
            </a:r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13440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A partir d'un article scientifique, </a:t>
            </a:r>
            <a:r>
              <a:rPr lang="fr-FR" dirty="0" smtClean="0"/>
              <a:t>vous avez 2h15 </a:t>
            </a:r>
          </a:p>
          <a:p>
            <a:pPr lvl="1"/>
            <a:r>
              <a:rPr lang="fr-FR" dirty="0"/>
              <a:t>P</a:t>
            </a:r>
            <a:r>
              <a:rPr lang="fr-FR" dirty="0" smtClean="0"/>
              <a:t>our :</a:t>
            </a:r>
            <a:endParaRPr lang="fr-FR" dirty="0"/>
          </a:p>
          <a:p>
            <a:pPr lvl="2"/>
            <a:r>
              <a:rPr lang="fr-FR" dirty="0"/>
              <a:t>Dégager une problématique scientifique</a:t>
            </a:r>
          </a:p>
          <a:p>
            <a:pPr lvl="2"/>
            <a:r>
              <a:rPr lang="fr-FR" dirty="0"/>
              <a:t>Utiliser l'article pour répondre à cette problématique</a:t>
            </a:r>
          </a:p>
          <a:p>
            <a:pPr lvl="2"/>
            <a:r>
              <a:rPr lang="fr-FR" dirty="0"/>
              <a:t>Apporter (si possible) de la valeur ajoutée en ayant un regard critique sur les informations données et en utilisant sa culture </a:t>
            </a:r>
            <a:r>
              <a:rPr lang="fr-FR" dirty="0" smtClean="0"/>
              <a:t>scientifique</a:t>
            </a:r>
            <a:endParaRPr lang="fr-FR" dirty="0"/>
          </a:p>
          <a:p>
            <a:pPr lvl="1"/>
            <a:r>
              <a:rPr lang="fr-FR" dirty="0" smtClean="0"/>
              <a:t>Pour ne pas :</a:t>
            </a:r>
            <a:endParaRPr lang="fr-FR" dirty="0"/>
          </a:p>
          <a:p>
            <a:pPr lvl="2"/>
            <a:r>
              <a:rPr lang="fr-FR" dirty="0"/>
              <a:t>Résumer le texte</a:t>
            </a:r>
          </a:p>
          <a:p>
            <a:pPr lvl="2"/>
            <a:r>
              <a:rPr lang="fr-FR" dirty="0"/>
              <a:t>Faire un cours</a:t>
            </a:r>
          </a:p>
          <a:p>
            <a:r>
              <a:rPr lang="fr-FR" dirty="0" smtClean="0"/>
              <a:t>Notes personnelles</a:t>
            </a:r>
          </a:p>
          <a:p>
            <a:pPr lvl="1"/>
            <a:r>
              <a:rPr lang="fr-FR" dirty="0"/>
              <a:t>Il est inutile de les rédiger entièrement (perte de temps)</a:t>
            </a:r>
          </a:p>
          <a:p>
            <a:pPr lvl="1"/>
            <a:r>
              <a:rPr lang="fr-FR" dirty="0"/>
              <a:t>Elles doivent être lisibles afin de pouvoir éventuellement y jeter un œil pendant l'exposé</a:t>
            </a:r>
          </a:p>
          <a:p>
            <a:pPr lvl="1"/>
            <a:r>
              <a:rPr lang="fr-FR" dirty="0"/>
              <a:t>Le plan doit y apparaître</a:t>
            </a:r>
          </a:p>
          <a:p>
            <a:pPr lvl="1"/>
            <a:r>
              <a:rPr lang="fr-FR" dirty="0"/>
              <a:t>Les mots clefs doivent y apparaître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Frédéruc Bruot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8315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L'exposé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Exemple de plan</a:t>
            </a:r>
          </a:p>
          <a:p>
            <a:pPr lvl="1"/>
            <a:r>
              <a:rPr lang="fr-FR" dirty="0"/>
              <a:t>1. Introduction – 2 minutes</a:t>
            </a:r>
          </a:p>
          <a:p>
            <a:pPr lvl="2"/>
            <a:r>
              <a:rPr lang="fr-FR" dirty="0"/>
              <a:t>Situer le sujet</a:t>
            </a:r>
          </a:p>
          <a:p>
            <a:pPr lvl="2"/>
            <a:r>
              <a:rPr lang="fr-FR" dirty="0"/>
              <a:t>Donner la problématique</a:t>
            </a:r>
          </a:p>
          <a:p>
            <a:pPr lvl="2"/>
            <a:r>
              <a:rPr lang="fr-FR" dirty="0"/>
              <a:t>Annoncer le plan</a:t>
            </a:r>
          </a:p>
          <a:p>
            <a:pPr lvl="1"/>
            <a:r>
              <a:rPr lang="fr-FR" dirty="0"/>
              <a:t>2. Développement – 6 minutes</a:t>
            </a:r>
          </a:p>
          <a:p>
            <a:pPr lvl="2"/>
            <a:r>
              <a:rPr lang="fr-FR" dirty="0"/>
              <a:t>Donner les idées essentielles et les commenter</a:t>
            </a:r>
          </a:p>
          <a:p>
            <a:pPr lvl="2"/>
            <a:r>
              <a:rPr lang="fr-FR" dirty="0"/>
              <a:t>Illustrer d'exemples si possible</a:t>
            </a:r>
          </a:p>
          <a:p>
            <a:pPr lvl="1"/>
            <a:r>
              <a:rPr lang="fr-FR" dirty="0"/>
              <a:t>3. Conclusion – 2 minutes</a:t>
            </a:r>
          </a:p>
          <a:p>
            <a:pPr lvl="2"/>
            <a:r>
              <a:rPr lang="fr-FR" dirty="0"/>
              <a:t>Faire le bilan et mettre un point final à l'exposé</a:t>
            </a:r>
          </a:p>
          <a:p>
            <a:pPr lvl="3"/>
            <a:r>
              <a:rPr lang="fr-FR" dirty="0"/>
              <a:t>(J'ai fini avec mon exposé et j'attends vos questions)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Frédéruc Bruot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71326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Les </a:t>
            </a:r>
            <a:r>
              <a:rPr lang="fr-FR" dirty="0" smtClean="0"/>
              <a:t>transparents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fr-FR" dirty="0"/>
              <a:t>Exemple :</a:t>
            </a:r>
          </a:p>
          <a:p>
            <a:pPr lvl="1"/>
            <a:r>
              <a:rPr lang="fr-FR" dirty="0"/>
              <a:t>Un transparent doit contenir le titre, la problématique, le plan</a:t>
            </a:r>
          </a:p>
          <a:p>
            <a:pPr lvl="1"/>
            <a:r>
              <a:rPr lang="fr-FR" dirty="0"/>
              <a:t>2 à 3 transparents doivent permettre de préciser les idées</a:t>
            </a:r>
          </a:p>
          <a:p>
            <a:pPr lvl="2"/>
            <a:r>
              <a:rPr lang="fr-FR" dirty="0"/>
              <a:t>Utiliser des mots clefs, des graphes, des figures, des schémas</a:t>
            </a:r>
          </a:p>
          <a:p>
            <a:pPr lvl="2"/>
            <a:r>
              <a:rPr lang="fr-FR" dirty="0"/>
              <a:t>PAS DE PHRASES</a:t>
            </a:r>
          </a:p>
          <a:p>
            <a:pPr lvl="2"/>
            <a:r>
              <a:rPr lang="fr-FR" dirty="0" smtClean="0"/>
              <a:t>Écrire </a:t>
            </a:r>
            <a:r>
              <a:rPr lang="fr-FR" dirty="0"/>
              <a:t>gros</a:t>
            </a:r>
          </a:p>
          <a:p>
            <a:pPr lvl="2"/>
            <a:r>
              <a:rPr lang="fr-FR" dirty="0"/>
              <a:t>Utiliser des couleurs </a:t>
            </a:r>
          </a:p>
          <a:p>
            <a:pPr lvl="1"/>
            <a:r>
              <a:rPr lang="fr-FR" dirty="0"/>
              <a:t>Un transparent de conclusion</a:t>
            </a:r>
          </a:p>
          <a:p>
            <a:r>
              <a:rPr lang="fr-FR" dirty="0"/>
              <a:t>Au cours de la présentation orale</a:t>
            </a:r>
          </a:p>
          <a:p>
            <a:pPr lvl="1"/>
            <a:r>
              <a:rPr lang="fr-FR" dirty="0"/>
              <a:t>Vérifier ce qui est projeté à l'écran</a:t>
            </a:r>
          </a:p>
          <a:p>
            <a:pPr lvl="1"/>
            <a:r>
              <a:rPr lang="fr-FR" dirty="0"/>
              <a:t>Guider l'attention du jury en pointant des choses sur le transparent ou au tableau</a:t>
            </a:r>
          </a:p>
          <a:p>
            <a:pPr lvl="1"/>
            <a:r>
              <a:rPr lang="fr-FR" dirty="0" smtClean="0"/>
              <a:t>Éviter </a:t>
            </a:r>
            <a:r>
              <a:rPr lang="fr-FR" dirty="0"/>
              <a:t>de parler devant un écran vide</a:t>
            </a:r>
          </a:p>
          <a:p>
            <a:pPr lvl="1"/>
            <a:r>
              <a:rPr lang="fr-FR" dirty="0"/>
              <a:t>Regarder le jury</a:t>
            </a:r>
          </a:p>
          <a:p>
            <a:pPr lvl="1"/>
            <a:r>
              <a:rPr lang="fr-FR" dirty="0"/>
              <a:t>Ne pas lire ses notes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Frédéruc Bruot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84023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Les </a:t>
            </a:r>
            <a:r>
              <a:rPr lang="fr-FR" dirty="0" smtClean="0"/>
              <a:t>questions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Les questions doivent permettre d'éclaircir des idées que vous avez développées et au sujet desquelles vous n'avez pas été clair.</a:t>
            </a:r>
          </a:p>
          <a:p>
            <a:r>
              <a:rPr lang="fr-FR" dirty="0"/>
              <a:t>Elles peuvent aussi s'orienter sur des points que vous n'avez pas abordés. </a:t>
            </a:r>
          </a:p>
          <a:p>
            <a:r>
              <a:rPr lang="fr-FR" dirty="0"/>
              <a:t>Elles sont sans limites… le jury évalue alors jusqu’où vous êtes capables d’aller dans votre raisonnement scientifique. </a:t>
            </a:r>
          </a:p>
          <a:p>
            <a:pPr lvl="1"/>
            <a:r>
              <a:rPr lang="fr-FR" dirty="0"/>
              <a:t>Attention à ne pas vous aventurer vers des terrains méconnus</a:t>
            </a:r>
          </a:p>
          <a:p>
            <a:pPr lvl="1"/>
            <a:r>
              <a:rPr lang="fr-FR" dirty="0"/>
              <a:t>La réponse "Je sais pas" est autorisée quand les questions vont au-delà de vos connaissances.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Frédéruc Bruot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57321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Analyse de dossier </a:t>
            </a:r>
            <a:r>
              <a:rPr lang="fr-FR" dirty="0" smtClean="0"/>
              <a:t>scientifique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Les conseils du jury	</a:t>
            </a:r>
          </a:p>
          <a:p>
            <a:pPr lvl="1"/>
            <a:r>
              <a:rPr lang="fr-FR" dirty="0"/>
              <a:t>Se méfier de ce qui paraît facile</a:t>
            </a:r>
          </a:p>
          <a:p>
            <a:pPr lvl="1"/>
            <a:r>
              <a:rPr lang="fr-FR" dirty="0"/>
              <a:t>Ne pas craindre ce qui paraît difficile</a:t>
            </a:r>
          </a:p>
          <a:p>
            <a:pPr lvl="1"/>
            <a:r>
              <a:rPr lang="fr-FR" dirty="0"/>
              <a:t>Se montrer critique (…)</a:t>
            </a:r>
          </a:p>
          <a:p>
            <a:pPr lvl="1"/>
            <a:r>
              <a:rPr lang="fr-FR" dirty="0"/>
              <a:t>Utiliser le « travail suggéré »</a:t>
            </a:r>
          </a:p>
          <a:p>
            <a:pPr lvl="1"/>
            <a:r>
              <a:rPr lang="fr-FR" dirty="0"/>
              <a:t>Faire preuve d’initiative</a:t>
            </a:r>
          </a:p>
          <a:p>
            <a:pPr lvl="1"/>
            <a:r>
              <a:rPr lang="fr-FR" dirty="0"/>
              <a:t>Se poser des questions scientifiques</a:t>
            </a:r>
          </a:p>
          <a:p>
            <a:pPr lvl="1"/>
            <a:r>
              <a:rPr lang="fr-FR" dirty="0"/>
              <a:t>Respecter les 10 minutes</a:t>
            </a:r>
          </a:p>
          <a:p>
            <a:pPr lvl="1"/>
            <a:r>
              <a:rPr lang="fr-FR" dirty="0"/>
              <a:t>Soigner introduction et conclusion</a:t>
            </a:r>
          </a:p>
          <a:p>
            <a:pPr lvl="1"/>
            <a:r>
              <a:rPr lang="fr-FR" dirty="0"/>
              <a:t>Ambition et modestie</a:t>
            </a:r>
          </a:p>
          <a:p>
            <a:pPr lvl="1"/>
            <a:r>
              <a:rPr lang="fr-FR" dirty="0"/>
              <a:t>Montrer l’étendue de sa culture scientifique</a:t>
            </a:r>
          </a:p>
          <a:p>
            <a:pPr lvl="1"/>
            <a:r>
              <a:rPr lang="fr-FR" dirty="0"/>
              <a:t>Bien maîtriser la notion d’ordre de grandeur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Frédéruc Bruot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546066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562</TotalTime>
  <Words>1289</Words>
  <Application>Microsoft Office PowerPoint</Application>
  <PresentationFormat>Affichage à l'écran (4:3)</PresentationFormat>
  <Paragraphs>265</Paragraphs>
  <Slides>21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Oriel</vt:lpstr>
      <vt:lpstr>L’épreuve de Travail d’Initiative Personnel Encadré  TIPE</vt:lpstr>
      <vt:lpstr>L’épreuve de TIPE au concours</vt:lpstr>
      <vt:lpstr>Combien ça rapporte ?</vt:lpstr>
      <vt:lpstr>L'analyse de document scientifique (ADS)</vt:lpstr>
      <vt:lpstr>Présentation</vt:lpstr>
      <vt:lpstr>L'exposé</vt:lpstr>
      <vt:lpstr>Les transparents</vt:lpstr>
      <vt:lpstr>Les questions</vt:lpstr>
      <vt:lpstr>Analyse de dossier scientifique</vt:lpstr>
      <vt:lpstr>Le TIPE – Partie D</vt:lpstr>
      <vt:lpstr>Les thèmes</vt:lpstr>
      <vt:lpstr>Le TIPE</vt:lpstr>
      <vt:lpstr>Support – Problématique</vt:lpstr>
      <vt:lpstr>Trouver un support</vt:lpstr>
      <vt:lpstr>Le travail en équipe</vt:lpstr>
      <vt:lpstr>Conseils du jury</vt:lpstr>
      <vt:lpstr>Exemples</vt:lpstr>
      <vt:lpstr>Exemples</vt:lpstr>
      <vt:lpstr>Exemples</vt:lpstr>
      <vt:lpstr>Planning</vt:lpstr>
      <vt:lpstr>Tipe 2014 – 2015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103</cp:revision>
  <dcterms:created xsi:type="dcterms:W3CDTF">2014-07-08T14:08:53Z</dcterms:created>
  <dcterms:modified xsi:type="dcterms:W3CDTF">2014-12-16T14:22:14Z</dcterms:modified>
</cp:coreProperties>
</file>