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ln/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16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ln/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ln/>
      </dgm:spPr>
      <dgm:t>
        <a:bodyPr/>
        <a:lstStyle/>
        <a:p>
          <a:endParaRPr lang="fr-FR" sz="16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ln/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16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ln/>
      </dgm:spPr>
      <dgm:t>
        <a:bodyPr/>
        <a:lstStyle/>
        <a:p>
          <a:endParaRPr lang="fr-FR" sz="16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ln/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16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ln/>
      </dgm:spPr>
      <dgm:t>
        <a:bodyPr/>
        <a:lstStyle/>
        <a:p>
          <a:endParaRPr lang="fr-FR" sz="16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ln/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ln/>
      </dgm:spPr>
      <dgm:t>
        <a:bodyPr/>
        <a:lstStyle/>
        <a:p>
          <a:endParaRPr lang="fr-FR" sz="16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ln/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ln/>
      </dgm:spPr>
      <dgm:t>
        <a:bodyPr/>
        <a:lstStyle/>
        <a:p>
          <a:endParaRPr lang="fr-FR" sz="16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ln/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ln/>
      </dgm:spPr>
      <dgm:t>
        <a:bodyPr/>
        <a:lstStyle/>
        <a:p>
          <a:endParaRPr lang="fr-FR" sz="16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ln/>
      </dgm:spPr>
      <dgm:t>
        <a:bodyPr/>
        <a:lstStyle/>
        <a:p>
          <a:r>
            <a:rPr lang="fr-FR" sz="16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ln/>
      </dgm:spPr>
      <dgm:t>
        <a:bodyPr/>
        <a:lstStyle/>
        <a:p>
          <a:endParaRPr lang="fr-FR" sz="16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</dgm:ptLst>
  <dgm:cxnLst>
    <dgm:cxn modelId="{DE3F52A7-1737-4E26-919F-D5BC43E611A8}" type="presOf" srcId="{429AED82-4220-4FA6-BFD1-9BFC6D52522A}" destId="{0898BD1C-0D41-48F1-BA11-A3086BB4EAB8}" srcOrd="0" destOrd="0" presId="urn:microsoft.com/office/officeart/2005/8/layout/radial5"/>
    <dgm:cxn modelId="{6579EB4F-B20E-490C-9A8C-075EB704360A}" type="presOf" srcId="{7B81B71B-46D0-4A6D-830C-D40787DA03E8}" destId="{01C07FA7-6127-46B1-A25D-7D27D71C42AE}" srcOrd="1" destOrd="0" presId="urn:microsoft.com/office/officeart/2005/8/layout/radial5"/>
    <dgm:cxn modelId="{3ACE2454-28B5-4E9D-B467-0A2BFCCA7270}" type="presOf" srcId="{51BD329E-6830-43BB-B09C-E770653834F2}" destId="{D73A92E1-6647-4ED8-BAB6-78EC34CB8AD1}" srcOrd="0" destOrd="0" presId="urn:microsoft.com/office/officeart/2005/8/layout/radial5"/>
    <dgm:cxn modelId="{A5CAB748-E9D7-4789-8948-60AE8482456F}" type="presOf" srcId="{3EB26ABE-F2BD-4028-99EC-F1E8582BA826}" destId="{DB595E4D-B805-4A4A-88B2-DF5095B26C26}" srcOrd="0" destOrd="0" presId="urn:microsoft.com/office/officeart/2005/8/layout/radial5"/>
    <dgm:cxn modelId="{F25C0D7B-BE81-474F-8D1A-AFA091098E4A}" type="presOf" srcId="{FC2CD8C7-22DE-4FD8-BE5C-B5EFF3818DD1}" destId="{327B7C4E-C444-4ED2-92AB-EFA2130B78B5}" srcOrd="1" destOrd="0" presId="urn:microsoft.com/office/officeart/2005/8/layout/radial5"/>
    <dgm:cxn modelId="{B5F5957D-CC39-4A00-ADD0-26A5039ACF96}" type="presOf" srcId="{FB167E6D-95F4-486A-9684-49CF8F1EDC35}" destId="{57029F2B-C901-4E73-B66B-D494F113F112}" srcOrd="0" destOrd="0" presId="urn:microsoft.com/office/officeart/2005/8/layout/radial5"/>
    <dgm:cxn modelId="{C36104F1-21F6-4C06-B0F9-86B08BB7A862}" type="presOf" srcId="{5B9EB4C0-1E68-48AE-AF26-3DE02EFE5D06}" destId="{88188D4A-CCE1-4990-A9B4-FA0168379059}" srcOrd="1" destOrd="0" presId="urn:microsoft.com/office/officeart/2005/8/layout/radial5"/>
    <dgm:cxn modelId="{B193DA1D-E3A2-4D7A-8DEF-0A94C28033B0}" type="presOf" srcId="{CC7A09D6-CF51-4503-A499-AEF2F86A612F}" destId="{DF09870F-F5ED-4920-B7E1-9F0D91D7F1CD}" srcOrd="0" destOrd="0" presId="urn:microsoft.com/office/officeart/2005/8/layout/radial5"/>
    <dgm:cxn modelId="{5E5FBE62-B806-4AB9-A201-B310FD4B0FB5}" type="presOf" srcId="{DB17F1C1-8100-4A84-9268-85BC9401DCC5}" destId="{80B1C042-E483-4375-8C28-86D3502EDF84}" srcOrd="1" destOrd="0" presId="urn:microsoft.com/office/officeart/2005/8/layout/radial5"/>
    <dgm:cxn modelId="{8EA91373-FB3F-413B-9B1A-044D63656E06}" type="presOf" srcId="{7B81B71B-46D0-4A6D-830C-D40787DA03E8}" destId="{56098039-CBAF-478E-849E-420E970445A4}" srcOrd="0" destOrd="0" presId="urn:microsoft.com/office/officeart/2005/8/layout/radial5"/>
    <dgm:cxn modelId="{8A54039B-9F82-4CC4-987D-A51BB2195C56}" type="presOf" srcId="{5B9EB4C0-1E68-48AE-AF26-3DE02EFE5D06}" destId="{92EA049D-F3DB-461A-959D-8698A61CDADA}" srcOrd="0" destOrd="0" presId="urn:microsoft.com/office/officeart/2005/8/layout/radial5"/>
    <dgm:cxn modelId="{3F8F35BF-0DB4-424D-96DE-E09ADA5DCE4F}" type="presOf" srcId="{D15BCD82-54F2-4B53-AD5B-FCD43A008746}" destId="{15FE29C2-5BA5-4DFC-BAC0-77F2915FA520}" srcOrd="0" destOrd="0" presId="urn:microsoft.com/office/officeart/2005/8/layout/radial5"/>
    <dgm:cxn modelId="{CB6488CE-7C7E-4190-A8B1-275E4D2F4C0C}" type="presOf" srcId="{5E9DFCFE-8035-47FF-8737-041E4392E51E}" destId="{C36A42E1-BA91-4E47-B26A-022A82C87076}" srcOrd="1" destOrd="0" presId="urn:microsoft.com/office/officeart/2005/8/layout/radial5"/>
    <dgm:cxn modelId="{EB3AC572-5C6C-4DA7-9D4F-B4B257F48B41}" type="presOf" srcId="{3EB26ABE-F2BD-4028-99EC-F1E8582BA826}" destId="{63F394C0-7139-45BF-B22D-425E9C732477}" srcOrd="1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A54AB2BF-CD78-4FD0-A35B-6C0D525BB0BD}" type="presOf" srcId="{CCC2B308-0DFF-4091-B48B-803AE41778E3}" destId="{FAA93E91-15D2-48FB-9F1C-1C1D6FCB396A}" srcOrd="0" destOrd="0" presId="urn:microsoft.com/office/officeart/2005/8/layout/radial5"/>
    <dgm:cxn modelId="{238EB015-9E42-464F-811D-1085DA14129A}" type="presOf" srcId="{7D5AD727-B52D-4C15-8F81-ECF40C366E06}" destId="{7FD38485-6BD0-444D-A652-5E06AE00A9E5}" srcOrd="0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B932CC89-2FF7-4AFC-9F3C-6CB2A8B0ADE3}" type="presOf" srcId="{EAC09F0B-262C-4FC1-B4B2-6CE1041716FF}" destId="{27F82ACC-B48B-4BAF-B8F5-E19DE7EFBFE6}" srcOrd="0" destOrd="0" presId="urn:microsoft.com/office/officeart/2005/8/layout/radial5"/>
    <dgm:cxn modelId="{0DD23E32-193C-4E9F-B4D4-4397E663A3D1}" type="presOf" srcId="{51BD329E-6830-43BB-B09C-E770653834F2}" destId="{644D3658-E40F-435C-8159-E49BEEDB7CAC}" srcOrd="1" destOrd="0" presId="urn:microsoft.com/office/officeart/2005/8/layout/radial5"/>
    <dgm:cxn modelId="{497D3841-C783-4E62-ABDD-33F314B6117D}" type="presOf" srcId="{AF54BFE1-C9F7-4646-9391-D6163A259868}" destId="{CDF56BA1-CC1C-4AF6-9FD5-5ECAD45B1E19}" srcOrd="0" destOrd="0" presId="urn:microsoft.com/office/officeart/2005/8/layout/radial5"/>
    <dgm:cxn modelId="{1998AC7D-F9C4-4C48-963C-8CFB23DF8D87}" type="presOf" srcId="{DB17F1C1-8100-4A84-9268-85BC9401DCC5}" destId="{1DFFE085-0465-4C9C-91D0-B8BC9794280B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F3203043-51C3-4B4D-BD34-7DB5527327A0}" type="presOf" srcId="{FC2CD8C7-22DE-4FD8-BE5C-B5EFF3818DD1}" destId="{B1A927CB-9F4B-4F29-AD07-9974F3A6F2F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362BF0BC-B39D-475E-838B-31C1296598A6}" type="presOf" srcId="{5E9DFCFE-8035-47FF-8737-041E4392E51E}" destId="{A2FC416A-EBC7-46CE-8A00-5E59C50D8257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C1BEAE88-52A0-46C8-9FC3-CA87006CA332}" type="presOf" srcId="{62C52E52-C1AD-47B5-9DB2-222920B632D5}" destId="{49BFCD7E-D52E-418B-850F-E0FEDBDC3C1A}" srcOrd="0" destOrd="0" presId="urn:microsoft.com/office/officeart/2005/8/layout/radial5"/>
    <dgm:cxn modelId="{AE2C17F2-9C1F-429A-8EC0-10C0FAEA9D79}" type="presParOf" srcId="{27F82ACC-B48B-4BAF-B8F5-E19DE7EFBFE6}" destId="{DF09870F-F5ED-4920-B7E1-9F0D91D7F1CD}" srcOrd="0" destOrd="0" presId="urn:microsoft.com/office/officeart/2005/8/layout/radial5"/>
    <dgm:cxn modelId="{05406FF0-1CAA-44AA-83EF-958B52368F6E}" type="presParOf" srcId="{27F82ACC-B48B-4BAF-B8F5-E19DE7EFBFE6}" destId="{A2FC416A-EBC7-46CE-8A00-5E59C50D8257}" srcOrd="1" destOrd="0" presId="urn:microsoft.com/office/officeart/2005/8/layout/radial5"/>
    <dgm:cxn modelId="{8314286A-7398-417E-B20A-50C8C5C8CE6A}" type="presParOf" srcId="{A2FC416A-EBC7-46CE-8A00-5E59C50D8257}" destId="{C36A42E1-BA91-4E47-B26A-022A82C87076}" srcOrd="0" destOrd="0" presId="urn:microsoft.com/office/officeart/2005/8/layout/radial5"/>
    <dgm:cxn modelId="{C72BB2E6-83F4-49B5-840C-D2FED55A5A91}" type="presParOf" srcId="{27F82ACC-B48B-4BAF-B8F5-E19DE7EFBFE6}" destId="{15FE29C2-5BA5-4DFC-BAC0-77F2915FA520}" srcOrd="2" destOrd="0" presId="urn:microsoft.com/office/officeart/2005/8/layout/radial5"/>
    <dgm:cxn modelId="{53BE655C-09DA-4411-B804-DDDB39773355}" type="presParOf" srcId="{27F82ACC-B48B-4BAF-B8F5-E19DE7EFBFE6}" destId="{B1A927CB-9F4B-4F29-AD07-9974F3A6F2F9}" srcOrd="3" destOrd="0" presId="urn:microsoft.com/office/officeart/2005/8/layout/radial5"/>
    <dgm:cxn modelId="{5C09488B-DD0F-49CE-B859-9D3EBE443F63}" type="presParOf" srcId="{B1A927CB-9F4B-4F29-AD07-9974F3A6F2F9}" destId="{327B7C4E-C444-4ED2-92AB-EFA2130B78B5}" srcOrd="0" destOrd="0" presId="urn:microsoft.com/office/officeart/2005/8/layout/radial5"/>
    <dgm:cxn modelId="{F22C2DA7-70B4-4A71-8774-5346C0841375}" type="presParOf" srcId="{27F82ACC-B48B-4BAF-B8F5-E19DE7EFBFE6}" destId="{7FD38485-6BD0-444D-A652-5E06AE00A9E5}" srcOrd="4" destOrd="0" presId="urn:microsoft.com/office/officeart/2005/8/layout/radial5"/>
    <dgm:cxn modelId="{29317DCC-C891-4D26-B5AA-0D2A71C276CC}" type="presParOf" srcId="{27F82ACC-B48B-4BAF-B8F5-E19DE7EFBFE6}" destId="{56098039-CBAF-478E-849E-420E970445A4}" srcOrd="5" destOrd="0" presId="urn:microsoft.com/office/officeart/2005/8/layout/radial5"/>
    <dgm:cxn modelId="{DB802FF4-B4FC-445B-B916-B837FD3D2525}" type="presParOf" srcId="{56098039-CBAF-478E-849E-420E970445A4}" destId="{01C07FA7-6127-46B1-A25D-7D27D71C42AE}" srcOrd="0" destOrd="0" presId="urn:microsoft.com/office/officeart/2005/8/layout/radial5"/>
    <dgm:cxn modelId="{11191DA8-F690-4F26-BE49-69EE07C66E33}" type="presParOf" srcId="{27F82ACC-B48B-4BAF-B8F5-E19DE7EFBFE6}" destId="{FAA93E91-15D2-48FB-9F1C-1C1D6FCB396A}" srcOrd="6" destOrd="0" presId="urn:microsoft.com/office/officeart/2005/8/layout/radial5"/>
    <dgm:cxn modelId="{B199B3C4-6366-47EB-AD35-9A2086018C74}" type="presParOf" srcId="{27F82ACC-B48B-4BAF-B8F5-E19DE7EFBFE6}" destId="{1DFFE085-0465-4C9C-91D0-B8BC9794280B}" srcOrd="7" destOrd="0" presId="urn:microsoft.com/office/officeart/2005/8/layout/radial5"/>
    <dgm:cxn modelId="{D9AE421A-2892-4817-9328-45A14271E75B}" type="presParOf" srcId="{1DFFE085-0465-4C9C-91D0-B8BC9794280B}" destId="{80B1C042-E483-4375-8C28-86D3502EDF84}" srcOrd="0" destOrd="0" presId="urn:microsoft.com/office/officeart/2005/8/layout/radial5"/>
    <dgm:cxn modelId="{BF6E7481-03FE-4FA5-9BF8-DE7B02EAED55}" type="presParOf" srcId="{27F82ACC-B48B-4BAF-B8F5-E19DE7EFBFE6}" destId="{57029F2B-C901-4E73-B66B-D494F113F112}" srcOrd="8" destOrd="0" presId="urn:microsoft.com/office/officeart/2005/8/layout/radial5"/>
    <dgm:cxn modelId="{55DE6D5C-6DAB-4130-A1EF-A492FE8FCE77}" type="presParOf" srcId="{27F82ACC-B48B-4BAF-B8F5-E19DE7EFBFE6}" destId="{DB595E4D-B805-4A4A-88B2-DF5095B26C26}" srcOrd="9" destOrd="0" presId="urn:microsoft.com/office/officeart/2005/8/layout/radial5"/>
    <dgm:cxn modelId="{C1959EB7-2D9B-4462-8E45-E64C1930649C}" type="presParOf" srcId="{DB595E4D-B805-4A4A-88B2-DF5095B26C26}" destId="{63F394C0-7139-45BF-B22D-425E9C732477}" srcOrd="0" destOrd="0" presId="urn:microsoft.com/office/officeart/2005/8/layout/radial5"/>
    <dgm:cxn modelId="{D8ABE905-4229-453B-B39C-2EFD1F7C62EB}" type="presParOf" srcId="{27F82ACC-B48B-4BAF-B8F5-E19DE7EFBFE6}" destId="{CDF56BA1-CC1C-4AF6-9FD5-5ECAD45B1E19}" srcOrd="10" destOrd="0" presId="urn:microsoft.com/office/officeart/2005/8/layout/radial5"/>
    <dgm:cxn modelId="{8703B405-F323-41A5-AE63-26AE704B37AA}" type="presParOf" srcId="{27F82ACC-B48B-4BAF-B8F5-E19DE7EFBFE6}" destId="{92EA049D-F3DB-461A-959D-8698A61CDADA}" srcOrd="11" destOrd="0" presId="urn:microsoft.com/office/officeart/2005/8/layout/radial5"/>
    <dgm:cxn modelId="{FD5913FC-ED2E-4D4B-BA57-2A052EDD0E80}" type="presParOf" srcId="{92EA049D-F3DB-461A-959D-8698A61CDADA}" destId="{88188D4A-CCE1-4990-A9B4-FA0168379059}" srcOrd="0" destOrd="0" presId="urn:microsoft.com/office/officeart/2005/8/layout/radial5"/>
    <dgm:cxn modelId="{9F871667-7F1B-4F8A-8C11-D98A2D9E3E36}" type="presParOf" srcId="{27F82ACC-B48B-4BAF-B8F5-E19DE7EFBFE6}" destId="{49BFCD7E-D52E-418B-850F-E0FEDBDC3C1A}" srcOrd="12" destOrd="0" presId="urn:microsoft.com/office/officeart/2005/8/layout/radial5"/>
    <dgm:cxn modelId="{D3125EFA-1DF9-4427-945C-AB0867714CF3}" type="presParOf" srcId="{27F82ACC-B48B-4BAF-B8F5-E19DE7EFBFE6}" destId="{D73A92E1-6647-4ED8-BAB6-78EC34CB8AD1}" srcOrd="13" destOrd="0" presId="urn:microsoft.com/office/officeart/2005/8/layout/radial5"/>
    <dgm:cxn modelId="{9221237D-CF81-481C-9317-7A1B16DF5B4A}" type="presParOf" srcId="{D73A92E1-6647-4ED8-BAB6-78EC34CB8AD1}" destId="{644D3658-E40F-435C-8159-E49BEEDB7CAC}" srcOrd="0" destOrd="0" presId="urn:microsoft.com/office/officeart/2005/8/layout/radial5"/>
    <dgm:cxn modelId="{36B6C0A9-DC9C-4AEF-8B60-599F3B49B191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3275555" y="3046979"/>
          <a:ext cx="1945833" cy="91119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16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60516" y="3180420"/>
        <a:ext cx="1375911" cy="644312"/>
      </dsp:txXfrm>
    </dsp:sp>
    <dsp:sp modelId="{A2FC416A-EBC7-46CE-8A00-5E59C50D8257}">
      <dsp:nvSpPr>
        <dsp:cNvPr id="0" name=""/>
        <dsp:cNvSpPr/>
      </dsp:nvSpPr>
      <dsp:spPr>
        <a:xfrm rot="16253861">
          <a:off x="3948323" y="2137276"/>
          <a:ext cx="632715" cy="6615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41743" y="2364488"/>
        <a:ext cx="442901" cy="396949"/>
      </dsp:txXfrm>
    </dsp:sp>
    <dsp:sp modelId="{15FE29C2-5BA5-4DFC-BAC0-77F2915FA520}">
      <dsp:nvSpPr>
        <dsp:cNvPr id="0" name=""/>
        <dsp:cNvSpPr/>
      </dsp:nvSpPr>
      <dsp:spPr>
        <a:xfrm>
          <a:off x="3403806" y="1200054"/>
          <a:ext cx="1751250" cy="653286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3660271" y="1295726"/>
        <a:ext cx="1238320" cy="461942"/>
      </dsp:txXfrm>
    </dsp:sp>
    <dsp:sp modelId="{B1A927CB-9F4B-4F29-AD07-9974F3A6F2F9}">
      <dsp:nvSpPr>
        <dsp:cNvPr id="0" name=""/>
        <dsp:cNvSpPr/>
      </dsp:nvSpPr>
      <dsp:spPr>
        <a:xfrm rot="19900543">
          <a:off x="5096111" y="2530083"/>
          <a:ext cx="685841" cy="6615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5107992" y="2709484"/>
        <a:ext cx="487366" cy="396949"/>
      </dsp:txXfrm>
    </dsp:sp>
    <dsp:sp modelId="{7FD38485-6BD0-444D-A652-5E06AE00A9E5}">
      <dsp:nvSpPr>
        <dsp:cNvPr id="0" name=""/>
        <dsp:cNvSpPr/>
      </dsp:nvSpPr>
      <dsp:spPr>
        <a:xfrm>
          <a:off x="5712191" y="1846511"/>
          <a:ext cx="1751250" cy="790356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16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5968656" y="1962256"/>
        <a:ext cx="1238320" cy="558866"/>
      </dsp:txXfrm>
    </dsp:sp>
    <dsp:sp modelId="{56098039-CBAF-478E-849E-420E970445A4}">
      <dsp:nvSpPr>
        <dsp:cNvPr id="0" name=""/>
        <dsp:cNvSpPr/>
      </dsp:nvSpPr>
      <dsp:spPr>
        <a:xfrm rot="771429">
          <a:off x="5315791" y="3471488"/>
          <a:ext cx="491535" cy="6615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5317640" y="3587399"/>
        <a:ext cx="344075" cy="396949"/>
      </dsp:txXfrm>
    </dsp:sp>
    <dsp:sp modelId="{FAA93E91-15D2-48FB-9F1C-1C1D6FCB396A}">
      <dsp:nvSpPr>
        <dsp:cNvPr id="0" name=""/>
        <dsp:cNvSpPr/>
      </dsp:nvSpPr>
      <dsp:spPr>
        <a:xfrm>
          <a:off x="5936249" y="3684115"/>
          <a:ext cx="1751250" cy="80708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16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6192714" y="3802309"/>
        <a:ext cx="1238320" cy="570693"/>
      </dsp:txXfrm>
    </dsp:sp>
    <dsp:sp modelId="{1DFFE085-0465-4C9C-91D0-B8BC9794280B}">
      <dsp:nvSpPr>
        <dsp:cNvPr id="0" name=""/>
        <dsp:cNvSpPr/>
      </dsp:nvSpPr>
      <dsp:spPr>
        <a:xfrm rot="3130689">
          <a:off x="4624747" y="4118737"/>
          <a:ext cx="717670" cy="6615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663131" y="4172664"/>
        <a:ext cx="519195" cy="396949"/>
      </dsp:txXfrm>
    </dsp:sp>
    <dsp:sp modelId="{57029F2B-C901-4E73-B66B-D494F113F112}">
      <dsp:nvSpPr>
        <dsp:cNvPr id="0" name=""/>
        <dsp:cNvSpPr/>
      </dsp:nvSpPr>
      <dsp:spPr>
        <a:xfrm>
          <a:off x="4788838" y="4985822"/>
          <a:ext cx="1751250" cy="681604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5045303" y="5085641"/>
        <a:ext cx="1238320" cy="481966"/>
      </dsp:txXfrm>
    </dsp:sp>
    <dsp:sp modelId="{DB595E4D-B805-4A4A-88B2-DF5095B26C26}">
      <dsp:nvSpPr>
        <dsp:cNvPr id="0" name=""/>
        <dsp:cNvSpPr/>
      </dsp:nvSpPr>
      <dsp:spPr>
        <a:xfrm rot="7359830">
          <a:off x="3307320" y="4120805"/>
          <a:ext cx="665472" cy="6615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3460117" y="4169579"/>
        <a:ext cx="466997" cy="396949"/>
      </dsp:txXfrm>
    </dsp:sp>
    <dsp:sp modelId="{CDF56BA1-CC1C-4AF6-9FD5-5ECAD45B1E19}">
      <dsp:nvSpPr>
        <dsp:cNvPr id="0" name=""/>
        <dsp:cNvSpPr/>
      </dsp:nvSpPr>
      <dsp:spPr>
        <a:xfrm>
          <a:off x="2203447" y="4985832"/>
          <a:ext cx="1751250" cy="681604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2459912" y="5085651"/>
        <a:ext cx="1238320" cy="481966"/>
      </dsp:txXfrm>
    </dsp:sp>
    <dsp:sp modelId="{92EA049D-F3DB-461A-959D-8698A61CDADA}">
      <dsp:nvSpPr>
        <dsp:cNvPr id="0" name=""/>
        <dsp:cNvSpPr/>
      </dsp:nvSpPr>
      <dsp:spPr>
        <a:xfrm rot="9997946">
          <a:off x="2719478" y="3478604"/>
          <a:ext cx="475721" cy="6615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860261" y="3594423"/>
        <a:ext cx="333005" cy="396949"/>
      </dsp:txXfrm>
    </dsp:sp>
    <dsp:sp modelId="{49BFCD7E-D52E-418B-850F-E0FEDBDC3C1A}">
      <dsp:nvSpPr>
        <dsp:cNvPr id="0" name=""/>
        <dsp:cNvSpPr/>
      </dsp:nvSpPr>
      <dsp:spPr>
        <a:xfrm>
          <a:off x="910738" y="3785404"/>
          <a:ext cx="1751250" cy="604513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167203" y="3873933"/>
        <a:ext cx="1238320" cy="427455"/>
      </dsp:txXfrm>
    </dsp:sp>
    <dsp:sp modelId="{D73A92E1-6647-4ED8-BAB6-78EC34CB8AD1}">
      <dsp:nvSpPr>
        <dsp:cNvPr id="0" name=""/>
        <dsp:cNvSpPr/>
      </dsp:nvSpPr>
      <dsp:spPr>
        <a:xfrm rot="12601610">
          <a:off x="2816875" y="2527536"/>
          <a:ext cx="633861" cy="6615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994273" y="2707431"/>
        <a:ext cx="443703" cy="396949"/>
      </dsp:txXfrm>
    </dsp:sp>
    <dsp:sp modelId="{0898BD1C-0D41-48F1-BA11-A3086BB4EAB8}">
      <dsp:nvSpPr>
        <dsp:cNvPr id="0" name=""/>
        <dsp:cNvSpPr/>
      </dsp:nvSpPr>
      <dsp:spPr>
        <a:xfrm>
          <a:off x="1187754" y="1846510"/>
          <a:ext cx="1751250" cy="786276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444219" y="1961657"/>
        <a:ext cx="1238320" cy="555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t>02/09/2014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t>02/09/2014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t>02/09/2014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t>02/09/2014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t>02/09/2014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t>02/09/2014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t>02/09/2014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t>02/09/2014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t>02/09/2014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t>02/09/2014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pierre.pupier@laposte.net" TargetMode="External"/><Relationship Id="rId2" Type="http://schemas.openxmlformats.org/officeDocument/2006/relationships/hyperlink" Target="mailto:xpessoles.ptsi@free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pessoles.ptsi.free.f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jpe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Sciences Industrielles de l’Ingénieur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84" y="-4546"/>
            <a:ext cx="2512752" cy="12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 descr="http://www.peugeot.fr/media/showrooms/showroom-peugeot-ex1-concept-car-kppv3/medias/img/extergr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02" y="0"/>
            <a:ext cx="2905381" cy="12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outelaculture.com/wp-content/uploads/2014/07/Visuel-MuCE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4546"/>
            <a:ext cx="1943130" cy="12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2" y="-4546"/>
            <a:ext cx="1422795" cy="136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J.-P. </a:t>
            </a:r>
            <a:r>
              <a:rPr lang="fr-FR" dirty="0" err="1" smtClean="0"/>
              <a:t>Pupier</a:t>
            </a:r>
            <a:endParaRPr lang="fr-FR" dirty="0" smtClean="0"/>
          </a:p>
          <a:p>
            <a:r>
              <a:rPr lang="fr-FR" dirty="0" smtClean="0"/>
              <a:t>X.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214282" y="4786322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hlinkClick r:id="rId2"/>
              </a:rPr>
              <a:t>x</a:t>
            </a:r>
            <a:r>
              <a:rPr dirty="0" smtClean="0">
                <a:hlinkClick r:id="rId2"/>
              </a:rPr>
              <a:t>pessoles.ptsi@free.fr</a:t>
            </a:r>
            <a:endParaRPr dirty="0" smtClean="0"/>
          </a:p>
          <a:p>
            <a:pPr algn="ctr"/>
            <a:endParaRPr dirty="0" smtClean="0"/>
          </a:p>
          <a:p>
            <a:pPr algn="ctr"/>
            <a:r>
              <a:rPr lang="fr-FR" dirty="0" smtClean="0">
                <a:hlinkClick r:id="rId3"/>
              </a:rPr>
              <a:t>jean-pierre.pupier@laposte.net</a:t>
            </a:r>
            <a:endParaRPr lang="fr-FR" dirty="0" smtClean="0"/>
          </a:p>
          <a:p>
            <a:pPr algn="ctr"/>
            <a:endParaRPr dirty="0" smtClean="0"/>
          </a:p>
          <a:p>
            <a:pPr algn="ctr"/>
            <a:r>
              <a:rPr dirty="0" smtClean="0">
                <a:hlinkClick r:id="rId4"/>
              </a:rPr>
              <a:t>http://xpessoles.ptsi.free.fr</a:t>
            </a:r>
            <a:endParaRPr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2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L’ingénieur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417" b="20156"/>
          <a:stretch>
            <a:fillRect/>
          </a:stretch>
        </p:blipFill>
        <p:spPr bwMode="auto">
          <a:xfrm>
            <a:off x="1928794" y="4357694"/>
            <a:ext cx="108154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9F5"/>
              </a:clrFrom>
              <a:clrTo>
                <a:srgbClr val="FDF9F5">
                  <a:alpha val="0"/>
                </a:srgbClr>
              </a:clrTo>
            </a:clrChange>
          </a:blip>
          <a:srcRect t="7894" b="15789"/>
          <a:stretch>
            <a:fillRect/>
          </a:stretch>
        </p:blipFill>
        <p:spPr bwMode="auto">
          <a:xfrm>
            <a:off x="357158" y="2714620"/>
            <a:ext cx="898753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ZoneTexte 19"/>
          <p:cNvSpPr txBox="1"/>
          <p:nvPr/>
        </p:nvSpPr>
        <p:spPr>
          <a:xfrm>
            <a:off x="323528" y="1196753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/>
              </a:rPr>
              <a:t>Un(e) </a:t>
            </a:r>
            <a:r>
              <a:rPr lang="fr-FR" sz="2400" b="1" dirty="0" smtClean="0">
                <a:solidFill>
                  <a:prstClr val="black"/>
                </a:solidFill>
                <a:latin typeface="Calibri"/>
              </a:rPr>
              <a:t>ingénieur</a:t>
            </a:r>
            <a:r>
              <a:rPr lang="fr-FR" sz="2400" dirty="0" smtClean="0">
                <a:solidFill>
                  <a:prstClr val="black"/>
                </a:solidFill>
                <a:latin typeface="Calibri"/>
              </a:rPr>
              <a:t> c’est</a:t>
            </a:r>
            <a:endParaRPr lang="fr-FR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428860" y="3403469"/>
            <a:ext cx="3286148" cy="1168539"/>
          </a:xfrm>
          <a:prstGeom prst="ellipse">
            <a:avLst/>
          </a:prstGeom>
          <a:gradFill rotWithShape="1">
            <a:gsLst>
              <a:gs pos="0">
                <a:srgbClr val="8CADAE">
                  <a:shade val="45000"/>
                  <a:satMod val="155000"/>
                </a:srgbClr>
              </a:gs>
              <a:gs pos="60000">
                <a:srgbClr val="8CADAE">
                  <a:shade val="95000"/>
                  <a:satMod val="150000"/>
                </a:srgbClr>
              </a:gs>
              <a:gs pos="100000">
                <a:srgbClr val="8CADAE">
                  <a:tint val="87000"/>
                  <a:satMod val="250000"/>
                </a:srgbClr>
              </a:gs>
            </a:gsLst>
            <a:lin ang="16200000" scaled="0"/>
          </a:gradFill>
          <a:ln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 cadre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 savoir – faire</a:t>
            </a:r>
            <a:endParaRPr kumimoji="0" lang="fr-F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348" y="1857364"/>
            <a:ext cx="3286148" cy="1168539"/>
          </a:xfrm>
          <a:prstGeom prst="ellipse">
            <a:avLst/>
          </a:prstGeom>
          <a:gradFill rotWithShape="1">
            <a:gsLst>
              <a:gs pos="0">
                <a:srgbClr val="8C7B70">
                  <a:shade val="45000"/>
                  <a:satMod val="155000"/>
                </a:srgbClr>
              </a:gs>
              <a:gs pos="60000">
                <a:srgbClr val="8C7B70">
                  <a:shade val="95000"/>
                  <a:satMod val="150000"/>
                </a:srgbClr>
              </a:gs>
              <a:gs pos="100000">
                <a:srgbClr val="8C7B70">
                  <a:tint val="87000"/>
                  <a:satMod val="250000"/>
                </a:srgbClr>
              </a:gs>
            </a:gsLst>
            <a:lin ang="16200000" scaled="0"/>
          </a:gradFill>
          <a:ln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 scientifique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 savoir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214810" y="4903667"/>
            <a:ext cx="3286148" cy="1168539"/>
          </a:xfrm>
          <a:prstGeom prst="ellipse">
            <a:avLst/>
          </a:prstGeom>
          <a:gradFill rotWithShape="1">
            <a:gsLst>
              <a:gs pos="0">
                <a:srgbClr val="8FB08C">
                  <a:shade val="45000"/>
                  <a:satMod val="155000"/>
                </a:srgbClr>
              </a:gs>
              <a:gs pos="60000">
                <a:srgbClr val="8FB08C">
                  <a:shade val="95000"/>
                  <a:satMod val="150000"/>
                </a:srgbClr>
              </a:gs>
              <a:gs pos="100000">
                <a:srgbClr val="8FB08C">
                  <a:tint val="87000"/>
                  <a:satMod val="250000"/>
                </a:srgbClr>
              </a:gs>
            </a:gsLst>
            <a:lin ang="16200000" scaled="0"/>
          </a:gradFill>
          <a:ln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 </a:t>
            </a: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animateur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 savoir – être</a:t>
            </a: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Image 23" descr="shadock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2" y="4286256"/>
            <a:ext cx="1080000" cy="1080000"/>
          </a:xfrm>
          <a:prstGeom prst="rect">
            <a:avLst/>
          </a:prstGeom>
        </p:spPr>
      </p:pic>
      <p:sp>
        <p:nvSpPr>
          <p:cNvPr id="25" name="Éclair 24"/>
          <p:cNvSpPr/>
          <p:nvPr/>
        </p:nvSpPr>
        <p:spPr>
          <a:xfrm rot="1080226" flipV="1">
            <a:off x="4062659" y="1839895"/>
            <a:ext cx="423576" cy="469348"/>
          </a:xfrm>
          <a:prstGeom prst="lightningBolt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643438" y="128586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prstClr val="black"/>
                </a:solidFill>
                <a:latin typeface="Calibri"/>
              </a:rPr>
              <a:t>Connaissances d'un haut niveau technologique et scientifique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Éclair 26"/>
          <p:cNvSpPr/>
          <p:nvPr/>
        </p:nvSpPr>
        <p:spPr>
          <a:xfrm rot="1080226" flipV="1">
            <a:off x="4563853" y="2975788"/>
            <a:ext cx="377535" cy="469348"/>
          </a:xfrm>
          <a:prstGeom prst="lightningBolt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143505" y="2428868"/>
            <a:ext cx="292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prstClr val="black"/>
                </a:solidFill>
                <a:latin typeface="Calibri"/>
              </a:rPr>
              <a:t>Lancement  et suivi de pilotage innovants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643174" y="5643578"/>
            <a:ext cx="292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prstClr val="black"/>
                </a:solidFill>
                <a:latin typeface="Calibri"/>
              </a:rPr>
              <a:t>Management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282" y="6357958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prstClr val="black"/>
                </a:solidFill>
                <a:latin typeface="Calibri"/>
              </a:rPr>
              <a:t>Le tout dans un contexte international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98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Secteurs d’activité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r="5914"/>
          <a:stretch/>
        </p:blipFill>
        <p:spPr bwMode="auto">
          <a:xfrm>
            <a:off x="940499" y="1323737"/>
            <a:ext cx="1334787" cy="1627461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73" b="99436" l="9949" r="89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26" t="8402" r="8057" b="8661"/>
          <a:stretch/>
        </p:blipFill>
        <p:spPr bwMode="auto">
          <a:xfrm>
            <a:off x="3022414" y="1053020"/>
            <a:ext cx="2154460" cy="1195264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5"/>
          <a:stretch/>
        </p:blipFill>
        <p:spPr bwMode="auto">
          <a:xfrm>
            <a:off x="244731" y="3442358"/>
            <a:ext cx="2121794" cy="1046070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226" b="67085" l="471" r="952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14" b="25747"/>
          <a:stretch/>
        </p:blipFill>
        <p:spPr bwMode="auto">
          <a:xfrm>
            <a:off x="5697660" y="1704396"/>
            <a:ext cx="1673929" cy="1008113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Ellipse 8"/>
          <p:cNvSpPr/>
          <p:nvPr/>
        </p:nvSpPr>
        <p:spPr>
          <a:xfrm>
            <a:off x="3214678" y="3286124"/>
            <a:ext cx="2088232" cy="830046"/>
          </a:xfrm>
          <a:prstGeom prst="ellipse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L’ingénieur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6050" y="220241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prstClr val="black"/>
                </a:solidFill>
                <a:latin typeface="Calibri"/>
              </a:rPr>
              <a:t>Enseignement /recherche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57395" y="2702478"/>
            <a:ext cx="21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prstClr val="black"/>
                </a:solidFill>
                <a:latin typeface="Calibri"/>
              </a:rPr>
              <a:t>Transports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6041" y="4488428"/>
            <a:ext cx="22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prstClr val="black"/>
                </a:solidFill>
                <a:latin typeface="Calibri"/>
              </a:rPr>
              <a:t>Génie civil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00562" y="6060040"/>
            <a:ext cx="22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prstClr val="black"/>
                </a:solidFill>
                <a:latin typeface="Calibri"/>
              </a:rPr>
              <a:t>Traitement des eaux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lèche droite 13"/>
          <p:cNvSpPr/>
          <p:nvPr/>
        </p:nvSpPr>
        <p:spPr>
          <a:xfrm rot="575495">
            <a:off x="5473130" y="3742853"/>
            <a:ext cx="450058" cy="221705"/>
          </a:xfrm>
          <a:prstGeom prst="rightArrow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lèche droite 14"/>
          <p:cNvSpPr/>
          <p:nvPr/>
        </p:nvSpPr>
        <p:spPr>
          <a:xfrm rot="2304036" flipH="1">
            <a:off x="2893582" y="2997361"/>
            <a:ext cx="523133" cy="221706"/>
          </a:xfrm>
          <a:prstGeom prst="rightArrow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èche droite 15"/>
          <p:cNvSpPr/>
          <p:nvPr/>
        </p:nvSpPr>
        <p:spPr>
          <a:xfrm rot="21013271" flipH="1">
            <a:off x="2548669" y="3735982"/>
            <a:ext cx="523133" cy="221706"/>
          </a:xfrm>
          <a:prstGeom prst="rightArrow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èche droite 16"/>
          <p:cNvSpPr/>
          <p:nvPr/>
        </p:nvSpPr>
        <p:spPr>
          <a:xfrm rot="14339071" flipH="1">
            <a:off x="4683091" y="4394179"/>
            <a:ext cx="523133" cy="221706"/>
          </a:xfrm>
          <a:prstGeom prst="rightArrow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lèche droite 17"/>
          <p:cNvSpPr/>
          <p:nvPr/>
        </p:nvSpPr>
        <p:spPr>
          <a:xfrm rot="17896910" flipH="1">
            <a:off x="3231624" y="4392603"/>
            <a:ext cx="523133" cy="221706"/>
          </a:xfrm>
          <a:prstGeom prst="rightArrow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lèche droite 18"/>
          <p:cNvSpPr/>
          <p:nvPr/>
        </p:nvSpPr>
        <p:spPr>
          <a:xfrm rot="8365946" flipH="1">
            <a:off x="5039776" y="2992392"/>
            <a:ext cx="523133" cy="221706"/>
          </a:xfrm>
          <a:prstGeom prst="rightArrow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91793" y="2581108"/>
            <a:ext cx="22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prstClr val="black"/>
                </a:solidFill>
                <a:latin typeface="Calibri"/>
              </a:rPr>
              <a:t>Communication</a:t>
            </a:r>
          </a:p>
          <a:p>
            <a:pPr algn="ctr"/>
            <a:r>
              <a:rPr lang="fr-FR" b="1" smtClean="0">
                <a:solidFill>
                  <a:prstClr val="black"/>
                </a:solidFill>
                <a:latin typeface="Calibri"/>
              </a:rPr>
              <a:t>informatique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Flèche droite 20"/>
          <p:cNvSpPr/>
          <p:nvPr/>
        </p:nvSpPr>
        <p:spPr>
          <a:xfrm rot="5400000" flipH="1">
            <a:off x="3985266" y="2793896"/>
            <a:ext cx="523133" cy="221706"/>
          </a:xfrm>
          <a:prstGeom prst="rightArrow">
            <a:avLst/>
          </a:prstGeom>
          <a:gradFill rotWithShape="1">
            <a:gsLst>
              <a:gs pos="0">
                <a:srgbClr val="D16349">
                  <a:tint val="65000"/>
                  <a:satMod val="270000"/>
                </a:srgbClr>
              </a:gs>
              <a:gs pos="25000">
                <a:srgbClr val="D16349">
                  <a:tint val="60000"/>
                  <a:satMod val="300000"/>
                </a:srgbClr>
              </a:gs>
              <a:gs pos="100000">
                <a:srgbClr val="D16349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D16349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994" l="15670" r="810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2" r="19206"/>
          <a:stretch/>
        </p:blipFill>
        <p:spPr bwMode="auto">
          <a:xfrm>
            <a:off x="6413468" y="3184661"/>
            <a:ext cx="1430595" cy="224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857884" y="4586778"/>
            <a:ext cx="21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prstClr val="black"/>
                </a:solidFill>
                <a:latin typeface="Calibri"/>
              </a:rPr>
              <a:t>Biomédical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0" y="4857760"/>
            <a:ext cx="1159038" cy="1159038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r="10141" b="13006"/>
          <a:stretch/>
        </p:blipFill>
        <p:spPr bwMode="auto">
          <a:xfrm>
            <a:off x="2279570" y="4598676"/>
            <a:ext cx="1127880" cy="1633013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917474" y="6289806"/>
            <a:ext cx="21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prstClr val="black"/>
                </a:solidFill>
                <a:latin typeface="Calibri"/>
              </a:rPr>
              <a:t>Energétique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950841" y="6474472"/>
            <a:ext cx="215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prstClr val="black"/>
                </a:solidFill>
                <a:latin typeface="Calibri"/>
              </a:rPr>
              <a:t>… et bien d’autres !!!</a:t>
            </a:r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0" grpId="0"/>
      <p:bldP spid="23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Compétences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590840358"/>
              </p:ext>
            </p:extLst>
          </p:nvPr>
        </p:nvGraphicFramePr>
        <p:xfrm>
          <a:off x="-597" y="332656"/>
          <a:ext cx="8496944" cy="675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86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écarts à quantifier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èche droite 8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Système souhaité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Système réel en utilisation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Système conçu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318484" y="339764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  <a:latin typeface="Calibri"/>
              </a:rPr>
              <a:t>Hélicoptère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  <a:latin typeface="Calibri"/>
              </a:rPr>
              <a:t>Service 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  <a:latin typeface="Calibri"/>
              </a:rPr>
              <a:t>attendu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  <a:latin typeface="Calibri"/>
              </a:rPr>
              <a:t>Service 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  <a:latin typeface="Calibri"/>
              </a:rPr>
              <a:t>réalisé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  <a:latin typeface="Calibri"/>
              </a:rPr>
              <a:t>Service 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  <a:latin typeface="Calibri"/>
              </a:rPr>
              <a:t>simulé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Double flèche verticale 15"/>
          <p:cNvSpPr/>
          <p:nvPr/>
        </p:nvSpPr>
        <p:spPr>
          <a:xfrm>
            <a:off x="6537530" y="2592097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ouble flèche verticale 16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ouble flèche verticale 17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Calibri"/>
              </a:rPr>
              <a:t>Ecart 1</a:t>
            </a:r>
            <a:endParaRPr lang="fr-FR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Calibri"/>
              </a:rPr>
              <a:t>Ecart 2</a:t>
            </a:r>
            <a:endParaRPr lang="fr-FR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Calibri"/>
              </a:rPr>
              <a:t>Ecart 3</a:t>
            </a:r>
            <a:endParaRPr lang="fr-FR" sz="20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80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conseils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5" name="Espace réservé du contenu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Comment travailler les SII </a:t>
            </a:r>
          </a:p>
          <a:p>
            <a:pPr lvl="1"/>
            <a:r>
              <a:rPr lang="fr-FR" dirty="0" smtClean="0"/>
              <a:t>1. Lire le cours et le COMPRENDRE</a:t>
            </a:r>
          </a:p>
          <a:p>
            <a:pPr lvl="2"/>
            <a:r>
              <a:rPr lang="fr-FR" dirty="0" smtClean="0"/>
              <a:t>Seront précisées « les choses à savoir par cœur » (en général une compréhension du cours permet d’assimiler les résultats)</a:t>
            </a:r>
          </a:p>
          <a:p>
            <a:pPr lvl="1"/>
            <a:r>
              <a:rPr lang="fr-FR" dirty="0"/>
              <a:t>2</a:t>
            </a:r>
            <a:r>
              <a:rPr lang="fr-FR" dirty="0" smtClean="0"/>
              <a:t>. </a:t>
            </a:r>
            <a:r>
              <a:rPr lang="fr-FR" dirty="0"/>
              <a:t>Demander aux professeurs lorsque vous n’avez pas </a:t>
            </a:r>
            <a:r>
              <a:rPr lang="fr-FR" dirty="0" smtClean="0"/>
              <a:t>compris</a:t>
            </a:r>
          </a:p>
          <a:p>
            <a:pPr lvl="1"/>
            <a:r>
              <a:rPr lang="fr-FR" dirty="0"/>
              <a:t>3</a:t>
            </a:r>
            <a:r>
              <a:rPr lang="fr-FR" dirty="0" smtClean="0"/>
              <a:t>. REFAIRE les exercices, les DM, les DS SANS la solution</a:t>
            </a:r>
          </a:p>
          <a:p>
            <a:pPr lvl="2"/>
            <a:r>
              <a:rPr lang="fr-FR" dirty="0" smtClean="0"/>
              <a:t>L’apprentissage et la compréhension de METHODES vues en cours TD – TP permettront une progression régulière et solide</a:t>
            </a:r>
          </a:p>
          <a:p>
            <a:pPr lvl="1"/>
            <a:r>
              <a:rPr lang="fr-FR" dirty="0"/>
              <a:t>4</a:t>
            </a:r>
            <a:r>
              <a:rPr lang="fr-FR" dirty="0" smtClean="0"/>
              <a:t>. Demander aux professeurs lorsque vous n’avez pas compris</a:t>
            </a:r>
          </a:p>
          <a:p>
            <a:pPr lvl="1"/>
            <a:r>
              <a:rPr lang="fr-FR" dirty="0" smtClean="0"/>
              <a:t>5. Etre ACTIF en TP</a:t>
            </a:r>
          </a:p>
          <a:p>
            <a:pPr lvl="2"/>
            <a:r>
              <a:rPr lang="fr-FR" dirty="0" smtClean="0"/>
              <a:t>C’est en TP que les compétences ingénieur seront acquises</a:t>
            </a:r>
          </a:p>
          <a:p>
            <a:pPr lvl="1"/>
            <a:r>
              <a:rPr lang="fr-FR" dirty="0" smtClean="0"/>
              <a:t>6. Etre ACTIF en TD</a:t>
            </a:r>
          </a:p>
          <a:p>
            <a:pPr lvl="2"/>
            <a:r>
              <a:rPr lang="fr-FR" dirty="0" smtClean="0"/>
              <a:t>C’est en TD que des méthodes de résolution des problèmes seront mises en place</a:t>
            </a:r>
          </a:p>
          <a:p>
            <a:pPr lvl="1"/>
            <a:endParaRPr lang="fr-FR" dirty="0"/>
          </a:p>
          <a:p>
            <a:pPr lvl="1" algn="ctr"/>
            <a:r>
              <a:rPr lang="fr-FR" b="1" dirty="0" smtClean="0">
                <a:solidFill>
                  <a:srgbClr val="FF0000"/>
                </a:solidFill>
              </a:rPr>
              <a:t>SOYEZ CURIEUX DU MONDE QUI VOUS ENTOURE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61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groupes</a:t>
            </a:r>
          </a:p>
          <a:p>
            <a:r>
              <a:rPr lang="fr-FR" dirty="0" smtClean="0"/>
              <a:t>Le planning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7370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219</TotalTime>
  <Words>150</Words>
  <Application>Microsoft Office PowerPoint</Application>
  <PresentationFormat>Affichage à l'écran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Sciences Industrielles de l’Ingénieur</vt:lpstr>
      <vt:lpstr>Contacts</vt:lpstr>
      <vt:lpstr>L’ingénieur</vt:lpstr>
      <vt:lpstr>Secteurs d’activité</vt:lpstr>
      <vt:lpstr>Compétences</vt:lpstr>
      <vt:lpstr>Les écarts à quantifier</vt:lpstr>
      <vt:lpstr>Quelques conseils</vt:lpstr>
      <vt:lpstr>Organisation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18</cp:revision>
  <dcterms:created xsi:type="dcterms:W3CDTF">2014-07-08T14:08:53Z</dcterms:created>
  <dcterms:modified xsi:type="dcterms:W3CDTF">2014-09-02T21:48:31Z</dcterms:modified>
</cp:coreProperties>
</file>