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  <p:sldId id="265" r:id="rId6"/>
    <p:sldId id="261" r:id="rId7"/>
    <p:sldId id="262" r:id="rId8"/>
    <p:sldId id="258" r:id="rId9"/>
  </p:sldIdLst>
  <p:sldSz cx="12801600" cy="9601200" type="A3"/>
  <p:notesSz cx="6858000" cy="9144000"/>
  <p:defaultTextStyle>
    <a:defPPr>
      <a:defRPr lang="fr-FR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ED3"/>
    <a:srgbClr val="C1C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834" y="-21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4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  <a:prstGeom prst="rect">
            <a:avLst/>
          </a:prstGeo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1" y="2149158"/>
            <a:ext cx="5656263" cy="895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1" y="3044825"/>
            <a:ext cx="5656263" cy="55318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8" y="2149158"/>
            <a:ext cx="5658484" cy="895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8" y="3044825"/>
            <a:ext cx="5658484" cy="55318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9" cy="162687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1" cy="81943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03/07/2015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4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4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400800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6400800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7120880" y="9121080"/>
            <a:ext cx="5040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Xavier\Desktop\260313-FL_A350_MSN1_ENGINE_2_FITTING-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b="3590"/>
          <a:stretch/>
        </p:blipFill>
        <p:spPr bwMode="auto">
          <a:xfrm>
            <a:off x="6400800" y="13659"/>
            <a:ext cx="6400800" cy="387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8"/>
          <p:cNvSpPr/>
          <p:nvPr/>
        </p:nvSpPr>
        <p:spPr>
          <a:xfrm>
            <a:off x="6006030" y="1704256"/>
            <a:ext cx="7190339" cy="1080253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6000" rIns="360000" rtlCol="0" anchor="ctr"/>
          <a:lstStyle/>
          <a:p>
            <a:pPr algn="just"/>
            <a:r>
              <a:rPr lang="fr-FR" sz="1800" b="1" cap="small" dirty="0" smtClean="0">
                <a:solidFill>
                  <a:schemeClr val="tx1"/>
                </a:solidFill>
              </a:rPr>
              <a:t>Étude </a:t>
            </a:r>
            <a:r>
              <a:rPr lang="fr-FR" sz="1800" b="1" cap="small" dirty="0">
                <a:solidFill>
                  <a:schemeClr val="tx1"/>
                </a:solidFill>
              </a:rPr>
              <a:t>cinématique des systèmes de solides de la chaîne </a:t>
            </a:r>
            <a:r>
              <a:rPr lang="fr-FR" sz="1800" b="1" cap="small" dirty="0" smtClean="0">
                <a:solidFill>
                  <a:schemeClr val="tx1"/>
                </a:solidFill>
              </a:rPr>
              <a:t>d'énergie</a:t>
            </a:r>
          </a:p>
          <a:p>
            <a:pPr algn="just"/>
            <a:r>
              <a:rPr lang="fr-FR" sz="1800" b="1" cap="small" dirty="0" smtClean="0">
                <a:solidFill>
                  <a:schemeClr val="tx1"/>
                </a:solidFill>
              </a:rPr>
              <a:t>Analyser</a:t>
            </a:r>
            <a:r>
              <a:rPr lang="fr-FR" sz="1800" b="1" cap="small" dirty="0">
                <a:solidFill>
                  <a:schemeClr val="tx1"/>
                </a:solidFill>
              </a:rPr>
              <a:t>, Modéliser, </a:t>
            </a:r>
            <a:r>
              <a:rPr lang="fr-FR" sz="1800" b="1" cap="small" dirty="0" smtClean="0">
                <a:solidFill>
                  <a:schemeClr val="tx1"/>
                </a:solidFill>
              </a:rPr>
              <a:t>Résoudre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16624" y="1344216"/>
            <a:ext cx="158417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801600" y="1344216"/>
            <a:ext cx="511968" cy="1656184"/>
          </a:xfrm>
          <a:prstGeom prst="rect">
            <a:avLst/>
          </a:prstGeom>
          <a:solidFill>
            <a:srgbClr val="CA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00800" y="20346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chemeClr val="accent5">
                    <a:lumMod val="75000"/>
                  </a:schemeClr>
                </a:solidFill>
              </a:rPr>
              <a:t>Partie 3</a:t>
            </a:r>
            <a:endParaRPr lang="fr-FR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552928" y="1776304"/>
            <a:ext cx="0" cy="936237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71005"/>
              </p:ext>
            </p:extLst>
          </p:nvPr>
        </p:nvGraphicFramePr>
        <p:xfrm>
          <a:off x="6710718" y="4080520"/>
          <a:ext cx="547260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78"/>
                <a:gridCol w="4392488"/>
                <a:gridCol w="525941"/>
              </a:tblGrid>
              <a:tr h="24514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</a:t>
                      </a:r>
                      <a:r>
                        <a:rPr lang="fr-FR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..............................................................................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1.1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 1.2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marL="0" marR="0" indent="0" algn="l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………………………………………………………………………………………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………………………………………………………………………………………</a:t>
                      </a:r>
                      <a:endParaRPr lang="fr-F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2 </a:t>
                      </a:r>
                      <a:r>
                        <a:rPr lang="fr-FR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..............................................................................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70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-1"/>
            <a:ext cx="5616624" cy="332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7120880" y="9121080"/>
            <a:ext cx="5040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006030" y="912168"/>
            <a:ext cx="7190339" cy="1080253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6000" rIns="360000" rtlCol="0" anchor="ctr"/>
          <a:lstStyle/>
          <a:p>
            <a:pPr algn="just"/>
            <a:r>
              <a:rPr lang="fr-FR" sz="1800" b="1" cap="small" dirty="0" smtClean="0">
                <a:solidFill>
                  <a:schemeClr val="tx1"/>
                </a:solidFill>
              </a:rPr>
              <a:t>Étude </a:t>
            </a:r>
            <a:r>
              <a:rPr lang="fr-FR" sz="1800" b="1" cap="small" dirty="0">
                <a:solidFill>
                  <a:schemeClr val="tx1"/>
                </a:solidFill>
              </a:rPr>
              <a:t>cinématique des systèmes de solides de la chaîne </a:t>
            </a:r>
            <a:r>
              <a:rPr lang="fr-FR" sz="1800" b="1" cap="small" dirty="0" smtClean="0">
                <a:solidFill>
                  <a:schemeClr val="tx1"/>
                </a:solidFill>
              </a:rPr>
              <a:t>d'énergie</a:t>
            </a:r>
          </a:p>
          <a:p>
            <a:pPr algn="just"/>
            <a:r>
              <a:rPr lang="fr-FR" sz="1800" b="1" cap="small" dirty="0" smtClean="0">
                <a:solidFill>
                  <a:schemeClr val="tx1"/>
                </a:solidFill>
              </a:rPr>
              <a:t>Analyser</a:t>
            </a:r>
            <a:r>
              <a:rPr lang="fr-FR" sz="1800" b="1" cap="small" dirty="0">
                <a:solidFill>
                  <a:schemeClr val="tx1"/>
                </a:solidFill>
              </a:rPr>
              <a:t>, Modéliser, </a:t>
            </a:r>
            <a:r>
              <a:rPr lang="fr-FR" sz="1800" b="1" cap="small" dirty="0" smtClean="0">
                <a:solidFill>
                  <a:schemeClr val="tx1"/>
                </a:solidFill>
              </a:rPr>
              <a:t>Résoudre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16624" y="552128"/>
            <a:ext cx="158417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801600" y="552128"/>
            <a:ext cx="511968" cy="1656184"/>
          </a:xfrm>
          <a:prstGeom prst="rect">
            <a:avLst/>
          </a:prstGeom>
          <a:solidFill>
            <a:srgbClr val="CA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00800" y="12425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chemeClr val="accent5">
                    <a:lumMod val="75000"/>
                  </a:schemeClr>
                </a:solidFill>
              </a:rPr>
              <a:t>Partie 3</a:t>
            </a:r>
            <a:endParaRPr lang="fr-FR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552928" y="984216"/>
            <a:ext cx="0" cy="936237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20922"/>
              </p:ext>
            </p:extLst>
          </p:nvPr>
        </p:nvGraphicFramePr>
        <p:xfrm>
          <a:off x="6710718" y="4080520"/>
          <a:ext cx="547260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78"/>
                <a:gridCol w="4392488"/>
                <a:gridCol w="525941"/>
              </a:tblGrid>
              <a:tr h="24514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</a:t>
                      </a:r>
                      <a:r>
                        <a:rPr lang="fr-FR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..............................................................................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1.1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 1.2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marL="0" marR="0" indent="0" algn="l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………………………………………………………………………………………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………………………………………………………………………………………</a:t>
                      </a:r>
                      <a:endParaRPr lang="fr-F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2 </a:t>
                      </a:r>
                      <a:r>
                        <a:rPr lang="fr-FR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..............................................................................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2584376" y="3934904"/>
            <a:ext cx="1008112" cy="865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008000" cy="59239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21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427"/>
            <a:ext cx="12237688" cy="7241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11142376" y="2508454"/>
            <a:ext cx="4532671" cy="3892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10865296" y="-25252"/>
            <a:ext cx="4528592" cy="2661419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16200000">
            <a:off x="-2946411" y="3706652"/>
            <a:ext cx="5752729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http://www.schneider-electric.fr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-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Lexium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Max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7120880" y="9121080"/>
            <a:ext cx="5040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801600" y="1344216"/>
            <a:ext cx="511968" cy="1656184"/>
          </a:xfrm>
          <a:prstGeom prst="rect">
            <a:avLst/>
          </a:prstGeom>
          <a:solidFill>
            <a:srgbClr val="CAC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61040" y="2681355"/>
            <a:ext cx="0" cy="1495304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1441360" y="120080"/>
            <a:ext cx="0" cy="936237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6616823" y="120080"/>
            <a:ext cx="483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800" b="1" cap="small" dirty="0"/>
              <a:t>Étude cinématique des systèmes de solides de la chaîne </a:t>
            </a:r>
            <a:r>
              <a:rPr lang="fr-FR" sz="1800" b="1" cap="small" dirty="0" smtClean="0"/>
              <a:t>d'énergie</a:t>
            </a:r>
          </a:p>
          <a:p>
            <a:pPr algn="r"/>
            <a:r>
              <a:rPr lang="fr-FR" sz="1800" b="1" cap="small" dirty="0"/>
              <a:t>Analyser, Modéliser, </a:t>
            </a:r>
            <a:r>
              <a:rPr lang="fr-FR" sz="1800" b="1" cap="small" dirty="0" smtClean="0"/>
              <a:t>Résoudre</a:t>
            </a:r>
            <a:endParaRPr lang="fr-FR" sz="1800" b="1" cap="small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6040760" y="4388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chemeClr val="accent5">
                    <a:lumMod val="75000"/>
                  </a:schemeClr>
                </a:solidFill>
              </a:rPr>
              <a:t>Partie 3</a:t>
            </a:r>
            <a:endParaRPr lang="fr-FR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90648" y="39707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cap="small" dirty="0" smtClean="0">
                <a:solidFill>
                  <a:schemeClr val="accent5">
                    <a:lumMod val="75000"/>
                  </a:schemeClr>
                </a:solidFill>
              </a:rPr>
              <a:t>Cours</a:t>
            </a:r>
            <a:endParaRPr lang="fr-FR" sz="1800" b="1" cap="smal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12229020" y="310898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12229020" y="120983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12229018" y="3007715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12229018" y="390665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12229017" y="480559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12229014" y="5704532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12229014" y="660347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6" name="ZoneTexte 25"/>
          <p:cNvSpPr txBox="1"/>
          <p:nvPr/>
        </p:nvSpPr>
        <p:spPr>
          <a:xfrm rot="16200000">
            <a:off x="12229013" y="750241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12229012" y="8401349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555379" y="-15462"/>
            <a:ext cx="398149" cy="96166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 rot="16200000">
            <a:off x="12229019" y="210877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Partie 3</a:t>
            </a:r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4806"/>
              </p:ext>
            </p:extLst>
          </p:nvPr>
        </p:nvGraphicFramePr>
        <p:xfrm>
          <a:off x="8654934" y="2698379"/>
          <a:ext cx="35065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78"/>
                <a:gridCol w="1966936"/>
                <a:gridCol w="985392"/>
              </a:tblGrid>
              <a:tr h="158005">
                <a:tc>
                  <a:txBody>
                    <a:bodyPr/>
                    <a:lstStyle/>
                    <a:p>
                      <a:pPr algn="l"/>
                      <a:r>
                        <a:rPr lang="fr-FR" sz="105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05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</a:t>
                      </a:r>
                      <a:r>
                        <a:rPr lang="fr-FR" sz="105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........................................</a:t>
                      </a:r>
                      <a:endParaRPr lang="fr-FR" sz="105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77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000" b="1" baseline="0" dirty="0" smtClean="0">
                          <a:solidFill>
                            <a:sysClr val="windowText" lastClr="000000"/>
                          </a:solidFill>
                        </a:rPr>
                        <a:t> 1.1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651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 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Titre 1.2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651">
                <a:tc>
                  <a:txBody>
                    <a:bodyPr/>
                    <a:lstStyle/>
                    <a:p>
                      <a:pPr marL="0" marR="0" indent="0" algn="l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0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651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1.2.2</a:t>
                      </a:r>
                    </a:p>
                  </a:txBody>
                  <a:tcPr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0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…………………………………</a:t>
                      </a:r>
                      <a:endParaRPr lang="fr-FR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546">
                <a:tc>
                  <a:txBody>
                    <a:bodyPr/>
                    <a:lstStyle/>
                    <a:p>
                      <a:pPr algn="l"/>
                      <a:r>
                        <a:rPr lang="fr-FR" sz="105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05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2 </a:t>
                      </a:r>
                      <a:r>
                        <a:rPr lang="fr-FR" sz="105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05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.......................................</a:t>
                      </a:r>
                      <a:endParaRPr lang="fr-FR" sz="105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05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4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2655395" y="3706652"/>
            <a:ext cx="5752729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http://www.engineworld.fr/les-boites-robotisees-a-double-embrayage-22/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858" y="488505"/>
            <a:ext cx="9553575" cy="624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8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7120880" y="9121080"/>
            <a:ext cx="5040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183360" y="1920280"/>
            <a:ext cx="0" cy="1461939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7" name="Picture 3" descr="C:\Users\Xavier\Dropbox\LivreSII_Vuibert\TD_01_LoisES_ProtheseTranstibiale\images\prot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24" y="1995930"/>
            <a:ext cx="1372822" cy="14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11441360" y="120080"/>
            <a:ext cx="0" cy="936237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6616823" y="120080"/>
            <a:ext cx="483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800" b="1" cap="small" dirty="0"/>
              <a:t>Étude cinématique des systèmes de solides de la chaîne </a:t>
            </a:r>
            <a:r>
              <a:rPr lang="fr-FR" sz="1800" b="1" cap="small" dirty="0" smtClean="0"/>
              <a:t>d'énergie</a:t>
            </a:r>
          </a:p>
          <a:p>
            <a:pPr algn="r"/>
            <a:r>
              <a:rPr lang="fr-FR" sz="1800" b="1" cap="small" dirty="0"/>
              <a:t>Analyser, Modéliser, </a:t>
            </a:r>
            <a:r>
              <a:rPr lang="fr-FR" sz="1800" b="1" cap="small" dirty="0" smtClean="0"/>
              <a:t>Résoudre</a:t>
            </a:r>
            <a:endParaRPr lang="fr-FR" sz="1800" b="1" cap="small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6040760" y="4388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chemeClr val="accent5">
                    <a:lumMod val="75000"/>
                  </a:schemeClr>
                </a:solidFill>
              </a:rPr>
              <a:t>Partie 3</a:t>
            </a:r>
            <a:endParaRPr lang="fr-FR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90648" y="39707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cap="small" dirty="0" smtClean="0">
                <a:solidFill>
                  <a:schemeClr val="accent5">
                    <a:lumMod val="75000"/>
                  </a:schemeClr>
                </a:solidFill>
              </a:rPr>
              <a:t>Cours</a:t>
            </a:r>
            <a:endParaRPr lang="fr-FR" sz="1800" b="1" cap="smal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83360" y="1920280"/>
            <a:ext cx="4372011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cap="small" dirty="0" smtClean="0"/>
              <a:t>Chapitre 1 – Je Ne sais Pas trop quoi</a:t>
            </a:r>
          </a:p>
          <a:p>
            <a:endParaRPr lang="fr-FR" sz="1100" b="1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fr-FR" sz="1000" b="1" dirty="0"/>
              <a:t>Résoudre : </a:t>
            </a:r>
            <a:r>
              <a:rPr lang="fr-FR" sz="1000" dirty="0"/>
              <a:t>à partir des modèles retenus :</a:t>
            </a:r>
          </a:p>
          <a:p>
            <a:pPr marL="782406" lvl="1" indent="-171450" algn="just">
              <a:buFont typeface="Wingdings" pitchFamily="2" charset="2"/>
              <a:buChar char="§"/>
            </a:pPr>
            <a:r>
              <a:rPr lang="fr-FR" sz="1000" dirty="0" smtClean="0"/>
              <a:t>choisir </a:t>
            </a:r>
            <a:r>
              <a:rPr lang="fr-FR" sz="1000" dirty="0"/>
              <a:t>une méthode de résolution analytique, graphique, numérique </a:t>
            </a:r>
            <a:r>
              <a:rPr lang="fr-FR" sz="1000" dirty="0" smtClean="0"/>
              <a:t>;</a:t>
            </a:r>
          </a:p>
          <a:p>
            <a:pPr marL="782406" lvl="1" indent="-171450" algn="just">
              <a:buFont typeface="Wingdings" pitchFamily="2" charset="2"/>
              <a:buChar char="§"/>
            </a:pPr>
            <a:r>
              <a:rPr lang="fr-FR" sz="1000" dirty="0" smtClean="0"/>
              <a:t>mettre </a:t>
            </a:r>
            <a:r>
              <a:rPr lang="fr-FR" sz="1000" dirty="0"/>
              <a:t>en </a:t>
            </a:r>
            <a:r>
              <a:rPr lang="fr-FR" sz="1000" dirty="0" smtClean="0"/>
              <a:t>œuvre </a:t>
            </a:r>
            <a:r>
              <a:rPr lang="fr-FR" sz="1000" dirty="0"/>
              <a:t>une méthode de résolution.</a:t>
            </a:r>
          </a:p>
          <a:p>
            <a:pPr algn="just"/>
            <a:r>
              <a:rPr lang="fr-FR" sz="1000" i="1" dirty="0" err="1"/>
              <a:t>Rés</a:t>
            </a:r>
            <a:r>
              <a:rPr lang="fr-FR" sz="1000" i="1" dirty="0"/>
              <a:t> – C1.1 : </a:t>
            </a:r>
            <a:r>
              <a:rPr lang="fr-FR" sz="1000" dirty="0"/>
              <a:t>Loi entrée sortie géométrique et cinématique – Fermeture géométrique.</a:t>
            </a:r>
            <a:endParaRPr lang="fr-FR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12229020" y="310898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12229020" y="120983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12229018" y="3007715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12229018" y="390665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12229017" y="480559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12229014" y="5704532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12229014" y="660347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12229013" y="750241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6" name="ZoneTexte 25"/>
          <p:cNvSpPr txBox="1"/>
          <p:nvPr/>
        </p:nvSpPr>
        <p:spPr>
          <a:xfrm rot="16200000">
            <a:off x="12229012" y="8401349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555379" y="-15462"/>
            <a:ext cx="398149" cy="96166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 rot="16200000">
            <a:off x="12229019" y="210877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Partie 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480920" y="7313329"/>
            <a:ext cx="4680520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18325"/>
              </p:ext>
            </p:extLst>
          </p:nvPr>
        </p:nvGraphicFramePr>
        <p:xfrm>
          <a:off x="6688832" y="6545576"/>
          <a:ext cx="54726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752528"/>
              </a:tblGrid>
              <a:tr h="245140"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1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3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90695"/>
              </p:ext>
            </p:extLst>
          </p:nvPr>
        </p:nvGraphicFramePr>
        <p:xfrm>
          <a:off x="9317554" y="4061460"/>
          <a:ext cx="285843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78"/>
                <a:gridCol w="1966936"/>
                <a:gridCol w="337320"/>
              </a:tblGrid>
              <a:tr h="158005">
                <a:tc>
                  <a:txBody>
                    <a:bodyPr/>
                    <a:lstStyle/>
                    <a:p>
                      <a:pPr algn="l"/>
                      <a:r>
                        <a:rPr lang="fr-FR" sz="105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05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</a:t>
                      </a:r>
                      <a:r>
                        <a:rPr lang="fr-FR" sz="105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........................................</a:t>
                      </a:r>
                      <a:endParaRPr lang="fr-FR" sz="105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77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000" b="1" baseline="0" dirty="0" smtClean="0">
                          <a:solidFill>
                            <a:sysClr val="windowText" lastClr="000000"/>
                          </a:solidFill>
                        </a:rPr>
                        <a:t> 1.1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651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 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Titre 1.2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651">
                <a:tc>
                  <a:txBody>
                    <a:bodyPr/>
                    <a:lstStyle/>
                    <a:p>
                      <a:pPr marL="0" marR="0" indent="0" algn="l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0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651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1.2.2</a:t>
                      </a:r>
                    </a:p>
                  </a:txBody>
                  <a:tcPr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000" b="0" baseline="0" dirty="0" smtClean="0">
                          <a:solidFill>
                            <a:sysClr val="windowText" lastClr="000000"/>
                          </a:solidFill>
                        </a:rPr>
                        <a:t> 1.2.2 …………………………………</a:t>
                      </a:r>
                      <a:endParaRPr lang="fr-FR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546">
                <a:tc>
                  <a:txBody>
                    <a:bodyPr/>
                    <a:lstStyle/>
                    <a:p>
                      <a:pPr algn="l"/>
                      <a:r>
                        <a:rPr lang="fr-FR" sz="105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05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2 </a:t>
                      </a:r>
                      <a:r>
                        <a:rPr lang="fr-FR" sz="105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05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.......................................</a:t>
                      </a:r>
                      <a:endParaRPr lang="fr-FR" sz="105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05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" name="Picture 3" descr="C:\Users\Xavier\Dropbox\LivreSII_Vuibert\TD_01_LoisES_ProtheseTranstibiale\images\prot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24" y="4062088"/>
            <a:ext cx="1372822" cy="14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7120880" y="9121080"/>
            <a:ext cx="5040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183360" y="1920280"/>
            <a:ext cx="0" cy="1646605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7" name="Picture 3" descr="C:\Users\Xavier\Dropbox\LivreSII_Vuibert\TD_01_LoisES_ProtheseTranstibiale\images\prot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24" y="1995930"/>
            <a:ext cx="1372822" cy="14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11441360" y="120080"/>
            <a:ext cx="0" cy="936237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6616823" y="120080"/>
            <a:ext cx="483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800" b="1" cap="small" dirty="0"/>
              <a:t>Étude cinématique des systèmes de solides de la chaîne </a:t>
            </a:r>
            <a:r>
              <a:rPr lang="fr-FR" sz="1800" b="1" cap="small" dirty="0" smtClean="0"/>
              <a:t>d'énergie</a:t>
            </a:r>
          </a:p>
          <a:p>
            <a:pPr algn="r"/>
            <a:r>
              <a:rPr lang="fr-FR" sz="1800" b="1" cap="small" dirty="0"/>
              <a:t>Analyser, Modéliser, </a:t>
            </a:r>
            <a:r>
              <a:rPr lang="fr-FR" sz="1800" b="1" cap="small" dirty="0" smtClean="0"/>
              <a:t>Résoudre</a:t>
            </a:r>
            <a:endParaRPr lang="fr-FR" sz="1800" b="1" cap="small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6040760" y="4388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chemeClr val="accent5">
                    <a:lumMod val="75000"/>
                  </a:schemeClr>
                </a:solidFill>
              </a:rPr>
              <a:t>Partie 3</a:t>
            </a:r>
            <a:endParaRPr lang="fr-FR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90648" y="39707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cap="small" dirty="0" smtClean="0">
                <a:solidFill>
                  <a:schemeClr val="accent5">
                    <a:lumMod val="75000"/>
                  </a:schemeClr>
                </a:solidFill>
              </a:rPr>
              <a:t>TD 12</a:t>
            </a:r>
            <a:endParaRPr lang="fr-FR" sz="1800" b="1" cap="smal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83360" y="1920280"/>
            <a:ext cx="4372011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cap="small" dirty="0" smtClean="0"/>
              <a:t>Prothèse active </a:t>
            </a:r>
            <a:r>
              <a:rPr lang="fr-FR" sz="1800" b="1" cap="small" dirty="0" err="1" smtClean="0"/>
              <a:t>transtibiale</a:t>
            </a:r>
            <a:endParaRPr lang="fr-FR" sz="1800" b="1" cap="small" dirty="0" smtClean="0"/>
          </a:p>
          <a:p>
            <a:r>
              <a:rPr lang="fr-FR" sz="1100" b="1" i="1" dirty="0" smtClean="0">
                <a:solidFill>
                  <a:schemeClr val="bg1">
                    <a:lumMod val="50000"/>
                  </a:schemeClr>
                </a:solidFill>
              </a:rPr>
              <a:t>D’après Concours Mines – Ponts 2013</a:t>
            </a:r>
          </a:p>
          <a:p>
            <a:endParaRPr lang="fr-FR" sz="1100" b="1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fr-FR" sz="1000" b="1" dirty="0"/>
              <a:t>Résoudre : </a:t>
            </a:r>
            <a:r>
              <a:rPr lang="fr-FR" sz="1000" dirty="0"/>
              <a:t>à partir des modèles retenus :</a:t>
            </a:r>
          </a:p>
          <a:p>
            <a:pPr marL="782406" lvl="1" indent="-171450" algn="just">
              <a:buFont typeface="Wingdings" pitchFamily="2" charset="2"/>
              <a:buChar char="§"/>
            </a:pPr>
            <a:r>
              <a:rPr lang="fr-FR" sz="1000" dirty="0" smtClean="0"/>
              <a:t>choisir </a:t>
            </a:r>
            <a:r>
              <a:rPr lang="fr-FR" sz="1000" dirty="0"/>
              <a:t>une méthode de résolution analytique, graphique, numérique </a:t>
            </a:r>
            <a:r>
              <a:rPr lang="fr-FR" sz="1000" dirty="0" smtClean="0"/>
              <a:t>;</a:t>
            </a:r>
          </a:p>
          <a:p>
            <a:pPr marL="782406" lvl="1" indent="-171450" algn="just">
              <a:buFont typeface="Wingdings" pitchFamily="2" charset="2"/>
              <a:buChar char="§"/>
            </a:pPr>
            <a:r>
              <a:rPr lang="fr-FR" sz="1000" dirty="0" smtClean="0"/>
              <a:t>mettre </a:t>
            </a:r>
            <a:r>
              <a:rPr lang="fr-FR" sz="1000" dirty="0"/>
              <a:t>en </a:t>
            </a:r>
            <a:r>
              <a:rPr lang="fr-FR" sz="1000" dirty="0" smtClean="0"/>
              <a:t>œuvre </a:t>
            </a:r>
            <a:r>
              <a:rPr lang="fr-FR" sz="1000" dirty="0"/>
              <a:t>une méthode de résolution.</a:t>
            </a:r>
          </a:p>
          <a:p>
            <a:pPr algn="just"/>
            <a:r>
              <a:rPr lang="fr-FR" sz="1000" i="1" dirty="0" err="1"/>
              <a:t>Rés</a:t>
            </a:r>
            <a:r>
              <a:rPr lang="fr-FR" sz="1000" i="1" dirty="0"/>
              <a:t> – C1.1 : </a:t>
            </a:r>
            <a:r>
              <a:rPr lang="fr-FR" sz="1000" dirty="0"/>
              <a:t>Loi entrée sortie géométrique et cinématique – Fermeture géométrique.</a:t>
            </a:r>
            <a:endParaRPr lang="fr-FR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12229020" y="310898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12229020" y="120983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12229018" y="3007715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12229018" y="390665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12229017" y="480559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12229014" y="5704532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12229014" y="660347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12229013" y="750241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6" name="ZoneTexte 25"/>
          <p:cNvSpPr txBox="1"/>
          <p:nvPr/>
        </p:nvSpPr>
        <p:spPr>
          <a:xfrm rot="16200000">
            <a:off x="12229012" y="8401349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555379" y="-15462"/>
            <a:ext cx="398149" cy="96166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 rot="16200000">
            <a:off x="12229019" y="210877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Partie 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480920" y="4704257"/>
            <a:ext cx="4680520" cy="224676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  <a:p>
            <a:pPr algn="just"/>
            <a:endParaRPr lang="fr-FR" sz="1000" dirty="0"/>
          </a:p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/>
              <a:t>.</a:t>
            </a:r>
          </a:p>
          <a:p>
            <a:pPr algn="just"/>
            <a:endParaRPr lang="fr-FR" sz="1000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05225"/>
              </p:ext>
            </p:extLst>
          </p:nvPr>
        </p:nvGraphicFramePr>
        <p:xfrm>
          <a:off x="6688832" y="3936504"/>
          <a:ext cx="54726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752528"/>
              </a:tblGrid>
              <a:tr h="245140"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1</a:t>
                      </a:r>
                      <a:endParaRPr lang="fr-FR" sz="1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3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1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1000200" y="466028"/>
            <a:ext cx="468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000200" y="1421448"/>
            <a:ext cx="4680520" cy="224676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  <a:p>
            <a:pPr algn="just"/>
            <a:endParaRPr lang="fr-FR" sz="1000" dirty="0"/>
          </a:p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/>
              <a:t>.</a:t>
            </a:r>
          </a:p>
          <a:p>
            <a:pPr algn="just"/>
            <a:endParaRPr lang="fr-FR" sz="1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05166"/>
              </p:ext>
            </p:extLst>
          </p:nvPr>
        </p:nvGraphicFramePr>
        <p:xfrm>
          <a:off x="208112" y="634792"/>
          <a:ext cx="54726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752528"/>
              </a:tblGrid>
              <a:tr h="245140"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cap="small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Titre 1</a:t>
                      </a:r>
                      <a:endParaRPr lang="fr-FR" sz="1400" cap="small" baseline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1.1.1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3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000200" y="3668217"/>
            <a:ext cx="468052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7200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1000200" y="3668217"/>
            <a:ext cx="0" cy="101566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00200" y="4944616"/>
            <a:ext cx="4680520" cy="20928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  <a:p>
            <a:pPr algn="just"/>
            <a:endParaRPr lang="fr-FR" sz="1000" dirty="0"/>
          </a:p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000200" y="7191385"/>
            <a:ext cx="468052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7200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1000200" y="9116938"/>
            <a:ext cx="468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000200" y="7191384"/>
            <a:ext cx="0" cy="101566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000200" y="8269178"/>
            <a:ext cx="468052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12229020" y="310898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12229020" y="120983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12229018" y="3007715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12229018" y="390665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12229017" y="4805593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12229014" y="5704532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6" name="ZoneTexte 25"/>
          <p:cNvSpPr txBox="1"/>
          <p:nvPr/>
        </p:nvSpPr>
        <p:spPr>
          <a:xfrm rot="16200000">
            <a:off x="12229014" y="660347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12229013" y="7502410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sp>
        <p:nvSpPr>
          <p:cNvPr id="28" name="ZoneTexte 27"/>
          <p:cNvSpPr txBox="1"/>
          <p:nvPr/>
        </p:nvSpPr>
        <p:spPr>
          <a:xfrm rot="16200000">
            <a:off x="12229012" y="8401349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Séquence 1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7480920" y="466028"/>
            <a:ext cx="468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480920" y="1405084"/>
            <a:ext cx="4680520" cy="224676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  <a:p>
            <a:pPr algn="just"/>
            <a:endParaRPr lang="fr-FR" sz="1000" dirty="0"/>
          </a:p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/>
              <a:t>.</a:t>
            </a:r>
          </a:p>
          <a:p>
            <a:pPr algn="just"/>
            <a:endParaRPr lang="fr-FR" sz="1000" dirty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9798"/>
              </p:ext>
            </p:extLst>
          </p:nvPr>
        </p:nvGraphicFramePr>
        <p:xfrm>
          <a:off x="6688832" y="706800"/>
          <a:ext cx="54726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752528"/>
              </a:tblGrid>
              <a:tr h="245140"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ysClr val="windowText" lastClr="000000"/>
                          </a:solidFill>
                        </a:rPr>
                        <a:t>TITRE 1</a:t>
                      </a:r>
                      <a:endParaRPr lang="fr-F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626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052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Titre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3</a:t>
                      </a:r>
                      <a:endParaRPr lang="fr-FR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>
            <a:off x="7480920" y="3651853"/>
            <a:ext cx="468052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7200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7480920" y="3651853"/>
            <a:ext cx="0" cy="101566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480920" y="4928252"/>
            <a:ext cx="4680520" cy="20928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  <a:p>
            <a:pPr algn="just"/>
            <a:endParaRPr lang="fr-FR" sz="1000" dirty="0"/>
          </a:p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480920" y="7175021"/>
            <a:ext cx="468052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7200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  <a:r>
              <a:rPr lang="fr-FR" sz="1000" dirty="0" err="1"/>
              <a:t>Excepteur</a:t>
            </a:r>
            <a:r>
              <a:rPr lang="fr-FR" sz="1000" dirty="0"/>
              <a:t> </a:t>
            </a:r>
            <a:r>
              <a:rPr lang="fr-FR" sz="1000" dirty="0" err="1"/>
              <a:t>sint</a:t>
            </a:r>
            <a:r>
              <a:rPr lang="fr-FR" sz="1000" dirty="0"/>
              <a:t> </a:t>
            </a:r>
            <a:r>
              <a:rPr lang="fr-FR" sz="1000" dirty="0" err="1"/>
              <a:t>occaecat</a:t>
            </a:r>
            <a:r>
              <a:rPr lang="fr-FR" sz="1000" dirty="0"/>
              <a:t> </a:t>
            </a:r>
            <a:r>
              <a:rPr lang="fr-FR" sz="1000" dirty="0" err="1"/>
              <a:t>cupidatat</a:t>
            </a:r>
            <a:r>
              <a:rPr lang="fr-FR" sz="1000" dirty="0"/>
              <a:t> non </a:t>
            </a:r>
            <a:r>
              <a:rPr lang="fr-FR" sz="1000" dirty="0" err="1"/>
              <a:t>proident</a:t>
            </a:r>
            <a:r>
              <a:rPr lang="fr-FR" sz="1000" dirty="0"/>
              <a:t>, </a:t>
            </a:r>
            <a:r>
              <a:rPr lang="fr-FR" sz="1000" dirty="0" err="1"/>
              <a:t>sunt</a:t>
            </a:r>
            <a:r>
              <a:rPr lang="fr-FR" sz="1000" dirty="0"/>
              <a:t> in culpa qui officia </a:t>
            </a:r>
            <a:r>
              <a:rPr lang="fr-FR" sz="1000" dirty="0" err="1"/>
              <a:t>deserunt</a:t>
            </a:r>
            <a:r>
              <a:rPr lang="fr-FR" sz="1000" dirty="0"/>
              <a:t> mollit </a:t>
            </a:r>
            <a:r>
              <a:rPr lang="fr-FR" sz="1000" dirty="0" err="1"/>
              <a:t>anim</a:t>
            </a:r>
            <a:r>
              <a:rPr lang="fr-FR" sz="1000" dirty="0"/>
              <a:t> id est </a:t>
            </a:r>
            <a:r>
              <a:rPr lang="fr-FR" sz="1000" dirty="0" err="1"/>
              <a:t>laborum</a:t>
            </a:r>
            <a:r>
              <a:rPr lang="fr-FR" sz="1000" dirty="0" smtClean="0"/>
              <a:t>.</a:t>
            </a:r>
          </a:p>
        </p:txBody>
      </p:sp>
      <p:cxnSp>
        <p:nvCxnSpPr>
          <p:cNvPr id="38" name="Connecteur droit 37"/>
          <p:cNvCxnSpPr/>
          <p:nvPr/>
        </p:nvCxnSpPr>
        <p:spPr>
          <a:xfrm>
            <a:off x="7480920" y="9100574"/>
            <a:ext cx="468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480920" y="7175020"/>
            <a:ext cx="0" cy="101566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480920" y="8252814"/>
            <a:ext cx="468052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fr-FR" sz="1000" dirty="0" err="1"/>
              <a:t>Lorem</a:t>
            </a:r>
            <a:r>
              <a:rPr lang="fr-FR" sz="1000" dirty="0"/>
              <a:t> </a:t>
            </a:r>
            <a:r>
              <a:rPr lang="fr-FR" sz="1000" dirty="0" err="1"/>
              <a:t>ipsum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 </a:t>
            </a:r>
            <a:r>
              <a:rPr lang="fr-FR" sz="1000" dirty="0" err="1"/>
              <a:t>amet</a:t>
            </a:r>
            <a:r>
              <a:rPr lang="fr-FR" sz="1000" dirty="0"/>
              <a:t>, </a:t>
            </a:r>
            <a:r>
              <a:rPr lang="fr-FR" sz="1000" dirty="0" err="1"/>
              <a:t>consectetur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</a:t>
            </a:r>
            <a:r>
              <a:rPr lang="fr-FR" sz="1000" dirty="0" err="1"/>
              <a:t>elit</a:t>
            </a:r>
            <a:r>
              <a:rPr lang="fr-FR" sz="1000" dirty="0"/>
              <a:t>, </a:t>
            </a:r>
            <a:r>
              <a:rPr lang="fr-FR" sz="1000" dirty="0" err="1"/>
              <a:t>sed</a:t>
            </a:r>
            <a:r>
              <a:rPr lang="fr-FR" sz="1000" dirty="0"/>
              <a:t> do </a:t>
            </a:r>
            <a:r>
              <a:rPr lang="fr-FR" sz="1000" dirty="0" err="1"/>
              <a:t>eiusmod</a:t>
            </a:r>
            <a:r>
              <a:rPr lang="fr-FR" sz="1000" dirty="0"/>
              <a:t> </a:t>
            </a:r>
            <a:r>
              <a:rPr lang="fr-FR" sz="1000" dirty="0" err="1"/>
              <a:t>tempor</a:t>
            </a:r>
            <a:r>
              <a:rPr lang="fr-FR" sz="1000" dirty="0"/>
              <a:t> </a:t>
            </a:r>
            <a:r>
              <a:rPr lang="fr-FR" sz="1000" dirty="0" err="1"/>
              <a:t>incididunt</a:t>
            </a:r>
            <a:r>
              <a:rPr lang="fr-FR" sz="1000" dirty="0"/>
              <a:t> ut </a:t>
            </a:r>
            <a:r>
              <a:rPr lang="fr-FR" sz="1000" dirty="0" err="1"/>
              <a:t>labore</a:t>
            </a:r>
            <a:r>
              <a:rPr lang="fr-FR" sz="1000" dirty="0"/>
              <a:t> et </a:t>
            </a:r>
            <a:r>
              <a:rPr lang="fr-FR" sz="1000" dirty="0" err="1"/>
              <a:t>dolore</a:t>
            </a:r>
            <a:r>
              <a:rPr lang="fr-FR" sz="1000" dirty="0"/>
              <a:t> magna </a:t>
            </a:r>
            <a:r>
              <a:rPr lang="fr-FR" sz="1000" dirty="0" err="1"/>
              <a:t>aliqua</a:t>
            </a:r>
            <a:r>
              <a:rPr lang="fr-FR" sz="1000" dirty="0"/>
              <a:t>. Ut </a:t>
            </a:r>
            <a:r>
              <a:rPr lang="fr-FR" sz="1000" dirty="0" err="1"/>
              <a:t>enim</a:t>
            </a:r>
            <a:r>
              <a:rPr lang="fr-FR" sz="1000" dirty="0"/>
              <a:t> ad </a:t>
            </a:r>
            <a:r>
              <a:rPr lang="fr-FR" sz="1000" dirty="0" err="1"/>
              <a:t>minim</a:t>
            </a:r>
            <a:r>
              <a:rPr lang="fr-FR" sz="1000" dirty="0"/>
              <a:t> </a:t>
            </a:r>
            <a:r>
              <a:rPr lang="fr-FR" sz="1000" dirty="0" err="1"/>
              <a:t>veniam</a:t>
            </a:r>
            <a:r>
              <a:rPr lang="fr-FR" sz="1000" dirty="0"/>
              <a:t>, </a:t>
            </a:r>
            <a:r>
              <a:rPr lang="fr-FR" sz="1000" dirty="0" err="1"/>
              <a:t>quis</a:t>
            </a:r>
            <a:r>
              <a:rPr lang="fr-FR" sz="1000" dirty="0"/>
              <a:t> </a:t>
            </a:r>
            <a:r>
              <a:rPr lang="fr-FR" sz="1000" dirty="0" err="1"/>
              <a:t>nostrud</a:t>
            </a:r>
            <a:r>
              <a:rPr lang="fr-FR" sz="1000" dirty="0"/>
              <a:t> </a:t>
            </a:r>
            <a:r>
              <a:rPr lang="fr-FR" sz="1000" dirty="0" err="1"/>
              <a:t>exercitation</a:t>
            </a:r>
            <a:r>
              <a:rPr lang="fr-FR" sz="1000" dirty="0"/>
              <a:t> </a:t>
            </a:r>
            <a:r>
              <a:rPr lang="fr-FR" sz="1000" dirty="0" err="1"/>
              <a:t>ullamco</a:t>
            </a:r>
            <a:r>
              <a:rPr lang="fr-FR" sz="1000" dirty="0"/>
              <a:t> </a:t>
            </a:r>
            <a:r>
              <a:rPr lang="fr-FR" sz="1000" dirty="0" err="1"/>
              <a:t>laboris</a:t>
            </a:r>
            <a:r>
              <a:rPr lang="fr-FR" sz="1000" dirty="0"/>
              <a:t> </a:t>
            </a:r>
            <a:r>
              <a:rPr lang="fr-FR" sz="1000" dirty="0" err="1"/>
              <a:t>nisi</a:t>
            </a:r>
            <a:r>
              <a:rPr lang="fr-FR" sz="1000" dirty="0"/>
              <a:t> ut </a:t>
            </a:r>
            <a:r>
              <a:rPr lang="fr-FR" sz="1000" dirty="0" err="1"/>
              <a:t>aliquip</a:t>
            </a:r>
            <a:r>
              <a:rPr lang="fr-FR" sz="1000" dirty="0"/>
              <a:t> ex </a:t>
            </a:r>
            <a:r>
              <a:rPr lang="fr-FR" sz="1000" dirty="0" err="1"/>
              <a:t>ea</a:t>
            </a:r>
            <a:r>
              <a:rPr lang="fr-FR" sz="1000" dirty="0"/>
              <a:t> </a:t>
            </a:r>
            <a:r>
              <a:rPr lang="fr-FR" sz="1000" dirty="0" err="1"/>
              <a:t>commodo</a:t>
            </a:r>
            <a:r>
              <a:rPr lang="fr-FR" sz="1000" dirty="0"/>
              <a:t> </a:t>
            </a:r>
            <a:r>
              <a:rPr lang="fr-FR" sz="1000" dirty="0" err="1"/>
              <a:t>consequat</a:t>
            </a:r>
            <a:r>
              <a:rPr lang="fr-FR" sz="1000" dirty="0"/>
              <a:t>. Duis </a:t>
            </a:r>
            <a:r>
              <a:rPr lang="fr-FR" sz="1000" dirty="0" err="1"/>
              <a:t>aute</a:t>
            </a:r>
            <a:r>
              <a:rPr lang="fr-FR" sz="1000" dirty="0"/>
              <a:t> </a:t>
            </a:r>
            <a:r>
              <a:rPr lang="fr-FR" sz="1000" dirty="0" err="1"/>
              <a:t>irure</a:t>
            </a:r>
            <a:r>
              <a:rPr lang="fr-FR" sz="1000" dirty="0"/>
              <a:t> </a:t>
            </a:r>
            <a:r>
              <a:rPr lang="fr-FR" sz="1000" dirty="0" err="1"/>
              <a:t>dolor</a:t>
            </a:r>
            <a:r>
              <a:rPr lang="fr-FR" sz="1000" dirty="0"/>
              <a:t> in </a:t>
            </a:r>
            <a:r>
              <a:rPr lang="fr-FR" sz="1000" dirty="0" err="1"/>
              <a:t>reprehenderit</a:t>
            </a:r>
            <a:r>
              <a:rPr lang="fr-FR" sz="1000" dirty="0"/>
              <a:t> in </a:t>
            </a:r>
            <a:r>
              <a:rPr lang="fr-FR" sz="1000" dirty="0" err="1"/>
              <a:t>voluptate</a:t>
            </a:r>
            <a:r>
              <a:rPr lang="fr-FR" sz="1000" dirty="0"/>
              <a:t> </a:t>
            </a:r>
            <a:r>
              <a:rPr lang="fr-FR" sz="1000" dirty="0" err="1"/>
              <a:t>velit</a:t>
            </a:r>
            <a:r>
              <a:rPr lang="fr-FR" sz="1000" dirty="0"/>
              <a:t> esse </a:t>
            </a:r>
            <a:r>
              <a:rPr lang="fr-FR" sz="1000" dirty="0" err="1"/>
              <a:t>cillum</a:t>
            </a:r>
            <a:r>
              <a:rPr lang="fr-FR" sz="1000" dirty="0"/>
              <a:t> </a:t>
            </a:r>
            <a:r>
              <a:rPr lang="fr-FR" sz="1000" dirty="0" err="1"/>
              <a:t>dolore</a:t>
            </a:r>
            <a:r>
              <a:rPr lang="fr-FR" sz="1000" dirty="0"/>
              <a:t> eu </a:t>
            </a:r>
            <a:r>
              <a:rPr lang="fr-FR" sz="1000" dirty="0" err="1"/>
              <a:t>fugiat</a:t>
            </a:r>
            <a:r>
              <a:rPr lang="fr-FR" sz="1000" dirty="0"/>
              <a:t> </a:t>
            </a:r>
            <a:r>
              <a:rPr lang="fr-FR" sz="1000" dirty="0" err="1"/>
              <a:t>nulla</a:t>
            </a:r>
            <a:r>
              <a:rPr lang="fr-FR" sz="1000" dirty="0"/>
              <a:t> </a:t>
            </a:r>
            <a:r>
              <a:rPr lang="fr-FR" sz="1000" dirty="0" err="1"/>
              <a:t>pariatur</a:t>
            </a:r>
            <a:r>
              <a:rPr lang="fr-FR" sz="1000" dirty="0"/>
              <a:t>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555379" y="-15462"/>
            <a:ext cx="398149" cy="96166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12229019" y="2108776"/>
            <a:ext cx="898939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000" rtlCol="0">
            <a:spAutoFit/>
          </a:bodyPr>
          <a:lstStyle/>
          <a:p>
            <a:pPr algn="ctr"/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</a:rPr>
              <a:t>Partie 3</a:t>
            </a:r>
          </a:p>
        </p:txBody>
      </p:sp>
    </p:spTree>
    <p:extLst>
      <p:ext uri="{BB962C8B-B14F-4D97-AF65-F5344CB8AC3E}">
        <p14:creationId xmlns:p14="http://schemas.microsoft.com/office/powerpoint/2010/main" val="2626760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1695</Words>
  <Application>Microsoft Office PowerPoint</Application>
  <PresentationFormat>A3 (297 x 420 mm)</PresentationFormat>
  <Paragraphs>191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42</cp:revision>
  <dcterms:created xsi:type="dcterms:W3CDTF">2015-06-28T08:06:36Z</dcterms:created>
  <dcterms:modified xsi:type="dcterms:W3CDTF">2015-07-03T15:38:00Z</dcterms:modified>
</cp:coreProperties>
</file>