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5" r:id="rId3"/>
    <p:sldId id="268" r:id="rId4"/>
    <p:sldId id="269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677007-C67D-4E3B-92B8-785DAE4F2F24}" type="datetime1">
              <a:rPr lang="fr-FR" smtClean="0"/>
              <a:t>14/11/2014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E15-51A4-413F-B39A-70A8262F8E03}" type="datetime1">
              <a:rPr lang="fr-FR" smtClean="0"/>
              <a:t>14/11/2014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430B-4FDE-4C6A-BA13-C2BFCFDBA5DA}" type="datetime1">
              <a:rPr lang="fr-FR" smtClean="0"/>
              <a:t>14/11/2014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ED8D6F-85F1-4803-969C-C2043D74F42A}" type="datetime1">
              <a:rPr lang="fr-FR" smtClean="0"/>
              <a:t>14/11/2014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48F1D3-C6B0-4EB6-9CAC-A0ECA11385EF}" type="datetime1">
              <a:rPr lang="fr-FR" smtClean="0"/>
              <a:t>14/11/2014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306-89A6-4771-9F5A-D95D1A203213}" type="datetime1">
              <a:rPr lang="fr-FR" smtClean="0"/>
              <a:t>14/11/2014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1A9D-CA07-4622-845F-A11D92BAF34D}" type="datetime1">
              <a:rPr lang="fr-FR" smtClean="0"/>
              <a:t>14/11/2014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09B65-4634-4C3B-83A3-31ED93B53D3A}" type="datetime1">
              <a:rPr lang="fr-FR" smtClean="0"/>
              <a:t>14/11/2014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B5B-0B84-49A9-9D60-74D240F15B07}" type="datetime1">
              <a:rPr lang="fr-FR" smtClean="0"/>
              <a:t>14/11/2014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A72988-112E-453D-808E-BD28CE3380D1}" type="datetime1">
              <a:rPr lang="fr-FR" smtClean="0"/>
              <a:t>14/11/2014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DF8D0-D5F1-4492-9617-94454A1A00D3}" type="datetime1">
              <a:rPr lang="fr-FR" smtClean="0"/>
              <a:t>14/11/2014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E4EA5C-8727-479D-83D0-0CA1EB15E459}" type="datetime1">
              <a:rPr lang="fr-FR" smtClean="0"/>
              <a:t>14/11/2014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Mise </a:t>
            </a:r>
            <a:r>
              <a:rPr lang="fr-FR" dirty="0" smtClean="0"/>
              <a:t>En Œuvre de TP en ILOTS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Xavier PESSOLES – Jean-Pierre PUPIER</a:t>
            </a:r>
          </a:p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 d’Inspiration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L’organisation en ilots est similaire à celle présentée par </a:t>
            </a:r>
            <a:r>
              <a:rPr lang="fr-FR" dirty="0" err="1" smtClean="0"/>
              <a:t>Florestan</a:t>
            </a:r>
            <a:r>
              <a:rPr lang="fr-FR" dirty="0" smtClean="0"/>
              <a:t> Mathurin et Christian Garreau lors du séminaire de l’IGEN du 7 juillet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9718" t="16186" r="8021" b="15200"/>
          <a:stretch>
            <a:fillRect/>
          </a:stretch>
        </p:blipFill>
        <p:spPr bwMode="auto">
          <a:xfrm>
            <a:off x="0" y="3562272"/>
            <a:ext cx="3779912" cy="250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233173"/>
            <a:ext cx="4552952" cy="31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générales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73325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élèves sont répartis en trinômes avec un objectif commun sur un support commun.</a:t>
            </a:r>
          </a:p>
          <a:p>
            <a:endParaRPr lang="fr-FR" dirty="0" smtClean="0"/>
          </a:p>
          <a:p>
            <a:r>
              <a:rPr lang="fr-FR" dirty="0" smtClean="0"/>
              <a:t>Les élèves ont une 1,5 séance ( environ 3h30) pour atteindre l’objectif. </a:t>
            </a:r>
          </a:p>
          <a:p>
            <a:endParaRPr lang="fr-FR" dirty="0" smtClean="0"/>
          </a:p>
          <a:p>
            <a:r>
              <a:rPr lang="fr-FR" dirty="0" smtClean="0"/>
              <a:t>Chaque trinôme présente son travail lors de la seconde partie de la seconde séance. </a:t>
            </a:r>
          </a:p>
          <a:p>
            <a:endParaRPr lang="fr-FR" dirty="0" smtClean="0"/>
          </a:p>
          <a:p>
            <a:r>
              <a:rPr lang="fr-FR" dirty="0" smtClean="0"/>
              <a:t> Le rôle de chacun est différent. Les rôles identifiés sont : 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Analyste</a:t>
            </a:r>
          </a:p>
          <a:p>
            <a:pPr lvl="1"/>
            <a:r>
              <a:rPr lang="fr-FR" dirty="0" smtClean="0"/>
              <a:t>Modélisateur</a:t>
            </a:r>
          </a:p>
          <a:p>
            <a:pPr lvl="1"/>
            <a:r>
              <a:rPr lang="fr-FR" dirty="0" smtClean="0"/>
              <a:t>Expérimentateur</a:t>
            </a:r>
          </a:p>
          <a:p>
            <a:pPr lvl="1"/>
            <a:r>
              <a:rPr lang="fr-FR" dirty="0" smtClean="0"/>
              <a:t>Résolveur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Réalisateur</a:t>
            </a:r>
          </a:p>
          <a:p>
            <a:r>
              <a:rPr lang="fr-FR" dirty="0" smtClean="0"/>
              <a:t>A chaque rôle correspond des compétences.</a:t>
            </a:r>
          </a:p>
          <a:p>
            <a:endParaRPr lang="fr-FR" dirty="0" smtClean="0"/>
          </a:p>
          <a:p>
            <a:r>
              <a:rPr lang="fr-FR" dirty="0" smtClean="0"/>
              <a:t>Les élèves sont évalués sur : </a:t>
            </a:r>
          </a:p>
          <a:p>
            <a:pPr lvl="1"/>
            <a:r>
              <a:rPr lang="fr-FR" dirty="0" smtClean="0"/>
              <a:t>Leur attitude au cours de la séance de manipulation</a:t>
            </a:r>
          </a:p>
          <a:p>
            <a:pPr lvl="1"/>
            <a:r>
              <a:rPr lang="fr-FR" dirty="0" smtClean="0"/>
              <a:t>Les compétences acquises pendant le TP.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 recensées en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661248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smtClean="0"/>
              <a:t>Analyser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A1 - Identifier le besoin et définir les exigences du système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A2 - Définir les frontières de l'analyse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A3 - Conduire l'analyse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Modéliser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Mod1 - Justifier ou choisir les grandeurs nécessaires à la modélisation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Mod2 - Proposer un modèle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Mod3 - Valider un modèle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Résoudre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Rés1 - Proposer une démarche de résolution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Rés2 - Procéder à la mise en œuvre d'une résolution analytique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Rés2 - Procéder à la mise en œuvre d'une résolution numérique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Expérimenter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Exp1 - Découvrir le fonctionnement d’un système complexe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Exp2 - Justifier et/ou proposer un protocole expérimental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Exp3 - Mettre en œuvre un protocole expérimental et vérifier sa validité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Concevoir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Conc1 - Imaginer des architectures et des solutions technologiques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Conc2 - Choisir une solution technique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Conc3 - Dimensionner une solution technique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Réaliser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Réa1 - Mettre en place un processus de fabrication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Réa2 - Réaliser un prototype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Réa3 - Mesurer les écarts entre le système conçu et le système réalisé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Communiquer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Com1 - Élaborer, rechercher et traiter des informations</a:t>
            </a:r>
          </a:p>
          <a:p>
            <a:pPr lvl="1"/>
            <a:r>
              <a:rPr lang="fr-FR" b="1" i="1" dirty="0" smtClean="0"/>
              <a:t>Com2 - Mettre en œuvre une communication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Lien Compétences – Rôle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2140"/>
            <a:ext cx="810644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84444"/>
            <a:ext cx="8215338" cy="20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329642" cy="5402406"/>
          </a:xfrm>
        </p:spPr>
        <p:txBody>
          <a:bodyPr>
            <a:normAutofit/>
          </a:bodyPr>
          <a:lstStyle/>
          <a:p>
            <a:r>
              <a:rPr lang="fr-FR" sz="1400" dirty="0" smtClean="0"/>
              <a:t>Cycle 2 – CI4 - Ilots </a:t>
            </a:r>
          </a:p>
          <a:p>
            <a:pPr lvl="1"/>
            <a:r>
              <a:rPr lang="fr-FR" sz="1400" b="1" dirty="0" smtClean="0"/>
              <a:t>Expérimenter </a:t>
            </a:r>
            <a:r>
              <a:rPr lang="fr-FR" sz="1400" dirty="0" smtClean="0"/>
              <a:t>et </a:t>
            </a:r>
            <a:r>
              <a:rPr lang="fr-FR" sz="1400" b="1" dirty="0" smtClean="0"/>
              <a:t>analyser</a:t>
            </a:r>
            <a:r>
              <a:rPr lang="fr-FR" sz="1400" dirty="0" smtClean="0"/>
              <a:t> le fonctionnement des composants remplissant la fonction acquérir des systèmes pluri techniques. 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Cycle 3 - CI3 – Ilots </a:t>
            </a:r>
          </a:p>
          <a:p>
            <a:pPr lvl="1"/>
            <a:r>
              <a:rPr lang="fr-FR" sz="1400" b="1" dirty="0" smtClean="0"/>
              <a:t>Analyser</a:t>
            </a:r>
            <a:r>
              <a:rPr lang="fr-FR" sz="1400" dirty="0" smtClean="0"/>
              <a:t> et </a:t>
            </a:r>
            <a:r>
              <a:rPr lang="fr-FR" sz="1400" b="1" dirty="0" smtClean="0"/>
              <a:t>modéliser</a:t>
            </a:r>
            <a:r>
              <a:rPr lang="fr-FR" sz="1400" dirty="0" smtClean="0"/>
              <a:t> les composants remplissant la fonction transmettre des systèmes </a:t>
            </a:r>
            <a:r>
              <a:rPr lang="fr-FR" sz="1400" dirty="0" err="1" smtClean="0"/>
              <a:t>pluritechniques</a:t>
            </a:r>
            <a:r>
              <a:rPr lang="fr-FR" sz="1400" dirty="0" smtClean="0"/>
              <a:t>. 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mis à disposition des élèves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3543296" cy="527720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 sujet de TP commun à chacun des groupes, quelque soit le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Une documentation technique et pédagogique du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 canevas de présentation PowerPoint en vue de la présentation </a:t>
            </a:r>
          </a:p>
          <a:p>
            <a:endParaRPr lang="fr-FR" sz="1800" dirty="0" smtClean="0"/>
          </a:p>
          <a:p>
            <a:r>
              <a:rPr lang="fr-FR" sz="1800" dirty="0" smtClean="0"/>
              <a:t>Un système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714356"/>
            <a:ext cx="127302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714356"/>
            <a:ext cx="123786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714356"/>
            <a:ext cx="121044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020" y="4563578"/>
            <a:ext cx="1409832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4563578"/>
            <a:ext cx="147879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4563578"/>
            <a:ext cx="1566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500306"/>
            <a:ext cx="129204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2500306"/>
            <a:ext cx="1250881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768" y="2500306"/>
            <a:ext cx="132096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500034" y="614364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VOIR EXEMPLE DE PRODUCTION ELEVE DANS LE CLASSEUR DE TP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 par 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dirty="0" smtClean="0"/>
              <a:t>Xavier PESSOLES</a:t>
            </a:r>
            <a:endParaRPr lang="fr-BE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48"/>
            <a:ext cx="5324460" cy="33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5500726" cy="159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6813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3108" y="1285860"/>
            <a:ext cx="3714776" cy="15001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00892" y="857232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571604" y="3071810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2"/>
            <a:endCxn id="11" idx="3"/>
          </p:cNvCxnSpPr>
          <p:nvPr/>
        </p:nvCxnSpPr>
        <p:spPr>
          <a:xfrm rot="5400000">
            <a:off x="3286116" y="2786058"/>
            <a:ext cx="714380" cy="7143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3"/>
          </p:cNvCxnSpPr>
          <p:nvPr/>
        </p:nvCxnSpPr>
        <p:spPr>
          <a:xfrm flipV="1">
            <a:off x="5857884" y="1285860"/>
            <a:ext cx="1143008" cy="7500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57158" y="9807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Fiche d’organisation du TP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7158" y="63813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Fiche d’évaluation du TP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70569" y="293449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Sujet de TP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Bilan de l’expérimentation des TP en îlots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54461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Côté enseignant </a:t>
            </a:r>
          </a:p>
          <a:p>
            <a:pPr lvl="1"/>
            <a:r>
              <a:rPr lang="fr-FR" dirty="0" smtClean="0"/>
              <a:t>Travaux importants : </a:t>
            </a:r>
          </a:p>
          <a:p>
            <a:pPr lvl="2"/>
            <a:r>
              <a:rPr lang="fr-FR" dirty="0" smtClean="0"/>
              <a:t>réécriture de la totalité des TP</a:t>
            </a:r>
          </a:p>
          <a:p>
            <a:pPr lvl="2"/>
            <a:r>
              <a:rPr lang="fr-FR" dirty="0" smtClean="0"/>
              <a:t>réécrire les documents techniques par fiches</a:t>
            </a:r>
          </a:p>
          <a:p>
            <a:pPr lvl="2"/>
            <a:r>
              <a:rPr lang="fr-FR" dirty="0" smtClean="0"/>
              <a:t>Création d’un canevas de présentation pour chaque groupe</a:t>
            </a:r>
          </a:p>
          <a:p>
            <a:pPr lvl="2"/>
            <a:r>
              <a:rPr lang="fr-FR" dirty="0" smtClean="0"/>
              <a:t>Changement de cycle toutes les 2 (à 3) semaines. </a:t>
            </a:r>
          </a:p>
          <a:p>
            <a:pPr lvl="1"/>
            <a:r>
              <a:rPr lang="fr-FR" dirty="0" smtClean="0"/>
              <a:t>Manque de temps pour effectuer une synthèse constructive et bénéfique à tous. </a:t>
            </a:r>
            <a:endParaRPr lang="fr-FR" dirty="0"/>
          </a:p>
          <a:p>
            <a:pPr lvl="1"/>
            <a:r>
              <a:rPr lang="fr-FR" dirty="0" smtClean="0"/>
              <a:t>Organisation à améliorer pour assurer la permutation des élèves sur les différents rôles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Côté élève : </a:t>
            </a:r>
          </a:p>
          <a:p>
            <a:pPr lvl="1"/>
            <a:r>
              <a:rPr lang="fr-FR" dirty="0" smtClean="0"/>
              <a:t>Meilleur investissement en TP car : </a:t>
            </a:r>
          </a:p>
          <a:p>
            <a:pPr lvl="2"/>
            <a:r>
              <a:rPr lang="fr-FR" dirty="0" smtClean="0"/>
              <a:t>les objectifs sont clairement identifiés</a:t>
            </a:r>
          </a:p>
          <a:p>
            <a:pPr lvl="2"/>
            <a:r>
              <a:rPr lang="fr-FR" dirty="0" smtClean="0"/>
              <a:t>Les attendus sont clairement identifiés dans le canevas vide</a:t>
            </a:r>
          </a:p>
          <a:p>
            <a:pPr lvl="2"/>
            <a:r>
              <a:rPr lang="fr-FR" dirty="0" smtClean="0"/>
              <a:t>Le cheminement du raisonnement est laissé à l’élève</a:t>
            </a:r>
          </a:p>
          <a:p>
            <a:pPr lvl="2"/>
            <a:r>
              <a:rPr lang="fr-FR" dirty="0" smtClean="0"/>
              <a:t>Les élèves travaillent en groupe </a:t>
            </a:r>
            <a:r>
              <a:rPr lang="fr-FR" b="1" dirty="0" smtClean="0"/>
              <a:t>avec des objectifs et des compétences différents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284</TotalTime>
  <Words>561</Words>
  <Application>Microsoft Office PowerPoint</Application>
  <PresentationFormat>Affichage à l'écran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Mise En Œuvre de TP en ILOTS</vt:lpstr>
      <vt:lpstr>Source d’Inspiration</vt:lpstr>
      <vt:lpstr>Idées générales</vt:lpstr>
      <vt:lpstr>Compétences recensées en TP</vt:lpstr>
      <vt:lpstr>Exemple de Lien Compétences – Rôle </vt:lpstr>
      <vt:lpstr>Fichiers mis à disposition des élèves</vt:lpstr>
      <vt:lpstr>Évaluation par compétences</vt:lpstr>
      <vt:lpstr>Bilan de l’expérimentation des TP en îlots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48</cp:revision>
  <dcterms:created xsi:type="dcterms:W3CDTF">2014-07-08T14:08:53Z</dcterms:created>
  <dcterms:modified xsi:type="dcterms:W3CDTF">2014-11-14T09:37:42Z</dcterms:modified>
</cp:coreProperties>
</file>