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  <p:sldId id="278" r:id="rId20"/>
    <p:sldId id="279" r:id="rId21"/>
    <p:sldId id="283" r:id="rId22"/>
    <p:sldId id="280" r:id="rId23"/>
    <p:sldId id="282" r:id="rId24"/>
    <p:sldId id="284" r:id="rId25"/>
    <p:sldId id="285" r:id="rId26"/>
    <p:sldId id="287" r:id="rId27"/>
    <p:sldId id="288" r:id="rId28"/>
    <p:sldId id="286" r:id="rId29"/>
    <p:sldId id="281" r:id="rId30"/>
    <p:sldId id="274" r:id="rId31"/>
    <p:sldId id="276" r:id="rId32"/>
    <p:sldId id="275" r:id="rId33"/>
    <p:sldId id="277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0" d="100"/>
          <a:sy n="30" d="100"/>
        </p:scale>
        <p:origin x="20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2B79AAF-E151-C101-3FEE-C11E7857C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99940"/>
              </p:ext>
            </p:extLst>
          </p:nvPr>
        </p:nvGraphicFramePr>
        <p:xfrm>
          <a:off x="-2177143" y="0"/>
          <a:ext cx="14369142" cy="13081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57">
                  <a:extLst>
                    <a:ext uri="{9D8B030D-6E8A-4147-A177-3AD203B41FA5}">
                      <a16:colId xmlns:a16="http://schemas.microsoft.com/office/drawing/2014/main" val="1377558486"/>
                    </a:ext>
                  </a:extLst>
                </a:gridCol>
                <a:gridCol w="6128657">
                  <a:extLst>
                    <a:ext uri="{9D8B030D-6E8A-4147-A177-3AD203B41FA5}">
                      <a16:colId xmlns:a16="http://schemas.microsoft.com/office/drawing/2014/main" val="188326698"/>
                    </a:ext>
                  </a:extLst>
                </a:gridCol>
                <a:gridCol w="6074228">
                  <a:extLst>
                    <a:ext uri="{9D8B030D-6E8A-4147-A177-3AD203B41FA5}">
                      <a16:colId xmlns:a16="http://schemas.microsoft.com/office/drawing/2014/main" val="3413431111"/>
                    </a:ext>
                  </a:extLst>
                </a:gridCol>
              </a:tblGrid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Moteur synchrone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Moteur asynchrone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7188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4093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54922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84072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44149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86887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https://construire-sa-moto-electrique.org/moteur/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1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r>
                        <a:rPr lang="fr-FR" dirty="0"/>
                        <a:t>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Progresse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Décroit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29954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haut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bas (+ simple à fabriquer)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74564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Brushless</a:t>
                      </a:r>
                      <a:r>
                        <a:rPr lang="fr-FR" dirty="0"/>
                        <a:t> Aimant permanent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04910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r>
                        <a:rPr lang="fr-FR" dirty="0"/>
                        <a:t>Durée de 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haut (pas de démagnétisation du rotor)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032059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r>
                        <a:rPr lang="fr-FR" dirty="0" err="1"/>
                        <a:t>Controle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Nécessité de la position grâce à des capteurs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Contrôle en 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388344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r>
                        <a:rPr lang="fr-FR" dirty="0"/>
                        <a:t>Rendement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meilleur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39581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r>
                        <a:rPr lang="fr-FR" dirty="0"/>
                        <a:t>Puissance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meilleur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bon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58969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Moteur asynchrone monophasé : lave linge</a:t>
                      </a:r>
                    </a:p>
                    <a:p>
                      <a:r>
                        <a:rPr lang="fr-FR" dirty="0"/>
                        <a:t>MAS TRI : TESLA S et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5745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r>
                        <a:rPr lang="fr-FR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Monophasé : Cage d’écureuil</a:t>
                      </a:r>
                    </a:p>
                    <a:p>
                      <a:pPr fontAlgn="base"/>
                      <a:r>
                        <a:rPr lang="fr-FR" dirty="0"/>
                        <a:t>Triphasé :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moteur à induction à cage d’écureuil,</a:t>
                      </a:r>
                    </a:p>
                    <a:p>
                      <a:pPr fontAlgn="base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le moteur à rotor bobiné.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Cage d’écureuil en alu + couche d’</a:t>
                      </a:r>
                      <a:r>
                        <a:rPr lang="fr-FR" dirty="0" err="1"/>
                        <a:t>éacier</a:t>
                      </a:r>
                      <a:r>
                        <a:rPr lang="fr-FR" dirty="0"/>
                        <a:t> laminé pour améliorer le champ magnétique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79152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39563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12909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18516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Moteurs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asyncrhones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monophaés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D’abord, le moteur à phase auxiliaire,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Ensuite, le moteur à pôle fendu,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Puis, le moteur à induction à condensateur,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moteur à induction à démarrage par condensateur,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enfin, le moteur à induction à condensateur permanent.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05373"/>
                  </a:ext>
                </a:extLst>
              </a:tr>
              <a:tr h="473649">
                <a:tc>
                  <a:txBody>
                    <a:bodyPr/>
                    <a:lstStyle/>
                    <a:p>
                      <a:r>
                        <a:rPr lang="fr-FR" dirty="0" err="1"/>
                        <a:t>Inconvéniet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MAS Mono : Démarrage du moteur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5978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340A5D12-D037-506E-87A7-843088A0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83" y="483570"/>
            <a:ext cx="3240001" cy="23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F3C605-D2B9-9881-130E-9E698C4F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710" y="483570"/>
            <a:ext cx="324025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haut 4">
            <a:extLst>
              <a:ext uri="{FF2B5EF4-FFF2-40B4-BE49-F238E27FC236}">
                <a16:creationId xmlns:a16="http://schemas.microsoft.com/office/drawing/2014/main" id="{EC6CF4D9-65C8-B587-5D11-24534174535F}"/>
              </a:ext>
            </a:extLst>
          </p:cNvPr>
          <p:cNvSpPr/>
          <p:nvPr/>
        </p:nvSpPr>
        <p:spPr>
          <a:xfrm>
            <a:off x="2383971" y="3429000"/>
            <a:ext cx="261258" cy="283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haut 5">
            <a:extLst>
              <a:ext uri="{FF2B5EF4-FFF2-40B4-BE49-F238E27FC236}">
                <a16:creationId xmlns:a16="http://schemas.microsoft.com/office/drawing/2014/main" id="{99B23AE6-A8AB-CB11-FEE4-2FF6CD6B78E6}"/>
              </a:ext>
            </a:extLst>
          </p:cNvPr>
          <p:cNvSpPr/>
          <p:nvPr/>
        </p:nvSpPr>
        <p:spPr>
          <a:xfrm rot="10800000">
            <a:off x="9232835" y="3429000"/>
            <a:ext cx="261258" cy="2830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moteur asynchrone monophase">
            <a:extLst>
              <a:ext uri="{FF2B5EF4-FFF2-40B4-BE49-F238E27FC236}">
                <a16:creationId xmlns:a16="http://schemas.microsoft.com/office/drawing/2014/main" id="{3BE65464-F5C2-19B7-5322-30D036058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960" y="483570"/>
            <a:ext cx="1936149" cy="10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teur asynchrone cage d'écureuil">
            <a:extLst>
              <a:ext uri="{FF2B5EF4-FFF2-40B4-BE49-F238E27FC236}">
                <a16:creationId xmlns:a16="http://schemas.microsoft.com/office/drawing/2014/main" id="{487095BA-1CC3-1E7E-8ECB-9341F0B1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264" y="1572655"/>
            <a:ext cx="1936149" cy="10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C28DE6-2380-564F-20D1-2ACE7606C051}"/>
              </a:ext>
            </a:extLst>
          </p:cNvPr>
          <p:cNvSpPr txBox="1"/>
          <p:nvPr/>
        </p:nvSpPr>
        <p:spPr>
          <a:xfrm>
            <a:off x="12050486" y="838200"/>
            <a:ext cx="63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MONO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F489C8-F910-CD53-A23E-E0305CB4458D}"/>
              </a:ext>
            </a:extLst>
          </p:cNvPr>
          <p:cNvSpPr txBox="1"/>
          <p:nvPr/>
        </p:nvSpPr>
        <p:spPr>
          <a:xfrm>
            <a:off x="10891108" y="2317995"/>
            <a:ext cx="63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TRI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C35BCC-2DFC-59BF-5D89-CB8B4AA76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9" y="3407079"/>
            <a:ext cx="5736771" cy="322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BE60A1C-C8AD-86C7-D074-7023D0FFC294}"/>
              </a:ext>
            </a:extLst>
          </p:cNvPr>
          <p:cNvSpPr txBox="1"/>
          <p:nvPr/>
        </p:nvSpPr>
        <p:spPr>
          <a:xfrm>
            <a:off x="13552133" y="3429000"/>
            <a:ext cx="173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Rotor cage d’écureuil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8F0CDA8-024B-74D5-3451-F10FFCAE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057" y="6858000"/>
            <a:ext cx="5062654" cy="28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D373557-9042-364F-F45F-FB50A2F145FB}"/>
              </a:ext>
            </a:extLst>
          </p:cNvPr>
          <p:cNvSpPr txBox="1"/>
          <p:nvPr/>
        </p:nvSpPr>
        <p:spPr>
          <a:xfrm>
            <a:off x="12899569" y="6858000"/>
            <a:ext cx="1005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b="1" i="0" dirty="0">
                <a:solidFill>
                  <a:srgbClr val="111111"/>
                </a:solidFill>
                <a:effectLst/>
                <a:latin typeface="Inter"/>
              </a:rPr>
              <a:t>Le moteur à induction à rotor bobiné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7409488" y="2665584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7398211" y="3217256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8526357" y="3624860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7974608" y="2488460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7583109" y="3581737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A5AD33F3-7E1F-06E0-A0CC-B6036BF76F93}"/>
              </a:ext>
            </a:extLst>
          </p:cNvPr>
          <p:cNvSpPr/>
          <p:nvPr/>
        </p:nvSpPr>
        <p:spPr>
          <a:xfrm>
            <a:off x="7266666" y="3080234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A03D022-3513-8C13-8279-386BA55AD837}"/>
              </a:ext>
            </a:extLst>
          </p:cNvPr>
          <p:cNvSpPr/>
          <p:nvPr/>
        </p:nvSpPr>
        <p:spPr>
          <a:xfrm>
            <a:off x="8406707" y="3880192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194977-B2DB-5B77-8663-030FC59DDEC9}"/>
              </a:ext>
            </a:extLst>
          </p:cNvPr>
          <p:cNvSpPr/>
          <p:nvPr/>
        </p:nvSpPr>
        <p:spPr>
          <a:xfrm>
            <a:off x="7848608" y="2349079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/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blipFill>
                <a:blip r:embed="rId13"/>
                <a:stretch>
                  <a:fillRect r="-6849"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F8C28B7E-4AAC-02E8-37E3-6C942B6B8C6D}"/>
                  </a:ext>
                </a:extLst>
              </p:cNvPr>
              <p:cNvSpPr txBox="1"/>
              <p:nvPr/>
            </p:nvSpPr>
            <p:spPr>
              <a:xfrm>
                <a:off x="7416848" y="2611389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F8C28B7E-4AAC-02E8-37E3-6C942B6B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48" y="2611389"/>
                <a:ext cx="720000" cy="246221"/>
              </a:xfrm>
              <a:prstGeom prst="rect">
                <a:avLst/>
              </a:prstGeom>
              <a:blipFill>
                <a:blip r:embed="rId1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C966FAD2-3557-1541-7EF5-6FF33BCA0E02}"/>
              </a:ext>
            </a:extLst>
          </p:cNvPr>
          <p:cNvSpPr/>
          <p:nvPr/>
        </p:nvSpPr>
        <p:spPr>
          <a:xfrm rot="19800000">
            <a:off x="8351673" y="3378535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riangle isocèle 73">
            <a:extLst>
              <a:ext uri="{FF2B5EF4-FFF2-40B4-BE49-F238E27FC236}">
                <a16:creationId xmlns:a16="http://schemas.microsoft.com/office/drawing/2014/main" id="{18C2657D-7CC2-7DF3-3BCE-55A2EE100153}"/>
              </a:ext>
            </a:extLst>
          </p:cNvPr>
          <p:cNvSpPr/>
          <p:nvPr/>
        </p:nvSpPr>
        <p:spPr>
          <a:xfrm rot="12600000">
            <a:off x="7819482" y="2798101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7409488" y="2665584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7398211" y="3217256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8526357" y="3624860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7583109" y="3581737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A5AD33F3-7E1F-06E0-A0CC-B6036BF76F93}"/>
              </a:ext>
            </a:extLst>
          </p:cNvPr>
          <p:cNvSpPr/>
          <p:nvPr/>
        </p:nvSpPr>
        <p:spPr>
          <a:xfrm>
            <a:off x="7266666" y="3080234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A03D022-3513-8C13-8279-386BA55AD837}"/>
              </a:ext>
            </a:extLst>
          </p:cNvPr>
          <p:cNvSpPr/>
          <p:nvPr/>
        </p:nvSpPr>
        <p:spPr>
          <a:xfrm>
            <a:off x="8406707" y="3880192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/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blipFill>
                <a:blip r:embed="rId13"/>
                <a:stretch>
                  <a:fillRect r="-6849"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C966FAD2-3557-1541-7EF5-6FF33BCA0E02}"/>
              </a:ext>
            </a:extLst>
          </p:cNvPr>
          <p:cNvSpPr/>
          <p:nvPr/>
        </p:nvSpPr>
        <p:spPr>
          <a:xfrm rot="19800000">
            <a:off x="8351673" y="3378535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riangle isocèle 73">
            <a:extLst>
              <a:ext uri="{FF2B5EF4-FFF2-40B4-BE49-F238E27FC236}">
                <a16:creationId xmlns:a16="http://schemas.microsoft.com/office/drawing/2014/main" id="{18C2657D-7CC2-7DF3-3BCE-55A2EE100153}"/>
              </a:ext>
            </a:extLst>
          </p:cNvPr>
          <p:cNvSpPr/>
          <p:nvPr/>
        </p:nvSpPr>
        <p:spPr>
          <a:xfrm rot="12600000">
            <a:off x="7819482" y="2798101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65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74361" cy="26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74361" cy="263405"/>
              </a:xfrm>
              <a:prstGeom prst="rect">
                <a:avLst/>
              </a:prstGeom>
              <a:blipFill>
                <a:blip r:embed="rId2"/>
                <a:stretch>
                  <a:fillRect l="-12821" r="-11538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78529" cy="26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78529" cy="263405"/>
              </a:xfrm>
              <a:prstGeom prst="rect">
                <a:avLst/>
              </a:prstGeom>
              <a:blipFill>
                <a:blip r:embed="rId3"/>
                <a:stretch>
                  <a:fillRect l="-11392" r="-12658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78529" cy="26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78529" cy="263405"/>
              </a:xfrm>
              <a:prstGeom prst="rect">
                <a:avLst/>
              </a:prstGeom>
              <a:blipFill>
                <a:blip r:embed="rId4"/>
                <a:stretch>
                  <a:fillRect l="-12821" r="-12821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>
            <a:off x="5394043" y="3429000"/>
            <a:ext cx="1652116" cy="101055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5650022" y="4003786"/>
                <a:ext cx="397160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22" y="4003786"/>
                <a:ext cx="397160" cy="260841"/>
              </a:xfrm>
              <a:prstGeom prst="rect">
                <a:avLst/>
              </a:prstGeom>
              <a:blipFill>
                <a:blip r:embed="rId5"/>
                <a:stretch>
                  <a:fillRect l="-10769" r="-1538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Espace réservé du contenu 38">
            <a:extLst>
              <a:ext uri="{FF2B5EF4-FFF2-40B4-BE49-F238E27FC236}">
                <a16:creationId xmlns:a16="http://schemas.microsoft.com/office/drawing/2014/main" id="{012ADF99-5920-5A9B-19E7-688BFD282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295" y="1790638"/>
            <a:ext cx="5181600" cy="2795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6">
                <a:extLst>
                  <a:ext uri="{FF2B5EF4-FFF2-40B4-BE49-F238E27FC236}">
                    <a16:creationId xmlns:a16="http://schemas.microsoft.com/office/drawing/2014/main" id="{CAC944CD-925C-658A-3E8D-52634A33C0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72646" y="4911714"/>
                <a:ext cx="303953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Espace réservé du contenu 26">
                <a:extLst>
                  <a:ext uri="{FF2B5EF4-FFF2-40B4-BE49-F238E27FC236}">
                    <a16:creationId xmlns:a16="http://schemas.microsoft.com/office/drawing/2014/main" id="{CAC944CD-925C-658A-3E8D-52634A33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72646" y="4911714"/>
                <a:ext cx="3039531" cy="4351338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86CE59C-0853-E1B1-0372-63333E334C1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99861" y="3456288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BCD650-60F7-A3AC-3A5B-32EA79025C40}"/>
                  </a:ext>
                </a:extLst>
              </p:cNvPr>
              <p:cNvSpPr txBox="1"/>
              <p:nvPr/>
            </p:nvSpPr>
            <p:spPr>
              <a:xfrm>
                <a:off x="7046159" y="3730907"/>
                <a:ext cx="613181" cy="26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BCD650-60F7-A3AC-3A5B-32EA7902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59" y="3730907"/>
                <a:ext cx="613181" cy="263405"/>
              </a:xfrm>
              <a:prstGeom prst="rect">
                <a:avLst/>
              </a:prstGeom>
              <a:blipFill>
                <a:blip r:embed="rId8"/>
                <a:stretch>
                  <a:fillRect l="-1000" r="-10000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84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9D3BD993-359B-EC93-B0E9-A8C9FF2D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space réservé du contenu 26">
                <a:extLst>
                  <a:ext uri="{FF2B5EF4-FFF2-40B4-BE49-F238E27FC236}">
                    <a16:creationId xmlns:a16="http://schemas.microsoft.com/office/drawing/2014/main" id="{ABE84FE1-C607-6DBA-A8D5-0219DC8AEA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Espace réservé du contenu 26">
                <a:extLst>
                  <a:ext uri="{FF2B5EF4-FFF2-40B4-BE49-F238E27FC236}">
                    <a16:creationId xmlns:a16="http://schemas.microsoft.com/office/drawing/2014/main" id="{ABE84FE1-C607-6DBA-A8D5-0219DC8AE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6EDE9130-AD4E-162E-32DF-0A3F98973A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03359"/>
            <a:ext cx="5181600" cy="2795869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69B4A01B-E00E-0B21-0AFA-C8A1906E2F79}"/>
              </a:ext>
            </a:extLst>
          </p:cNvPr>
          <p:cNvGrpSpPr/>
          <p:nvPr/>
        </p:nvGrpSpPr>
        <p:grpSpPr>
          <a:xfrm>
            <a:off x="10174459" y="4592355"/>
            <a:ext cx="1123219" cy="1073271"/>
            <a:chOff x="10500360" y="2646498"/>
            <a:chExt cx="1123219" cy="1073271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279D1A80-454F-C8CE-7EF8-4DCA2957F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D424BD-6422-7F1A-C717-B9D1E0D391B2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49FDEC5-43E2-231C-C93F-8279F34080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03E918DE-D188-2342-D94D-7D2B38716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84BE45-15BF-5BED-03CD-C75B739764F3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9AF94E7-0EAE-A99A-A25B-06E34064C826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F73AE9B-5866-E27D-A107-AFDF9A73405F}"/>
              </a:ext>
            </a:extLst>
          </p:cNvPr>
          <p:cNvCxnSpPr>
            <a:cxnSpLocks/>
          </p:cNvCxnSpPr>
          <p:nvPr/>
        </p:nvCxnSpPr>
        <p:spPr>
          <a:xfrm>
            <a:off x="10163182" y="5144027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9017317-6C64-1D28-FA24-F9548F82DB59}"/>
              </a:ext>
            </a:extLst>
          </p:cNvPr>
          <p:cNvCxnSpPr>
            <a:cxnSpLocks/>
          </p:cNvCxnSpPr>
          <p:nvPr/>
        </p:nvCxnSpPr>
        <p:spPr>
          <a:xfrm flipV="1">
            <a:off x="11291328" y="5551631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6267D2D2-7941-B6DB-A74E-E97127B94F1B}"/>
              </a:ext>
            </a:extLst>
          </p:cNvPr>
          <p:cNvSpPr/>
          <p:nvPr/>
        </p:nvSpPr>
        <p:spPr>
          <a:xfrm rot="5400000">
            <a:off x="10348080" y="5508508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21BF977-AC60-A476-E05D-489C9F8CD1BF}"/>
                  </a:ext>
                </a:extLst>
              </p:cNvPr>
              <p:cNvSpPr txBox="1"/>
              <p:nvPr/>
            </p:nvSpPr>
            <p:spPr>
              <a:xfrm>
                <a:off x="10138427" y="5611687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21BF977-AC60-A476-E05D-489C9F8C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427" y="5611687"/>
                <a:ext cx="720000" cy="24622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E29B810-972A-E5E1-8DF0-61FFF5DCC1C8}"/>
              </a:ext>
            </a:extLst>
          </p:cNvPr>
          <p:cNvSpPr/>
          <p:nvPr/>
        </p:nvSpPr>
        <p:spPr>
          <a:xfrm>
            <a:off x="10031637" y="5007005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4CBB698-E759-5AFE-C438-526C0FE0734C}"/>
              </a:ext>
            </a:extLst>
          </p:cNvPr>
          <p:cNvSpPr/>
          <p:nvPr/>
        </p:nvSpPr>
        <p:spPr>
          <a:xfrm>
            <a:off x="11171678" y="5806963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FFA2A365-3154-42B3-16D7-FBB03F7A51D0}"/>
                  </a:ext>
                </a:extLst>
              </p:cNvPr>
              <p:cNvSpPr txBox="1"/>
              <p:nvPr/>
            </p:nvSpPr>
            <p:spPr>
              <a:xfrm>
                <a:off x="11155718" y="5128470"/>
                <a:ext cx="441562" cy="25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FFA2A365-3154-42B3-16D7-FBB03F7A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718" y="5128470"/>
                <a:ext cx="441562" cy="251998"/>
              </a:xfrm>
              <a:prstGeom prst="rect">
                <a:avLst/>
              </a:prstGeom>
              <a:blipFill>
                <a:blip r:embed="rId5"/>
                <a:stretch>
                  <a:fillRect r="-8333"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9A8F0299-067D-2738-6EA9-EE6655A70F73}"/>
              </a:ext>
            </a:extLst>
          </p:cNvPr>
          <p:cNvSpPr/>
          <p:nvPr/>
        </p:nvSpPr>
        <p:spPr>
          <a:xfrm rot="19800000">
            <a:off x="11116644" y="5305306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F647961D-8574-F4B4-C6E4-E45512C9B2EB}"/>
              </a:ext>
            </a:extLst>
          </p:cNvPr>
          <p:cNvSpPr/>
          <p:nvPr/>
        </p:nvSpPr>
        <p:spPr>
          <a:xfrm rot="12600000">
            <a:off x="10584453" y="4724872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30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Grand écran</PresentationFormat>
  <Paragraphs>231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Inter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34</cp:revision>
  <dcterms:created xsi:type="dcterms:W3CDTF">2023-12-25T12:53:46Z</dcterms:created>
  <dcterms:modified xsi:type="dcterms:W3CDTF">2024-01-05T10:21:09Z</dcterms:modified>
</cp:coreProperties>
</file>