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75" r:id="rId3"/>
    <p:sldId id="282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9B3DD92-045B-4322-9572-161E3425DD55}">
          <p14:sldIdLst>
            <p14:sldId id="256"/>
            <p14:sldId id="275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0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DB083-403A-43BD-9953-6DA365C84E73}" type="doc">
      <dgm:prSet loTypeId="urn:microsoft.com/office/officeart/2005/8/layout/cycle7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889E61C5-87E9-44E0-96C0-0B37BB05807B}">
      <dgm:prSet phldrT="[Texte]"/>
      <dgm:spPr/>
      <dgm:t>
        <a:bodyPr/>
        <a:lstStyle/>
        <a:p>
          <a:r>
            <a:rPr lang="fr-FR" dirty="0" smtClean="0"/>
            <a:t>Produit</a:t>
          </a:r>
        </a:p>
        <a:p>
          <a:r>
            <a:rPr lang="fr-FR" dirty="0" smtClean="0"/>
            <a:t>Arbre</a:t>
          </a:r>
          <a:endParaRPr lang="fr-FR" dirty="0"/>
        </a:p>
      </dgm:t>
    </dgm:pt>
    <dgm:pt modelId="{B5A52B65-C53D-46E7-B535-3FD734CD973F}" type="parTrans" cxnId="{8D4D2AF1-CDE2-4E2F-8E1B-2F5DD7A796EE}">
      <dgm:prSet/>
      <dgm:spPr/>
      <dgm:t>
        <a:bodyPr/>
        <a:lstStyle/>
        <a:p>
          <a:endParaRPr lang="fr-FR"/>
        </a:p>
      </dgm:t>
    </dgm:pt>
    <dgm:pt modelId="{8CB68DB5-4CF3-47EA-AB98-C78A864A21DA}" type="sibTrans" cxnId="{8D4D2AF1-CDE2-4E2F-8E1B-2F5DD7A796EE}">
      <dgm:prSet/>
      <dgm:spPr/>
      <dgm:t>
        <a:bodyPr/>
        <a:lstStyle/>
        <a:p>
          <a:endParaRPr lang="fr-FR"/>
        </a:p>
      </dgm:t>
    </dgm:pt>
    <dgm:pt modelId="{96E0484C-67B4-4749-8B74-1AADE0628658}">
      <dgm:prSet phldrT="[Texte]"/>
      <dgm:spPr/>
      <dgm:t>
        <a:bodyPr/>
        <a:lstStyle/>
        <a:p>
          <a:r>
            <a:rPr lang="fr-FR" dirty="0" smtClean="0"/>
            <a:t>Matériau</a:t>
          </a:r>
        </a:p>
        <a:p>
          <a:r>
            <a:rPr lang="fr-FR" dirty="0" smtClean="0"/>
            <a:t>Alliage d’acier</a:t>
          </a:r>
        </a:p>
        <a:p>
          <a:r>
            <a:rPr lang="fr-FR" dirty="0" smtClean="0"/>
            <a:t>(Acier faiblement allié)</a:t>
          </a:r>
        </a:p>
      </dgm:t>
    </dgm:pt>
    <dgm:pt modelId="{39FBDC34-1A6C-4953-B476-DDD2C6B33208}" type="parTrans" cxnId="{C045638B-2181-4ADB-B541-E340E0A07277}">
      <dgm:prSet/>
      <dgm:spPr/>
      <dgm:t>
        <a:bodyPr/>
        <a:lstStyle/>
        <a:p>
          <a:endParaRPr lang="fr-FR"/>
        </a:p>
      </dgm:t>
    </dgm:pt>
    <dgm:pt modelId="{EA50DF16-C41D-4EB8-A1FE-4AAA3F5F7A50}" type="sibTrans" cxnId="{C045638B-2181-4ADB-B541-E340E0A07277}">
      <dgm:prSet/>
      <dgm:spPr/>
      <dgm:t>
        <a:bodyPr/>
        <a:lstStyle/>
        <a:p>
          <a:endParaRPr lang="fr-FR"/>
        </a:p>
      </dgm:t>
    </dgm:pt>
    <dgm:pt modelId="{9AC1648C-B74D-47CC-B859-8DF685D21F91}">
      <dgm:prSet phldrT="[Texte]"/>
      <dgm:spPr/>
      <dgm:t>
        <a:bodyPr/>
        <a:lstStyle/>
        <a:p>
          <a:r>
            <a:rPr lang="fr-FR" dirty="0" smtClean="0"/>
            <a:t>Procédé</a:t>
          </a:r>
        </a:p>
        <a:p>
          <a:r>
            <a:rPr lang="fr-FR" dirty="0" smtClean="0"/>
            <a:t>Forge, Tournage et taille de engrenages</a:t>
          </a:r>
          <a:endParaRPr lang="fr-FR" dirty="0"/>
        </a:p>
      </dgm:t>
    </dgm:pt>
    <dgm:pt modelId="{6AC5A8F9-33AE-4542-8907-2CE4AA83A906}" type="parTrans" cxnId="{BFF91679-F142-4314-BE86-FEBD5BBA3FD0}">
      <dgm:prSet/>
      <dgm:spPr/>
      <dgm:t>
        <a:bodyPr/>
        <a:lstStyle/>
        <a:p>
          <a:endParaRPr lang="fr-FR"/>
        </a:p>
      </dgm:t>
    </dgm:pt>
    <dgm:pt modelId="{A3C1BFE6-1470-4509-B6AD-50DDFB3B531E}" type="sibTrans" cxnId="{BFF91679-F142-4314-BE86-FEBD5BBA3FD0}">
      <dgm:prSet/>
      <dgm:spPr/>
      <dgm:t>
        <a:bodyPr/>
        <a:lstStyle/>
        <a:p>
          <a:endParaRPr lang="fr-FR"/>
        </a:p>
      </dgm:t>
    </dgm:pt>
    <dgm:pt modelId="{AAAE6746-212C-402C-AD65-4B5488CF96C6}" type="pres">
      <dgm:prSet presAssocID="{283DB083-403A-43BD-9953-6DA365C84E7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82C1BBA-34E8-45C8-8C23-3A526046787D}" type="pres">
      <dgm:prSet presAssocID="{889E61C5-87E9-44E0-96C0-0B37BB05807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6BFC082-0D12-48CB-A1E3-FF662367BFEF}" type="pres">
      <dgm:prSet presAssocID="{8CB68DB5-4CF3-47EA-AB98-C78A864A21DA}" presName="sibTrans" presStyleLbl="sibTrans2D1" presStyleIdx="0" presStyleCnt="3"/>
      <dgm:spPr/>
      <dgm:t>
        <a:bodyPr/>
        <a:lstStyle/>
        <a:p>
          <a:endParaRPr lang="fr-FR"/>
        </a:p>
      </dgm:t>
    </dgm:pt>
    <dgm:pt modelId="{67822D11-0DBE-4A43-B6DA-4F64539F4B3F}" type="pres">
      <dgm:prSet presAssocID="{8CB68DB5-4CF3-47EA-AB98-C78A864A21DA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BBBE7AF0-8599-4CC9-8E61-B532C2CECBE2}" type="pres">
      <dgm:prSet presAssocID="{96E0484C-67B4-4749-8B74-1AADE062865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5C1B289-5A21-4763-AC95-707E965FFA47}" type="pres">
      <dgm:prSet presAssocID="{EA50DF16-C41D-4EB8-A1FE-4AAA3F5F7A50}" presName="sibTrans" presStyleLbl="sibTrans2D1" presStyleIdx="1" presStyleCnt="3"/>
      <dgm:spPr/>
      <dgm:t>
        <a:bodyPr/>
        <a:lstStyle/>
        <a:p>
          <a:endParaRPr lang="fr-FR"/>
        </a:p>
      </dgm:t>
    </dgm:pt>
    <dgm:pt modelId="{C516C55C-D9DC-4DF6-9CF8-5EBB415D46BE}" type="pres">
      <dgm:prSet presAssocID="{EA50DF16-C41D-4EB8-A1FE-4AAA3F5F7A50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395B7A00-5D35-4721-9064-E9BD669D3296}" type="pres">
      <dgm:prSet presAssocID="{9AC1648C-B74D-47CC-B859-8DF685D21F9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6B6323-0F21-4770-9EC5-055D8145946E}" type="pres">
      <dgm:prSet presAssocID="{A3C1BFE6-1470-4509-B6AD-50DDFB3B531E}" presName="sibTrans" presStyleLbl="sibTrans2D1" presStyleIdx="2" presStyleCnt="3"/>
      <dgm:spPr/>
      <dgm:t>
        <a:bodyPr/>
        <a:lstStyle/>
        <a:p>
          <a:endParaRPr lang="fr-FR"/>
        </a:p>
      </dgm:t>
    </dgm:pt>
    <dgm:pt modelId="{D587B6C8-ED32-4D66-8968-D1E96EC38832}" type="pres">
      <dgm:prSet presAssocID="{A3C1BFE6-1470-4509-B6AD-50DDFB3B531E}" presName="connectorText" presStyleLbl="sibTrans2D1" presStyleIdx="2" presStyleCnt="3"/>
      <dgm:spPr/>
      <dgm:t>
        <a:bodyPr/>
        <a:lstStyle/>
        <a:p>
          <a:endParaRPr lang="fr-FR"/>
        </a:p>
      </dgm:t>
    </dgm:pt>
  </dgm:ptLst>
  <dgm:cxnLst>
    <dgm:cxn modelId="{EC29B89F-4D12-4130-A9BB-2E5880101D35}" type="presOf" srcId="{8CB68DB5-4CF3-47EA-AB98-C78A864A21DA}" destId="{76BFC082-0D12-48CB-A1E3-FF662367BFEF}" srcOrd="0" destOrd="0" presId="urn:microsoft.com/office/officeart/2005/8/layout/cycle7"/>
    <dgm:cxn modelId="{1B52B72E-FECE-4F33-B93F-0EAA8F900282}" type="presOf" srcId="{96E0484C-67B4-4749-8B74-1AADE0628658}" destId="{BBBE7AF0-8599-4CC9-8E61-B532C2CECBE2}" srcOrd="0" destOrd="0" presId="urn:microsoft.com/office/officeart/2005/8/layout/cycle7"/>
    <dgm:cxn modelId="{5316D69B-2DBB-4C3C-98C9-5F060FFA99BD}" type="presOf" srcId="{283DB083-403A-43BD-9953-6DA365C84E73}" destId="{AAAE6746-212C-402C-AD65-4B5488CF96C6}" srcOrd="0" destOrd="0" presId="urn:microsoft.com/office/officeart/2005/8/layout/cycle7"/>
    <dgm:cxn modelId="{98F66592-F353-444D-B56E-2F36575CA35D}" type="presOf" srcId="{8CB68DB5-4CF3-47EA-AB98-C78A864A21DA}" destId="{67822D11-0DBE-4A43-B6DA-4F64539F4B3F}" srcOrd="1" destOrd="0" presId="urn:microsoft.com/office/officeart/2005/8/layout/cycle7"/>
    <dgm:cxn modelId="{C045638B-2181-4ADB-B541-E340E0A07277}" srcId="{283DB083-403A-43BD-9953-6DA365C84E73}" destId="{96E0484C-67B4-4749-8B74-1AADE0628658}" srcOrd="1" destOrd="0" parTransId="{39FBDC34-1A6C-4953-B476-DDD2C6B33208}" sibTransId="{EA50DF16-C41D-4EB8-A1FE-4AAA3F5F7A50}"/>
    <dgm:cxn modelId="{BFF91679-F142-4314-BE86-FEBD5BBA3FD0}" srcId="{283DB083-403A-43BD-9953-6DA365C84E73}" destId="{9AC1648C-B74D-47CC-B859-8DF685D21F91}" srcOrd="2" destOrd="0" parTransId="{6AC5A8F9-33AE-4542-8907-2CE4AA83A906}" sibTransId="{A3C1BFE6-1470-4509-B6AD-50DDFB3B531E}"/>
    <dgm:cxn modelId="{AD9832A9-3067-4EAE-9B75-F3A3C612FACE}" type="presOf" srcId="{EA50DF16-C41D-4EB8-A1FE-4AAA3F5F7A50}" destId="{C516C55C-D9DC-4DF6-9CF8-5EBB415D46BE}" srcOrd="1" destOrd="0" presId="urn:microsoft.com/office/officeart/2005/8/layout/cycle7"/>
    <dgm:cxn modelId="{8D4D2AF1-CDE2-4E2F-8E1B-2F5DD7A796EE}" srcId="{283DB083-403A-43BD-9953-6DA365C84E73}" destId="{889E61C5-87E9-44E0-96C0-0B37BB05807B}" srcOrd="0" destOrd="0" parTransId="{B5A52B65-C53D-46E7-B535-3FD734CD973F}" sibTransId="{8CB68DB5-4CF3-47EA-AB98-C78A864A21DA}"/>
    <dgm:cxn modelId="{C8EA8AEB-8FEE-46F0-A75A-786B594B4B07}" type="presOf" srcId="{889E61C5-87E9-44E0-96C0-0B37BB05807B}" destId="{782C1BBA-34E8-45C8-8C23-3A526046787D}" srcOrd="0" destOrd="0" presId="urn:microsoft.com/office/officeart/2005/8/layout/cycle7"/>
    <dgm:cxn modelId="{E77E5DE0-C4CB-48F8-890E-8302BAC51B1D}" type="presOf" srcId="{EA50DF16-C41D-4EB8-A1FE-4AAA3F5F7A50}" destId="{45C1B289-5A21-4763-AC95-707E965FFA47}" srcOrd="0" destOrd="0" presId="urn:microsoft.com/office/officeart/2005/8/layout/cycle7"/>
    <dgm:cxn modelId="{0F27495F-082D-4C64-AA20-5E3C0F1F1AC9}" type="presOf" srcId="{A3C1BFE6-1470-4509-B6AD-50DDFB3B531E}" destId="{FB6B6323-0F21-4770-9EC5-055D8145946E}" srcOrd="0" destOrd="0" presId="urn:microsoft.com/office/officeart/2005/8/layout/cycle7"/>
    <dgm:cxn modelId="{3B775CD2-A58D-454B-B264-6067313A7F14}" type="presOf" srcId="{9AC1648C-B74D-47CC-B859-8DF685D21F91}" destId="{395B7A00-5D35-4721-9064-E9BD669D3296}" srcOrd="0" destOrd="0" presId="urn:microsoft.com/office/officeart/2005/8/layout/cycle7"/>
    <dgm:cxn modelId="{2066F044-6BEB-4069-B46E-E938C7C6A994}" type="presOf" srcId="{A3C1BFE6-1470-4509-B6AD-50DDFB3B531E}" destId="{D587B6C8-ED32-4D66-8968-D1E96EC38832}" srcOrd="1" destOrd="0" presId="urn:microsoft.com/office/officeart/2005/8/layout/cycle7"/>
    <dgm:cxn modelId="{6E076E1E-DD97-433F-837C-B520D639BA55}" type="presParOf" srcId="{AAAE6746-212C-402C-AD65-4B5488CF96C6}" destId="{782C1BBA-34E8-45C8-8C23-3A526046787D}" srcOrd="0" destOrd="0" presId="urn:microsoft.com/office/officeart/2005/8/layout/cycle7"/>
    <dgm:cxn modelId="{7AECA3B5-EE91-42F8-905A-6AEF33A9BAEE}" type="presParOf" srcId="{AAAE6746-212C-402C-AD65-4B5488CF96C6}" destId="{76BFC082-0D12-48CB-A1E3-FF662367BFEF}" srcOrd="1" destOrd="0" presId="urn:microsoft.com/office/officeart/2005/8/layout/cycle7"/>
    <dgm:cxn modelId="{8BD9F5F2-2D49-468D-A8C1-4338878FAF40}" type="presParOf" srcId="{76BFC082-0D12-48CB-A1E3-FF662367BFEF}" destId="{67822D11-0DBE-4A43-B6DA-4F64539F4B3F}" srcOrd="0" destOrd="0" presId="urn:microsoft.com/office/officeart/2005/8/layout/cycle7"/>
    <dgm:cxn modelId="{D8AC747F-7D37-4B04-9D38-0597CE9DE408}" type="presParOf" srcId="{AAAE6746-212C-402C-AD65-4B5488CF96C6}" destId="{BBBE7AF0-8599-4CC9-8E61-B532C2CECBE2}" srcOrd="2" destOrd="0" presId="urn:microsoft.com/office/officeart/2005/8/layout/cycle7"/>
    <dgm:cxn modelId="{0EF80FDE-6F13-4487-99C1-B00E9DE6BA70}" type="presParOf" srcId="{AAAE6746-212C-402C-AD65-4B5488CF96C6}" destId="{45C1B289-5A21-4763-AC95-707E965FFA47}" srcOrd="3" destOrd="0" presId="urn:microsoft.com/office/officeart/2005/8/layout/cycle7"/>
    <dgm:cxn modelId="{42BE1615-D217-4656-9DBA-903393B9F684}" type="presParOf" srcId="{45C1B289-5A21-4763-AC95-707E965FFA47}" destId="{C516C55C-D9DC-4DF6-9CF8-5EBB415D46BE}" srcOrd="0" destOrd="0" presId="urn:microsoft.com/office/officeart/2005/8/layout/cycle7"/>
    <dgm:cxn modelId="{FF9E971B-18D2-4ACC-A6A0-CAB504F8F476}" type="presParOf" srcId="{AAAE6746-212C-402C-AD65-4B5488CF96C6}" destId="{395B7A00-5D35-4721-9064-E9BD669D3296}" srcOrd="4" destOrd="0" presId="urn:microsoft.com/office/officeart/2005/8/layout/cycle7"/>
    <dgm:cxn modelId="{388A6C28-A245-42D8-B3F8-8AEF2D839787}" type="presParOf" srcId="{AAAE6746-212C-402C-AD65-4B5488CF96C6}" destId="{FB6B6323-0F21-4770-9EC5-055D8145946E}" srcOrd="5" destOrd="0" presId="urn:microsoft.com/office/officeart/2005/8/layout/cycle7"/>
    <dgm:cxn modelId="{8E9459B3-9295-4560-B6CE-449132E6F853}" type="presParOf" srcId="{FB6B6323-0F21-4770-9EC5-055D8145946E}" destId="{D587B6C8-ED32-4D66-8968-D1E96EC38832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C1BBA-34E8-45C8-8C23-3A526046787D}">
      <dsp:nvSpPr>
        <dsp:cNvPr id="0" name=""/>
        <dsp:cNvSpPr/>
      </dsp:nvSpPr>
      <dsp:spPr>
        <a:xfrm>
          <a:off x="1316778" y="611"/>
          <a:ext cx="1349844" cy="6749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Produit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Arbre</a:t>
          </a:r>
          <a:endParaRPr lang="fr-FR" sz="1000" kern="1200" dirty="0"/>
        </a:p>
      </dsp:txBody>
      <dsp:txXfrm>
        <a:off x="1336546" y="20379"/>
        <a:ext cx="1310308" cy="635386"/>
      </dsp:txXfrm>
    </dsp:sp>
    <dsp:sp modelId="{76BFC082-0D12-48CB-A1E3-FF662367BFEF}">
      <dsp:nvSpPr>
        <dsp:cNvPr id="0" name=""/>
        <dsp:cNvSpPr/>
      </dsp:nvSpPr>
      <dsp:spPr>
        <a:xfrm rot="3600000">
          <a:off x="2197420" y="1184767"/>
          <a:ext cx="702623" cy="23622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2268287" y="1232011"/>
        <a:ext cx="560889" cy="141734"/>
      </dsp:txXfrm>
    </dsp:sp>
    <dsp:sp modelId="{BBBE7AF0-8599-4CC9-8E61-B532C2CECBE2}">
      <dsp:nvSpPr>
        <dsp:cNvPr id="0" name=""/>
        <dsp:cNvSpPr/>
      </dsp:nvSpPr>
      <dsp:spPr>
        <a:xfrm>
          <a:off x="2430840" y="1930223"/>
          <a:ext cx="1349844" cy="674922"/>
        </a:xfrm>
        <a:prstGeom prst="roundRect">
          <a:avLst>
            <a:gd name="adj" fmla="val 10000"/>
          </a:avLst>
        </a:prstGeom>
        <a:solidFill>
          <a:schemeClr val="accent2">
            <a:hueOff val="-4271743"/>
            <a:satOff val="12481"/>
            <a:lumOff val="-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Matériau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Alliage d’acier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(Acier faiblement allié)</a:t>
          </a:r>
        </a:p>
      </dsp:txBody>
      <dsp:txXfrm>
        <a:off x="2450608" y="1949991"/>
        <a:ext cx="1310308" cy="635386"/>
      </dsp:txXfrm>
    </dsp:sp>
    <dsp:sp modelId="{45C1B289-5A21-4763-AC95-707E965FFA47}">
      <dsp:nvSpPr>
        <dsp:cNvPr id="0" name=""/>
        <dsp:cNvSpPr/>
      </dsp:nvSpPr>
      <dsp:spPr>
        <a:xfrm rot="10800000">
          <a:off x="1640389" y="2149573"/>
          <a:ext cx="702623" cy="23622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-4271743"/>
            <a:satOff val="12481"/>
            <a:lumOff val="-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 rot="10800000">
        <a:off x="1711256" y="2196817"/>
        <a:ext cx="560889" cy="141734"/>
      </dsp:txXfrm>
    </dsp:sp>
    <dsp:sp modelId="{395B7A00-5D35-4721-9064-E9BD669D3296}">
      <dsp:nvSpPr>
        <dsp:cNvPr id="0" name=""/>
        <dsp:cNvSpPr/>
      </dsp:nvSpPr>
      <dsp:spPr>
        <a:xfrm>
          <a:off x="202716" y="1930223"/>
          <a:ext cx="1349844" cy="674922"/>
        </a:xfrm>
        <a:prstGeom prst="roundRect">
          <a:avLst>
            <a:gd name="adj" fmla="val 10000"/>
          </a:avLst>
        </a:prstGeom>
        <a:solidFill>
          <a:schemeClr val="accent2">
            <a:hueOff val="-8543487"/>
            <a:satOff val="24962"/>
            <a:lumOff val="-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Procédé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Forge, Tournage et taille de engrenages</a:t>
          </a:r>
          <a:endParaRPr lang="fr-FR" sz="1000" kern="1200" dirty="0"/>
        </a:p>
      </dsp:txBody>
      <dsp:txXfrm>
        <a:off x="222484" y="1949991"/>
        <a:ext cx="1310308" cy="635386"/>
      </dsp:txXfrm>
    </dsp:sp>
    <dsp:sp modelId="{FB6B6323-0F21-4770-9EC5-055D8145946E}">
      <dsp:nvSpPr>
        <dsp:cNvPr id="0" name=""/>
        <dsp:cNvSpPr/>
      </dsp:nvSpPr>
      <dsp:spPr>
        <a:xfrm rot="18000000">
          <a:off x="1083358" y="1184767"/>
          <a:ext cx="702623" cy="23622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-8543487"/>
            <a:satOff val="24962"/>
            <a:lumOff val="-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>
        <a:off x="1154225" y="1232011"/>
        <a:ext cx="560889" cy="141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28/05/2016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C5C4C77-C104-406F-97B3-AEF7EAF56FB1}" type="datetime1">
              <a:rPr lang="fr-FR" smtClean="0"/>
              <a:t>28/05/2016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Cisaille hydraulique - Équipe pédagogique PT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DD11-3375-42C9-9D68-5C9D09FFFF68}" type="datetime1">
              <a:rPr lang="fr-FR" smtClean="0"/>
              <a:t>28/05/2016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Cisaille hydraulique - Équipe pédagogique PT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6B6F-6E75-4A93-A1F9-B22C02189F31}" type="datetime1">
              <a:rPr lang="fr-FR" smtClean="0"/>
              <a:t>28/05/2016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Cisaille hydraulique - Équipe pédagogique PT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5120" cy="990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4A50-C167-4589-A808-5B9834C83F3A}" type="datetime1">
              <a:rPr lang="fr-FR" smtClean="0"/>
              <a:t>28/05/2016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6588224" cy="365760"/>
          </a:xfrm>
        </p:spPr>
        <p:txBody>
          <a:bodyPr/>
          <a:lstStyle/>
          <a:p>
            <a:r>
              <a:rPr lang="fr-FR" smtClean="0"/>
              <a:t>Cisaille hydraulique - Équipe pédagogique PT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pic>
        <p:nvPicPr>
          <p:cNvPr id="2050" name="Picture 2" descr="C:\Enseignement\GitHub\Informatique\P_05_AlgorithmiqueProgrammation\01_Recursivite\Cours\png\logo_lyce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55" y="21599"/>
            <a:ext cx="1124756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36CEEDF-DD54-4E6F-9549-6A6CA4A3BF45}" type="datetime1">
              <a:rPr lang="fr-FR" smtClean="0"/>
              <a:t>28/05/2016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Cisaille hydraulique - Équipe pédagogique PT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7D22-9681-4254-BD8D-50EDB8FABFA3}" type="datetime1">
              <a:rPr lang="fr-FR" smtClean="0"/>
              <a:t>28/05/2016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Cisaille hydraulique - Équipe pédagogique PT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D4A-25B0-43DB-ADF9-11DFCA1DE6B3}" type="datetime1">
              <a:rPr lang="fr-FR" smtClean="0"/>
              <a:t>28/05/2016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Cisaille hydraulique - Équipe pédagogique PT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E583-9D6F-4FC5-81AB-E4E0B11488DB}" type="datetime1">
              <a:rPr lang="fr-FR" smtClean="0"/>
              <a:t>28/05/2016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Cisaille hydraulique - Équipe pédagogique PT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7242-F7A5-4270-A922-CA8DB649FA34}" type="datetime1">
              <a:rPr lang="fr-FR" smtClean="0"/>
              <a:t>28/05/2016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Cisaille hydraulique - Équipe pédagogique PT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0D0F-79DC-4CC2-97A5-217437E35895}" type="datetime1">
              <a:rPr lang="fr-FR" smtClean="0"/>
              <a:t>28/05/2016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Cisaille hydraulique - Équipe pédagogique PT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4C7D6-272F-4200-BC74-C5527C571EBB}" type="datetime1">
              <a:rPr lang="fr-FR" smtClean="0"/>
              <a:t>28/05/2016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Cisaille hydraulique - Équipe pédagogique PT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EC7BBB-73EA-4F4C-A390-AA5DBD5B46A9}" type="datetime1">
              <a:rPr lang="fr-FR" smtClean="0"/>
              <a:t>28/05/2016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Cisaille hydraulique - Équipe pédagogique PT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Préparation aux oraux de la banque PT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Cisaille </a:t>
            </a:r>
            <a:r>
              <a:rPr lang="fr-FR" dirty="0" err="1" smtClean="0"/>
              <a:t>Hydaulique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ous-titre 2"/>
              <p:cNvSpPr txBox="1">
                <a:spLocks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0" indent="0" algn="r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indent="0" algn="ctr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None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None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None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None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dirty="0" smtClean="0"/>
                  <a:t>Lycée de La Martinière </a:t>
                </a:r>
                <a:r>
                  <a:rPr lang="fr-FR" dirty="0" err="1" smtClean="0"/>
                  <a:t>Monplaisir</a:t>
                </a:r>
                <a:r>
                  <a:rPr lang="fr-FR" dirty="0"/>
                  <a:t> </a:t>
                </a:r>
                <a:r>
                  <a:rPr lang="fr-FR" dirty="0" smtClean="0"/>
                  <a:t>– PT – PT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⋆</m:t>
                    </m:r>
                  </m:oMath>
                </a14:m>
                <a:endParaRPr lang="fr-FR" dirty="0"/>
              </a:p>
              <a:p>
                <a:pPr algn="ctr"/>
                <a:r>
                  <a:rPr lang="fr-FR" dirty="0" smtClean="0"/>
                  <a:t>Équipe pédagogique PT</a:t>
                </a:r>
                <a:endParaRPr lang="fr-FR" dirty="0"/>
              </a:p>
            </p:txBody>
          </p:sp>
        </mc:Choice>
        <mc:Fallback xmlns="">
          <p:sp>
            <p:nvSpPr>
              <p:cNvPr id="4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  <a:blipFill rotWithShape="1">
                <a:blip r:embed="rId3"/>
                <a:stretch>
                  <a:fillRect t="-10345" b="-114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7" name="Image 6" descr="Afficher l'image d'origin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0688"/>
            <a:ext cx="3349168" cy="176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Modéliser la transmission mécanique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Cisaille hydraulique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ce réservé du contenu 6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4978896" cy="4937760"/>
              </a:xfrm>
            </p:spPr>
            <p:txBody>
              <a:bodyPr/>
              <a:lstStyle/>
              <a:p>
                <a:r>
                  <a:rPr lang="fr-FR" dirty="0" smtClean="0"/>
                  <a:t>On a :</a:t>
                </a:r>
              </a:p>
              <a:p>
                <a14:m/>
              </a:p>
              <a:p>
                <a:endParaRPr lang="fr-FR" dirty="0" smtClean="0"/>
              </a:p>
              <a:p>
                <a:r>
                  <a:rPr lang="fr-FR" dirty="0" smtClean="0"/>
                  <a:t>On projette l’équation sur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endParaRPr lang="fr-FR" dirty="0" smtClean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𝑒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i="1">
                        <a:latin typeface="Cambria Math"/>
                      </a:rPr>
                      <m:t>+</m:t>
                    </m:r>
                    <m:r>
                      <a:rPr lang="fr-FR" i="1">
                        <a:latin typeface="Cambria Math"/>
                      </a:rPr>
                      <m:t>𝜇</m:t>
                    </m:r>
                    <m:r>
                      <a:rPr lang="fr-FR" i="1">
                        <a:latin typeface="Cambria Math"/>
                      </a:rPr>
                      <m:t>+</m:t>
                    </m:r>
                    <m:r>
                      <a:rPr lang="fr-FR" i="1">
                        <a:latin typeface="Cambria Math"/>
                      </a:rPr>
                      <m:t>h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0</m:t>
                        </m:r>
                      </m:e>
                    </m:acc>
                  </m:oMath>
                </a14:m>
                <a:endParaRPr lang="fr-FR" dirty="0" smtClean="0"/>
              </a:p>
              <a:p>
                <a:endParaRPr lang="fr-FR" dirty="0"/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7" name="Espace réservé du contenu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4978896" cy="4937760"/>
              </a:xfrm>
              <a:blipFill rotWithShape="1">
                <a:blip r:embed="rId2"/>
                <a:stretch>
                  <a:fillRect l="-734" t="-9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147" y="3933056"/>
            <a:ext cx="2514766" cy="1639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763713"/>
            <a:ext cx="1822450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55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PPM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Cisaille hydraulique - Équipe pédagogique 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20763268"/>
              </p:ext>
            </p:extLst>
          </p:nvPr>
        </p:nvGraphicFramePr>
        <p:xfrm>
          <a:off x="2580299" y="1300708"/>
          <a:ext cx="3983402" cy="2605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Éclair 6"/>
          <p:cNvSpPr/>
          <p:nvPr/>
        </p:nvSpPr>
        <p:spPr>
          <a:xfrm>
            <a:off x="2411760" y="2269582"/>
            <a:ext cx="864096" cy="576064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Éclair 7"/>
          <p:cNvSpPr/>
          <p:nvPr/>
        </p:nvSpPr>
        <p:spPr>
          <a:xfrm flipH="1">
            <a:off x="5392784" y="2027523"/>
            <a:ext cx="864096" cy="576064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Éclair 8"/>
          <p:cNvSpPr/>
          <p:nvPr/>
        </p:nvSpPr>
        <p:spPr>
          <a:xfrm rot="5400000" flipH="1">
            <a:off x="4672025" y="3789040"/>
            <a:ext cx="432048" cy="576064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372200" y="1596636"/>
            <a:ext cx="25922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Critères mécaniques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Transmission des efforts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Critères chimiques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Surement négligeables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Critères thermiques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Surement négligeables</a:t>
            </a:r>
            <a:endParaRPr lang="fr-FR" sz="11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4963" y="1161160"/>
            <a:ext cx="25922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Produit </a:t>
            </a:r>
            <a:r>
              <a:rPr lang="fr-FR" sz="1100" dirty="0" smtClean="0">
                <a:sym typeface="Wingdings 3"/>
              </a:rPr>
              <a:t> Procédé</a:t>
            </a:r>
            <a:endParaRPr lang="fr-FR" sz="11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Formes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fr-FR" sz="1100" dirty="0" smtClean="0"/>
              <a:t>Profil cylindrique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fr-FR" sz="1100" dirty="0" smtClean="0"/>
              <a:t>Secteur denté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fr-FR" sz="1100" dirty="0" smtClean="0"/>
              <a:t>Hélicoïde </a:t>
            </a:r>
            <a:endParaRPr lang="fr-FR" sz="11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4963" y="2605261"/>
            <a:ext cx="259228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Procédé </a:t>
            </a:r>
            <a:r>
              <a:rPr lang="fr-FR" sz="1100" dirty="0" smtClean="0">
                <a:sym typeface="Wingdings 3"/>
              </a:rPr>
              <a:t> Produit</a:t>
            </a:r>
            <a:endParaRPr lang="fr-FR" sz="11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Grand rayons dans les surfaces de raccordement (peu visible ici)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sz="1100" dirty="0" smtClean="0"/>
              <a:t>Fibrage de la pièce (non visible ici)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fr-FR" sz="11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340343" y="4020120"/>
            <a:ext cx="2592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100" dirty="0" smtClean="0"/>
              <a:t>Température de fusion</a:t>
            </a:r>
          </a:p>
        </p:txBody>
      </p:sp>
      <p:sp>
        <p:nvSpPr>
          <p:cNvPr id="16" name="Espace réservé du contenu 4"/>
          <p:cNvSpPr txBox="1">
            <a:spLocks/>
          </p:cNvSpPr>
          <p:nvPr/>
        </p:nvSpPr>
        <p:spPr>
          <a:xfrm>
            <a:off x="457200" y="4437112"/>
            <a:ext cx="4042792" cy="17198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Brut cylindrique laminé</a:t>
            </a:r>
          </a:p>
          <a:p>
            <a:r>
              <a:rPr lang="fr-FR" sz="2000" dirty="0" smtClean="0"/>
              <a:t>Forgeage des formes générales</a:t>
            </a:r>
          </a:p>
          <a:p>
            <a:r>
              <a:rPr lang="fr-FR" sz="2000" dirty="0" smtClean="0"/>
              <a:t>Ébavurage</a:t>
            </a:r>
          </a:p>
        </p:txBody>
      </p:sp>
      <p:sp>
        <p:nvSpPr>
          <p:cNvPr id="17" name="Espace réservé du contenu 4"/>
          <p:cNvSpPr txBox="1">
            <a:spLocks/>
          </p:cNvSpPr>
          <p:nvPr/>
        </p:nvSpPr>
        <p:spPr>
          <a:xfrm>
            <a:off x="4632259" y="4437112"/>
            <a:ext cx="4042792" cy="1719848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Usinage :</a:t>
            </a:r>
          </a:p>
          <a:p>
            <a:pPr lvl="1"/>
            <a:r>
              <a:rPr lang="fr-FR" dirty="0" smtClean="0"/>
              <a:t>Tournage des parties cylindriques et planes</a:t>
            </a:r>
          </a:p>
          <a:p>
            <a:pPr lvl="1"/>
            <a:r>
              <a:rPr lang="fr-FR" dirty="0" smtClean="0"/>
              <a:t>Tournage sur tour 3 axes pour les rainures de clavette</a:t>
            </a:r>
          </a:p>
          <a:p>
            <a:r>
              <a:rPr lang="fr-FR" dirty="0" smtClean="0"/>
              <a:t>Taille des engrenages et de la portion hélicoïdale</a:t>
            </a:r>
          </a:p>
          <a:p>
            <a:r>
              <a:rPr lang="fr-FR" dirty="0" smtClean="0"/>
              <a:t>Trempe superficielle + Revenu</a:t>
            </a:r>
          </a:p>
          <a:p>
            <a:pPr lvl="1"/>
            <a:r>
              <a:rPr lang="fr-FR" dirty="0" smtClean="0"/>
              <a:t>Engrenages, portées </a:t>
            </a:r>
            <a:r>
              <a:rPr lang="fr-FR" smtClean="0"/>
              <a:t>de roulements.</a:t>
            </a:r>
            <a:endParaRPr lang="fr-FR" dirty="0" smtClean="0"/>
          </a:p>
          <a:p>
            <a:r>
              <a:rPr lang="fr-FR" dirty="0" smtClean="0"/>
              <a:t>Usinage des de finition</a:t>
            </a:r>
          </a:p>
        </p:txBody>
      </p:sp>
    </p:spTree>
    <p:extLst>
      <p:ext uri="{BB962C8B-B14F-4D97-AF65-F5344CB8AC3E}">
        <p14:creationId xmlns:p14="http://schemas.microsoft.com/office/powerpoint/2010/main" val="29970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819</TotalTime>
  <Words>233</Words>
  <Application>Microsoft Office PowerPoint</Application>
  <PresentationFormat>Affichage à l'écran (4:3)</PresentationFormat>
  <Paragraphs>49</Paragraphs>
  <Slides>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Origine</vt:lpstr>
      <vt:lpstr>Préparation aux oraux de la banque PT</vt:lpstr>
      <vt:lpstr>Modéliser la transmission mécanique</vt:lpstr>
      <vt:lpstr>Analyse PPM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</dc:title>
  <dc:creator>XP</dc:creator>
  <cp:lastModifiedBy>Xavier Pessoles</cp:lastModifiedBy>
  <cp:revision>188</cp:revision>
  <dcterms:created xsi:type="dcterms:W3CDTF">2014-09-30T07:33:25Z</dcterms:created>
  <dcterms:modified xsi:type="dcterms:W3CDTF">2016-05-28T10:30:57Z</dcterms:modified>
</cp:coreProperties>
</file>