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83" r:id="rId3"/>
    <p:sldId id="285" r:id="rId4"/>
    <p:sldId id="275" r:id="rId5"/>
    <p:sldId id="284" r:id="rId6"/>
    <p:sldId id="286" r:id="rId7"/>
    <p:sldId id="28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83"/>
            <p14:sldId id="285"/>
            <p14:sldId id="275"/>
            <p14:sldId id="284"/>
            <p14:sldId id="286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smtClean="0"/>
            <a:t>Arbre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d’acier</a:t>
          </a:r>
        </a:p>
        <a:p>
          <a:r>
            <a:rPr lang="fr-FR" dirty="0" smtClean="0"/>
            <a:t>(Acier faiblement allié)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Forge, Tournage et taille de engrenages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C29B89F-4D12-4130-A9BB-2E5880101D35}" type="presOf" srcId="{8CB68DB5-4CF3-47EA-AB98-C78A864A21DA}" destId="{76BFC082-0D12-48CB-A1E3-FF662367BFEF}" srcOrd="0" destOrd="0" presId="urn:microsoft.com/office/officeart/2005/8/layout/cycle7"/>
    <dgm:cxn modelId="{1B52B72E-FECE-4F33-B93F-0EAA8F900282}" type="presOf" srcId="{96E0484C-67B4-4749-8B74-1AADE0628658}" destId="{BBBE7AF0-8599-4CC9-8E61-B532C2CECBE2}" srcOrd="0" destOrd="0" presId="urn:microsoft.com/office/officeart/2005/8/layout/cycle7"/>
    <dgm:cxn modelId="{5316D69B-2DBB-4C3C-98C9-5F060FFA99BD}" type="presOf" srcId="{283DB083-403A-43BD-9953-6DA365C84E73}" destId="{AAAE6746-212C-402C-AD65-4B5488CF96C6}" srcOrd="0" destOrd="0" presId="urn:microsoft.com/office/officeart/2005/8/layout/cycle7"/>
    <dgm:cxn modelId="{98F66592-F353-444D-B56E-2F36575CA35D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AD9832A9-3067-4EAE-9B75-F3A3C612FACE}" type="presOf" srcId="{EA50DF16-C41D-4EB8-A1FE-4AAA3F5F7A50}" destId="{C516C55C-D9DC-4DF6-9CF8-5EBB415D46BE}" srcOrd="1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C8EA8AEB-8FEE-46F0-A75A-786B594B4B07}" type="presOf" srcId="{889E61C5-87E9-44E0-96C0-0B37BB05807B}" destId="{782C1BBA-34E8-45C8-8C23-3A526046787D}" srcOrd="0" destOrd="0" presId="urn:microsoft.com/office/officeart/2005/8/layout/cycle7"/>
    <dgm:cxn modelId="{E77E5DE0-C4CB-48F8-890E-8302BAC51B1D}" type="presOf" srcId="{EA50DF16-C41D-4EB8-A1FE-4AAA3F5F7A50}" destId="{45C1B289-5A21-4763-AC95-707E965FFA47}" srcOrd="0" destOrd="0" presId="urn:microsoft.com/office/officeart/2005/8/layout/cycle7"/>
    <dgm:cxn modelId="{0F27495F-082D-4C64-AA20-5E3C0F1F1AC9}" type="presOf" srcId="{A3C1BFE6-1470-4509-B6AD-50DDFB3B531E}" destId="{FB6B6323-0F21-4770-9EC5-055D8145946E}" srcOrd="0" destOrd="0" presId="urn:microsoft.com/office/officeart/2005/8/layout/cycle7"/>
    <dgm:cxn modelId="{3B775CD2-A58D-454B-B264-6067313A7F14}" type="presOf" srcId="{9AC1648C-B74D-47CC-B859-8DF685D21F91}" destId="{395B7A00-5D35-4721-9064-E9BD669D3296}" srcOrd="0" destOrd="0" presId="urn:microsoft.com/office/officeart/2005/8/layout/cycle7"/>
    <dgm:cxn modelId="{2066F044-6BEB-4069-B46E-E938C7C6A994}" type="presOf" srcId="{A3C1BFE6-1470-4509-B6AD-50DDFB3B531E}" destId="{D587B6C8-ED32-4D66-8968-D1E96EC38832}" srcOrd="1" destOrd="0" presId="urn:microsoft.com/office/officeart/2005/8/layout/cycle7"/>
    <dgm:cxn modelId="{6E076E1E-DD97-433F-837C-B520D639BA55}" type="presParOf" srcId="{AAAE6746-212C-402C-AD65-4B5488CF96C6}" destId="{782C1BBA-34E8-45C8-8C23-3A526046787D}" srcOrd="0" destOrd="0" presId="urn:microsoft.com/office/officeart/2005/8/layout/cycle7"/>
    <dgm:cxn modelId="{7AECA3B5-EE91-42F8-905A-6AEF33A9BAEE}" type="presParOf" srcId="{AAAE6746-212C-402C-AD65-4B5488CF96C6}" destId="{76BFC082-0D12-48CB-A1E3-FF662367BFEF}" srcOrd="1" destOrd="0" presId="urn:microsoft.com/office/officeart/2005/8/layout/cycle7"/>
    <dgm:cxn modelId="{8BD9F5F2-2D49-468D-A8C1-4338878FAF40}" type="presParOf" srcId="{76BFC082-0D12-48CB-A1E3-FF662367BFEF}" destId="{67822D11-0DBE-4A43-B6DA-4F64539F4B3F}" srcOrd="0" destOrd="0" presId="urn:microsoft.com/office/officeart/2005/8/layout/cycle7"/>
    <dgm:cxn modelId="{D8AC747F-7D37-4B04-9D38-0597CE9DE408}" type="presParOf" srcId="{AAAE6746-212C-402C-AD65-4B5488CF96C6}" destId="{BBBE7AF0-8599-4CC9-8E61-B532C2CECBE2}" srcOrd="2" destOrd="0" presId="urn:microsoft.com/office/officeart/2005/8/layout/cycle7"/>
    <dgm:cxn modelId="{0EF80FDE-6F13-4487-99C1-B00E9DE6BA70}" type="presParOf" srcId="{AAAE6746-212C-402C-AD65-4B5488CF96C6}" destId="{45C1B289-5A21-4763-AC95-707E965FFA47}" srcOrd="3" destOrd="0" presId="urn:microsoft.com/office/officeart/2005/8/layout/cycle7"/>
    <dgm:cxn modelId="{42BE1615-D217-4656-9DBA-903393B9F684}" type="presParOf" srcId="{45C1B289-5A21-4763-AC95-707E965FFA47}" destId="{C516C55C-D9DC-4DF6-9CF8-5EBB415D46BE}" srcOrd="0" destOrd="0" presId="urn:microsoft.com/office/officeart/2005/8/layout/cycle7"/>
    <dgm:cxn modelId="{FF9E971B-18D2-4ACC-A6A0-CAB504F8F476}" type="presParOf" srcId="{AAAE6746-212C-402C-AD65-4B5488CF96C6}" destId="{395B7A00-5D35-4721-9064-E9BD669D3296}" srcOrd="4" destOrd="0" presId="urn:microsoft.com/office/officeart/2005/8/layout/cycle7"/>
    <dgm:cxn modelId="{388A6C28-A245-42D8-B3F8-8AEF2D839787}" type="presParOf" srcId="{AAAE6746-212C-402C-AD65-4B5488CF96C6}" destId="{FB6B6323-0F21-4770-9EC5-055D8145946E}" srcOrd="5" destOrd="0" presId="urn:microsoft.com/office/officeart/2005/8/layout/cycle7"/>
    <dgm:cxn modelId="{8E9459B3-9295-4560-B6CE-449132E6F853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1BBA-34E8-45C8-8C23-3A526046787D}">
      <dsp:nvSpPr>
        <dsp:cNvPr id="0" name=""/>
        <dsp:cNvSpPr/>
      </dsp:nvSpPr>
      <dsp:spPr>
        <a:xfrm>
          <a:off x="1316778" y="611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Produit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Arbre</a:t>
          </a:r>
          <a:endParaRPr lang="fr-FR" sz="1000" kern="1200" dirty="0"/>
        </a:p>
      </dsp:txBody>
      <dsp:txXfrm>
        <a:off x="1336546" y="20379"/>
        <a:ext cx="1310308" cy="635386"/>
      </dsp:txXfrm>
    </dsp:sp>
    <dsp:sp modelId="{76BFC082-0D12-48CB-A1E3-FF662367BFEF}">
      <dsp:nvSpPr>
        <dsp:cNvPr id="0" name=""/>
        <dsp:cNvSpPr/>
      </dsp:nvSpPr>
      <dsp:spPr>
        <a:xfrm rot="3600000">
          <a:off x="2197420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2268287" y="1232011"/>
        <a:ext cx="560889" cy="141734"/>
      </dsp:txXfrm>
    </dsp:sp>
    <dsp:sp modelId="{BBBE7AF0-8599-4CC9-8E61-B532C2CECBE2}">
      <dsp:nvSpPr>
        <dsp:cNvPr id="0" name=""/>
        <dsp:cNvSpPr/>
      </dsp:nvSpPr>
      <dsp:spPr>
        <a:xfrm>
          <a:off x="2430840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Matériau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Alliage d’acier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(Acier faiblement allié)</a:t>
          </a:r>
        </a:p>
      </dsp:txBody>
      <dsp:txXfrm>
        <a:off x="2450608" y="1949991"/>
        <a:ext cx="1310308" cy="635386"/>
      </dsp:txXfrm>
    </dsp:sp>
    <dsp:sp modelId="{45C1B289-5A21-4763-AC95-707E965FFA47}">
      <dsp:nvSpPr>
        <dsp:cNvPr id="0" name=""/>
        <dsp:cNvSpPr/>
      </dsp:nvSpPr>
      <dsp:spPr>
        <a:xfrm rot="10800000">
          <a:off x="1640389" y="2149573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1711256" y="2196817"/>
        <a:ext cx="560889" cy="141734"/>
      </dsp:txXfrm>
    </dsp:sp>
    <dsp:sp modelId="{395B7A00-5D35-4721-9064-E9BD669D3296}">
      <dsp:nvSpPr>
        <dsp:cNvPr id="0" name=""/>
        <dsp:cNvSpPr/>
      </dsp:nvSpPr>
      <dsp:spPr>
        <a:xfrm>
          <a:off x="202716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Procédé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Forge, Tournage et taille de engrenages</a:t>
          </a:r>
          <a:endParaRPr lang="fr-FR" sz="1000" kern="1200" dirty="0"/>
        </a:p>
      </dsp:txBody>
      <dsp:txXfrm>
        <a:off x="222484" y="1949991"/>
        <a:ext cx="1310308" cy="635386"/>
      </dsp:txXfrm>
    </dsp:sp>
    <dsp:sp modelId="{FB6B6323-0F21-4770-9EC5-055D8145946E}">
      <dsp:nvSpPr>
        <dsp:cNvPr id="0" name=""/>
        <dsp:cNvSpPr/>
      </dsp:nvSpPr>
      <dsp:spPr>
        <a:xfrm rot="18000000">
          <a:off x="1083358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154225" y="1232011"/>
        <a:ext cx="560889" cy="141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5C4C77-C104-406F-97B3-AEF7EAF56FB1}" type="datetime1">
              <a:rPr lang="fr-FR" smtClean="0"/>
              <a:t>29/05/2016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D11-3375-42C9-9D68-5C9D09FFFF68}" type="datetime1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6B6F-6E75-4A93-A1F9-B22C02189F31}" type="datetime1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4A50-C167-4589-A808-5B9834C83F3A}" type="datetime1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36CEEDF-DD54-4E6F-9549-6A6CA4A3BF45}" type="datetime1">
              <a:rPr lang="fr-FR" smtClean="0"/>
              <a:t>29/05/2016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7D22-9681-4254-BD8D-50EDB8FABFA3}" type="datetime1">
              <a:rPr lang="fr-FR" smtClean="0"/>
              <a:t>29/05/2016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D4A-25B0-43DB-ADF9-11DFCA1DE6B3}" type="datetime1">
              <a:rPr lang="fr-FR" smtClean="0"/>
              <a:t>29/05/2016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583-9D6F-4FC5-81AB-E4E0B11488DB}" type="datetime1">
              <a:rPr lang="fr-FR" smtClean="0"/>
              <a:t>29/05/2016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7242-F7A5-4270-A922-CA8DB649FA34}" type="datetime1">
              <a:rPr lang="fr-FR" smtClean="0"/>
              <a:t>29/05/2016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D0F-79DC-4CC2-97A5-217437E35895}" type="datetime1">
              <a:rPr lang="fr-FR" smtClean="0"/>
              <a:t>29/05/2016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C7D6-272F-4200-BC74-C5527C571EBB}" type="datetime1">
              <a:rPr lang="fr-FR" smtClean="0"/>
              <a:t>29/05/2016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EC7BBB-73EA-4F4C-A390-AA5DBD5B46A9}" type="datetime1">
              <a:rPr lang="fr-FR" smtClean="0"/>
              <a:t>29/05/2016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Préparation aux oraux de la banque 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Cisaille </a:t>
            </a:r>
            <a:r>
              <a:rPr lang="fr-FR" dirty="0" err="1" smtClean="0"/>
              <a:t>Hydaulique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Équipe pédagogique PT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7" name="Image 6" descr="Afficher l'image d'origin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3349168" cy="17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coupe d’une barre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En mesurant sur le plan, le rapport de réduction du train d’engrenage est de 0,15.  L’axe à excentrique tourne donc à la fréquence de rotation de 150 tour/min ou 2,5 tours/s.</a:t>
            </a:r>
          </a:p>
          <a:p>
            <a:r>
              <a:rPr lang="fr-FR" dirty="0" smtClean="0"/>
              <a:t>Un tour de pompe dure donc environ 0,4 s. </a:t>
            </a:r>
          </a:p>
          <a:p>
            <a:pPr lvl="1"/>
            <a:r>
              <a:rPr lang="fr-FR" dirty="0" smtClean="0"/>
              <a:t>Course du piston : 8 mm</a:t>
            </a:r>
          </a:p>
          <a:p>
            <a:pPr lvl="1"/>
            <a:r>
              <a:rPr lang="fr-FR" dirty="0" smtClean="0"/>
              <a:t>Diamètre du piston : 16,4 mm</a:t>
            </a:r>
          </a:p>
          <a:p>
            <a:pPr lvl="1"/>
            <a:r>
              <a:rPr lang="fr-FR" dirty="0" smtClean="0"/>
              <a:t>Volume cylindre : 1 690 mm</a:t>
            </a:r>
            <a:r>
              <a:rPr lang="fr-FR" baseline="30000" dirty="0" smtClean="0"/>
              <a:t>3</a:t>
            </a:r>
          </a:p>
          <a:p>
            <a:pPr lvl="1"/>
            <a:r>
              <a:rPr lang="fr-FR" dirty="0" smtClean="0"/>
              <a:t>Cylindrée : 3380 mm</a:t>
            </a:r>
            <a:r>
              <a:rPr lang="fr-FR" baseline="30000" dirty="0" smtClean="0"/>
              <a:t>3</a:t>
            </a:r>
            <a:r>
              <a:rPr lang="fr-FR" dirty="0" smtClean="0"/>
              <a:t> pour un tour de pompe.</a:t>
            </a:r>
          </a:p>
          <a:p>
            <a:r>
              <a:rPr lang="fr-FR" dirty="0" smtClean="0"/>
              <a:t>Piston : </a:t>
            </a:r>
          </a:p>
          <a:p>
            <a:pPr lvl="1"/>
            <a:r>
              <a:rPr lang="fr-FR" dirty="0" smtClean="0"/>
              <a:t>Course : 16 mm</a:t>
            </a:r>
          </a:p>
          <a:p>
            <a:pPr lvl="1"/>
            <a:r>
              <a:rPr lang="fr-FR" dirty="0" smtClean="0"/>
              <a:t>Diamètre : 54 mm</a:t>
            </a:r>
          </a:p>
          <a:p>
            <a:pPr lvl="1"/>
            <a:r>
              <a:rPr lang="fr-FR" dirty="0" smtClean="0"/>
              <a:t>Volume : 36 644</a:t>
            </a:r>
            <a:r>
              <a:rPr lang="fr-FR" dirty="0"/>
              <a:t> mm</a:t>
            </a:r>
            <a:r>
              <a:rPr lang="fr-FR" baseline="30000" dirty="0"/>
              <a:t>3</a:t>
            </a:r>
            <a:endParaRPr lang="fr-FR" dirty="0" smtClean="0"/>
          </a:p>
          <a:p>
            <a:r>
              <a:rPr lang="fr-FR" dirty="0" smtClean="0"/>
              <a:t>Temps pour couper la barre : </a:t>
            </a:r>
          </a:p>
          <a:p>
            <a:pPr lvl="1"/>
            <a:r>
              <a:rPr lang="fr-FR" dirty="0" smtClean="0"/>
              <a:t>11 tours de pompe</a:t>
            </a:r>
          </a:p>
          <a:p>
            <a:pPr lvl="1"/>
            <a:r>
              <a:rPr lang="fr-FR" dirty="0" smtClean="0"/>
              <a:t>4,33 secondes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373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Modéliser la transmission mécanique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5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9512" y="1219200"/>
                <a:ext cx="5256584" cy="49377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fr-FR" dirty="0" smtClean="0"/>
                  <a:t>On a 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r>
                          <a:rPr lang="fr-FR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𝐵</m:t>
                        </m:r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⇔</m:t>
                    </m:r>
                    <m:r>
                      <a:rPr lang="fr-FR" b="0" i="1" smtClean="0">
                        <a:latin typeface="Cambria Math"/>
                      </a:rPr>
                      <m:t>h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𝜆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r>
                  <a:rPr lang="fr-FR" dirty="0" smtClean="0"/>
                  <a:t>Méthode 1 : on </a:t>
                </a:r>
                <a:r>
                  <a:rPr lang="fr-FR" dirty="0" smtClean="0"/>
                  <a:t>projette l’équation </a:t>
                </a:r>
                <a:r>
                  <a:rPr lang="fr-FR" dirty="0" smtClean="0"/>
                  <a:t>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𝑒</m:t>
                    </m:r>
                    <m:r>
                      <a:rPr lang="fr-FR" i="1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Méthode 2 : projection dans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=0⇔</m:t>
                    </m:r>
                    <m:r>
                      <a:rPr lang="fr-FR" b="0" i="1" smtClean="0">
                        <a:latin typeface="Cambria Math"/>
                      </a:rPr>
                      <m:t>𝜆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𝑒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=0⇔</m:t>
                    </m:r>
                    <m:r>
                      <a:rPr lang="fr-FR" b="0" i="1" smtClean="0">
                        <a:latin typeface="Cambria Math"/>
                      </a:rPr>
                      <m:t>𝜆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h</m:t>
                        </m:r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On a alors 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𝑒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h</m:t>
                        </m:r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d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</m:oMath>
                </a14:m>
                <a:endParaRPr lang="fr-FR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⇔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fr-FR" i="1">
                            <a:latin typeface="Cambria Math"/>
                          </a:rPr>
                          <m:t>h</m:t>
                        </m:r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9512" y="1219200"/>
                <a:ext cx="5256584" cy="4937760"/>
              </a:xfrm>
              <a:blipFill rotWithShape="1">
                <a:blip r:embed="rId2"/>
                <a:stretch>
                  <a:fillRect l="-348" t="-1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8290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Débit instantané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6347048" cy="49377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 smtClean="0"/>
                  <a:t>On a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𝐴𝐸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  <m:r>
                          <a:rPr lang="fr-FR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fr-FR" dirty="0" smtClean="0"/>
                  <a:t>+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𝐷</m:t>
                        </m:r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fr-FR" dirty="0" smtClean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/>
                      </a:rPr>
                      <m:t>𝜆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𝜌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= 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fr-FR" dirty="0" smtClean="0"/>
              </a:p>
              <a:p>
                <a:r>
                  <a:rPr lang="fr-FR" dirty="0" smtClean="0"/>
                  <a:t>En conséquences : </a:t>
                </a:r>
              </a:p>
              <a:p>
                <a:pPr lvl="1"/>
                <a:r>
                  <a:rPr lang="fr-FR" dirty="0" smtClean="0"/>
                  <a:t>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 smtClean="0"/>
                  <a:t> :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</a:rPr>
                      <m:t>−</m:t>
                    </m:r>
                    <m:r>
                      <a:rPr lang="fr-FR" i="1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𝛼</m:t>
                        </m:r>
                      </m:e>
                    </m:func>
                    <m:r>
                      <a:rPr lang="fr-FR" i="1">
                        <a:latin typeface="Cambria Math"/>
                      </a:rPr>
                      <m:t>−</m:t>
                    </m:r>
                    <m:r>
                      <a:rPr lang="fr-FR" i="1">
                        <a:latin typeface="Cambria Math"/>
                      </a:rPr>
                      <m:t>𝜌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fr-FR" b="0" i="0" smtClean="0">
                        <a:latin typeface="Cambria Math"/>
                      </a:rPr>
                      <m:t>=0</m:t>
                    </m:r>
                    <m:r>
                      <a:rPr lang="fr-FR" b="0" i="1" smtClean="0">
                        <a:latin typeface="Cambria Math"/>
                      </a:rPr>
                      <m:t>⇔</m:t>
                    </m:r>
                    <m:r>
                      <a:rPr lang="fr-FR" i="1">
                        <a:latin typeface="Cambria Math"/>
                      </a:rPr>
                      <m:t>𝜌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𝑎</m:t>
                    </m:r>
                    <m:r>
                      <a:rPr lang="fr-FR" i="1">
                        <a:latin typeface="Cambria Math"/>
                      </a:rPr>
                      <m:t>−</m:t>
                    </m:r>
                    <m:r>
                      <a:rPr lang="fr-FR" i="1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fr-FR" i="1">
                            <a:latin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fr-FR" dirty="0" smtClean="0"/>
              </a:p>
              <a:p>
                <a:pPr lvl="1"/>
                <a:r>
                  <a:rPr lang="fr-FR" dirty="0"/>
                  <a:t>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𝜌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m:rPr>
                        <m:nor/>
                      </m:rPr>
                      <a:rPr lang="fr-FR" b="0" i="0" smtClean="0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fr-FR" dirty="0" smtClean="0"/>
              </a:p>
              <a:p>
                <a:pPr lvl="1"/>
                <a:r>
                  <a:rPr lang="fr-FR" b="0" dirty="0" smtClean="0"/>
                  <a:t>D’où :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/>
                              </a:rPr>
                              <m:t>𝛼</m:t>
                            </m:r>
                          </m:e>
                        </m:func>
                      </m:num>
                      <m:den>
                        <m:r>
                          <a:rPr lang="fr-FR" i="1">
                            <a:latin typeface="Cambria Math"/>
                          </a:rPr>
                          <m:t>𝑎</m:t>
                        </m:r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r>
                          <a:rPr lang="fr-FR" i="1">
                            <a:latin typeface="Cambria Math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endParaRPr lang="fr-FR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⇔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𝑎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r>
                          <a:rPr lang="fr-FR" i="1">
                            <a:latin typeface="Cambria Math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/>
                              </a:rPr>
                              <m:t>𝛼</m:t>
                            </m:r>
                          </m:e>
                        </m:func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>
                        <a:latin typeface="Cambria Math"/>
                      </a:rPr>
                      <m:t>𝜆</m:t>
                    </m:r>
                    <m:func>
                      <m:funcPr>
                        <m:ctrlPr>
                          <a:rPr lang="fr-F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/>
                          </a:rPr>
                          <m:t>𝛼</m:t>
                        </m:r>
                      </m:e>
                    </m:func>
                  </m:oMath>
                </a14:m>
                <a:endParaRPr lang="fr-FR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⇔</m:t>
                    </m:r>
                    <m:r>
                      <a:rPr lang="fr-FR" b="0" i="1" smtClean="0">
                        <a:latin typeface="Cambria Math"/>
                      </a:rPr>
                      <m:t>𝜆</m:t>
                    </m:r>
                    <m:r>
                      <a:rPr lang="fr-F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𝑎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/>
                              </a:rPr>
                              <m:t>𝛼</m:t>
                            </m:r>
                          </m:e>
                        </m:func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/>
                              </a:rPr>
                              <m:t>𝛼</m:t>
                            </m:r>
                          </m:e>
                        </m:func>
                        <m:func>
                          <m:funcPr>
                            <m:ctrlPr>
                              <a:rPr lang="fr-FR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dirty="0" smtClean="0"/>
              </a:p>
              <a:p>
                <a:r>
                  <a:rPr lang="fr-FR" dirty="0" smtClean="0"/>
                  <a:t>Débit instantané 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b="0" i="1" smtClean="0">
                        <a:latin typeface="Cambria Math"/>
                      </a:rPr>
                      <m:t>𝑆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Débit moyen ;</a:t>
                </a:r>
              </a:p>
              <a:p>
                <a:pPr lvl="1"/>
                <a:r>
                  <a:rPr lang="fr-FR" dirty="0" smtClean="0"/>
                  <a:t>5400 mm</a:t>
                </a:r>
                <a:r>
                  <a:rPr lang="fr-FR" baseline="30000" dirty="0" smtClean="0"/>
                  <a:t>3</a:t>
                </a:r>
                <a:r>
                  <a:rPr lang="fr-FR" dirty="0" smtClean="0"/>
                  <a:t>/s</a:t>
                </a:r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6347048" cy="4937760"/>
              </a:xfrm>
              <a:blipFill rotWithShape="1">
                <a:blip r:embed="rId2"/>
                <a:stretch>
                  <a:fillRect l="-288" t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0"/>
            <a:ext cx="2215377" cy="353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27" y="3717030"/>
            <a:ext cx="4060673" cy="244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7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Puissance nécessaire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Estimation de la puissance nécessaire à découper une barre </a:t>
                </a:r>
              </a:p>
              <a:p>
                <a:pPr lvl="1"/>
                <a:r>
                  <a:rPr lang="fr-FR" dirty="0" smtClean="0"/>
                  <a:t>Temps de découpe : 5s, course : 16 mm </a:t>
                </a:r>
                <a:r>
                  <a:rPr lang="fr-FR" dirty="0" smtClean="0">
                    <a:sym typeface="Wingdings 3"/>
                  </a:rPr>
                  <a:t>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sym typeface="Wingdings 3"/>
                      </a:rPr>
                      <m:t>𝑉</m:t>
                    </m:r>
                    <m:r>
                      <a:rPr lang="fr-FR" b="0" i="1" smtClean="0">
                        <a:latin typeface="Cambria Math"/>
                        <a:sym typeface="Wingdings 3"/>
                      </a:rPr>
                      <m:t>=0,032 </m:t>
                    </m:r>
                    <m:r>
                      <a:rPr lang="fr-FR" b="0" i="1" smtClean="0">
                        <a:latin typeface="Cambria Math"/>
                        <a:sym typeface="Wingdings 3"/>
                      </a:rPr>
                      <m:t>𝑚</m:t>
                    </m:r>
                    <m:sSup>
                      <m:sSupPr>
                        <m:ctrlPr>
                          <a:rPr lang="fr-FR" b="0" i="1" smtClean="0">
                            <a:latin typeface="Cambria Math"/>
                            <a:sym typeface="Wingdings 3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  <a:sym typeface="Wingdings 3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  <a:sym typeface="Wingdings 3"/>
                          </a:rPr>
                          <m:t>−1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Effort : résistance à la rupture du matériau :  400 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, dimensions de la zone de coupe : 16mm x 2mm </a:t>
                </a:r>
                <a:r>
                  <a:rPr lang="fr-FR" dirty="0" smtClean="0">
                    <a:sym typeface="Wingdings 3"/>
                  </a:rPr>
                  <a:t>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  <a:sym typeface="Wingdings 3"/>
                      </a:rPr>
                      <m:t>𝐹</m:t>
                    </m:r>
                    <m:r>
                      <a:rPr lang="fr-FR" b="0" i="1" smtClean="0">
                        <a:latin typeface="Cambria Math"/>
                        <a:sym typeface="Wingdings 3"/>
                      </a:rPr>
                      <m:t>=400⋅32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  <a:sym typeface="Wingdings 3"/>
                      </a:rPr>
                      <m:t>Nm</m:t>
                    </m:r>
                    <m:sSup>
                      <m:sSupPr>
                        <m:ctrlPr>
                          <a:rPr lang="fr-FR" b="0" smtClean="0">
                            <a:latin typeface="Cambria Math"/>
                            <a:sym typeface="Wingdings 3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sym typeface="Wingdings 3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/>
                            <a:sym typeface="Wingdings 3"/>
                          </a:rPr>
                          <m:t>−2</m:t>
                        </m:r>
                      </m:sup>
                    </m:sSup>
                    <m:r>
                      <a:rPr lang="fr-FR" b="0" i="0" smtClean="0">
                        <a:latin typeface="Cambria Math"/>
                        <a:sym typeface="Wingdings 3"/>
                      </a:rPr>
                      <m:t>=12 800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  <a:sym typeface="Wingdings 3"/>
                      </a:rPr>
                      <m:t>N</m:t>
                    </m:r>
                  </m:oMath>
                </a14:m>
                <a:endParaRPr lang="fr-FR" b="0" dirty="0" smtClean="0">
                  <a:sym typeface="Wingdings 3"/>
                </a:endParaRPr>
              </a:p>
              <a:p>
                <a:pPr lvl="1"/>
                <a:r>
                  <a:rPr lang="fr-FR" dirty="0" smtClean="0"/>
                  <a:t>Puissance nécessaire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𝒫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≃410 </m:t>
                    </m:r>
                    <m:r>
                      <a:rPr lang="fr-FR" b="0" i="1" smtClean="0"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endParaRPr lang="fr-FR" b="0" dirty="0" smtClean="0">
                  <a:ea typeface="Cambria Math"/>
                </a:endParaRPr>
              </a:p>
              <a:p>
                <a:pPr lvl="1"/>
                <a:endParaRPr lang="fr-FR" dirty="0" smtClean="0"/>
              </a:p>
              <a:p>
                <a:pPr lvl="1"/>
                <a:endParaRPr lang="fr-FR" dirty="0" smtClean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6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0763268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Transmission des efforts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Profil cylindrique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Secteur denté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Hélicoïde 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 rayons dans les surfaces de raccordement (peu visible ici)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Fibrage de la pièce (non visible ici)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Brut cylindrique laminé</a:t>
            </a:r>
          </a:p>
          <a:p>
            <a:r>
              <a:rPr lang="fr-FR" sz="2000" dirty="0" smtClean="0"/>
              <a:t>Forgeage des formes générales</a:t>
            </a:r>
          </a:p>
          <a:p>
            <a:r>
              <a:rPr lang="fr-FR" sz="2000" dirty="0" smtClean="0"/>
              <a:t>Ébavurage</a:t>
            </a: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Tournage des parties cylindriques et planes</a:t>
            </a:r>
          </a:p>
          <a:p>
            <a:pPr lvl="1"/>
            <a:r>
              <a:rPr lang="fr-FR" dirty="0" smtClean="0"/>
              <a:t>Tournage sur tour 3 axes pour les rainures de clavette</a:t>
            </a:r>
          </a:p>
          <a:p>
            <a:r>
              <a:rPr lang="fr-FR" dirty="0" smtClean="0"/>
              <a:t>Taille des engrenages et de la portion hélicoïdale</a:t>
            </a:r>
          </a:p>
          <a:p>
            <a:r>
              <a:rPr lang="fr-FR" dirty="0" smtClean="0"/>
              <a:t>Trempe superficielle + Revenu</a:t>
            </a:r>
          </a:p>
          <a:p>
            <a:pPr lvl="1"/>
            <a:r>
              <a:rPr lang="fr-FR" dirty="0" smtClean="0"/>
              <a:t>Engrenages, portées </a:t>
            </a:r>
            <a:r>
              <a:rPr lang="fr-FR" smtClean="0"/>
              <a:t>de roulements.</a:t>
            </a:r>
            <a:endParaRPr lang="fr-FR" dirty="0" smtClean="0"/>
          </a:p>
          <a:p>
            <a:r>
              <a:rPr lang="fr-FR" dirty="0" smtClean="0"/>
              <a:t>Usinage des de finition</a:t>
            </a:r>
          </a:p>
        </p:txBody>
      </p:sp>
    </p:spTree>
    <p:extLst>
      <p:ext uri="{BB962C8B-B14F-4D97-AF65-F5344CB8AC3E}">
        <p14:creationId xmlns:p14="http://schemas.microsoft.com/office/powerpoint/2010/main" val="29970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962</TotalTime>
  <Words>784</Words>
  <Application>Microsoft Office PowerPoint</Application>
  <PresentationFormat>Affichage à l'écran (4:3)</PresentationFormat>
  <Paragraphs>100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Origine</vt:lpstr>
      <vt:lpstr>Préparation aux oraux de la banque PT</vt:lpstr>
      <vt:lpstr>Temps de coupe d’une barre</vt:lpstr>
      <vt:lpstr>Modéliser la transmission mécanique</vt:lpstr>
      <vt:lpstr>Modéliser la transmission mécanique</vt:lpstr>
      <vt:lpstr>Débit instantané</vt:lpstr>
      <vt:lpstr>Puissance nécessaire</vt:lpstr>
      <vt:lpstr>Analyse PPM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203</cp:revision>
  <dcterms:created xsi:type="dcterms:W3CDTF">2014-09-30T07:33:25Z</dcterms:created>
  <dcterms:modified xsi:type="dcterms:W3CDTF">2016-05-29T10:03:23Z</dcterms:modified>
</cp:coreProperties>
</file>