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87" r:id="rId3"/>
    <p:sldId id="288" r:id="rId4"/>
    <p:sldId id="289" r:id="rId5"/>
    <p:sldId id="290" r:id="rId6"/>
    <p:sldId id="291" r:id="rId7"/>
    <p:sldId id="293" r:id="rId8"/>
    <p:sldId id="292" r:id="rId9"/>
    <p:sldId id="283" r:id="rId10"/>
    <p:sldId id="294" r:id="rId11"/>
    <p:sldId id="275" r:id="rId12"/>
    <p:sldId id="284" r:id="rId13"/>
    <p:sldId id="286" r:id="rId14"/>
    <p:sldId id="282"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C9B3DD92-045B-4322-9572-161E3425DD55}">
          <p14:sldIdLst>
            <p14:sldId id="256"/>
            <p14:sldId id="287"/>
            <p14:sldId id="288"/>
            <p14:sldId id="289"/>
            <p14:sldId id="290"/>
            <p14:sldId id="291"/>
            <p14:sldId id="293"/>
            <p14:sldId id="292"/>
            <p14:sldId id="283"/>
            <p14:sldId id="294"/>
            <p14:sldId id="275"/>
            <p14:sldId id="284"/>
            <p14:sldId id="286"/>
            <p14:sldId id="28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5D4"/>
    <a:srgbClr val="E6B9B8"/>
    <a:srgbClr val="BE4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2664" y="-8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3DB083-403A-43BD-9953-6DA365C84E73}" type="doc">
      <dgm:prSet loTypeId="urn:microsoft.com/office/officeart/2005/8/layout/cycle7" loCatId="cycle" qsTypeId="urn:microsoft.com/office/officeart/2005/8/quickstyle/simple1" qsCatId="simple" csTypeId="urn:microsoft.com/office/officeart/2005/8/colors/colorful2" csCatId="colorful" phldr="1"/>
      <dgm:spPr/>
      <dgm:t>
        <a:bodyPr/>
        <a:lstStyle/>
        <a:p>
          <a:endParaRPr lang="fr-FR"/>
        </a:p>
      </dgm:t>
    </dgm:pt>
    <dgm:pt modelId="{889E61C5-87E9-44E0-96C0-0B37BB05807B}">
      <dgm:prSet phldrT="[Texte]"/>
      <dgm:spPr/>
      <dgm:t>
        <a:bodyPr/>
        <a:lstStyle/>
        <a:p>
          <a:r>
            <a:rPr lang="fr-FR" dirty="0" smtClean="0"/>
            <a:t>Produit</a:t>
          </a:r>
        </a:p>
        <a:p>
          <a:r>
            <a:rPr lang="fr-FR" dirty="0" smtClean="0"/>
            <a:t>Arbre</a:t>
          </a:r>
          <a:endParaRPr lang="fr-FR" dirty="0"/>
        </a:p>
      </dgm:t>
    </dgm:pt>
    <dgm:pt modelId="{B5A52B65-C53D-46E7-B535-3FD734CD973F}" type="parTrans" cxnId="{8D4D2AF1-CDE2-4E2F-8E1B-2F5DD7A796EE}">
      <dgm:prSet/>
      <dgm:spPr/>
      <dgm:t>
        <a:bodyPr/>
        <a:lstStyle/>
        <a:p>
          <a:endParaRPr lang="fr-FR"/>
        </a:p>
      </dgm:t>
    </dgm:pt>
    <dgm:pt modelId="{8CB68DB5-4CF3-47EA-AB98-C78A864A21DA}" type="sibTrans" cxnId="{8D4D2AF1-CDE2-4E2F-8E1B-2F5DD7A796EE}">
      <dgm:prSet/>
      <dgm:spPr/>
      <dgm:t>
        <a:bodyPr/>
        <a:lstStyle/>
        <a:p>
          <a:endParaRPr lang="fr-FR"/>
        </a:p>
      </dgm:t>
    </dgm:pt>
    <dgm:pt modelId="{96E0484C-67B4-4749-8B74-1AADE0628658}">
      <dgm:prSet phldrT="[Texte]"/>
      <dgm:spPr/>
      <dgm:t>
        <a:bodyPr/>
        <a:lstStyle/>
        <a:p>
          <a:r>
            <a:rPr lang="fr-FR" dirty="0" smtClean="0"/>
            <a:t>Matériau</a:t>
          </a:r>
        </a:p>
        <a:p>
          <a:r>
            <a:rPr lang="fr-FR" dirty="0" smtClean="0"/>
            <a:t>Alliage d’acier</a:t>
          </a:r>
        </a:p>
        <a:p>
          <a:r>
            <a:rPr lang="fr-FR" dirty="0" smtClean="0"/>
            <a:t>(Acier faiblement allié)</a:t>
          </a:r>
        </a:p>
      </dgm:t>
    </dgm:pt>
    <dgm:pt modelId="{39FBDC34-1A6C-4953-B476-DDD2C6B33208}" type="parTrans" cxnId="{C045638B-2181-4ADB-B541-E340E0A07277}">
      <dgm:prSet/>
      <dgm:spPr/>
      <dgm:t>
        <a:bodyPr/>
        <a:lstStyle/>
        <a:p>
          <a:endParaRPr lang="fr-FR"/>
        </a:p>
      </dgm:t>
    </dgm:pt>
    <dgm:pt modelId="{EA50DF16-C41D-4EB8-A1FE-4AAA3F5F7A50}" type="sibTrans" cxnId="{C045638B-2181-4ADB-B541-E340E0A07277}">
      <dgm:prSet/>
      <dgm:spPr/>
      <dgm:t>
        <a:bodyPr/>
        <a:lstStyle/>
        <a:p>
          <a:endParaRPr lang="fr-FR"/>
        </a:p>
      </dgm:t>
    </dgm:pt>
    <dgm:pt modelId="{9AC1648C-B74D-47CC-B859-8DF685D21F91}">
      <dgm:prSet phldrT="[Texte]"/>
      <dgm:spPr/>
      <dgm:t>
        <a:bodyPr/>
        <a:lstStyle/>
        <a:p>
          <a:r>
            <a:rPr lang="fr-FR" dirty="0" smtClean="0"/>
            <a:t>Procédé</a:t>
          </a:r>
        </a:p>
        <a:p>
          <a:r>
            <a:rPr lang="fr-FR" dirty="0" smtClean="0"/>
            <a:t>Forge, Tournage et taille de engrenages</a:t>
          </a:r>
          <a:endParaRPr lang="fr-FR" dirty="0"/>
        </a:p>
      </dgm:t>
    </dgm:pt>
    <dgm:pt modelId="{6AC5A8F9-33AE-4542-8907-2CE4AA83A906}" type="parTrans" cxnId="{BFF91679-F142-4314-BE86-FEBD5BBA3FD0}">
      <dgm:prSet/>
      <dgm:spPr/>
      <dgm:t>
        <a:bodyPr/>
        <a:lstStyle/>
        <a:p>
          <a:endParaRPr lang="fr-FR"/>
        </a:p>
      </dgm:t>
    </dgm:pt>
    <dgm:pt modelId="{A3C1BFE6-1470-4509-B6AD-50DDFB3B531E}" type="sibTrans" cxnId="{BFF91679-F142-4314-BE86-FEBD5BBA3FD0}">
      <dgm:prSet/>
      <dgm:spPr/>
      <dgm:t>
        <a:bodyPr/>
        <a:lstStyle/>
        <a:p>
          <a:endParaRPr lang="fr-FR"/>
        </a:p>
      </dgm:t>
    </dgm:pt>
    <dgm:pt modelId="{AAAE6746-212C-402C-AD65-4B5488CF96C6}" type="pres">
      <dgm:prSet presAssocID="{283DB083-403A-43BD-9953-6DA365C84E73}" presName="Name0" presStyleCnt="0">
        <dgm:presLayoutVars>
          <dgm:dir/>
          <dgm:resizeHandles val="exact"/>
        </dgm:presLayoutVars>
      </dgm:prSet>
      <dgm:spPr/>
      <dgm:t>
        <a:bodyPr/>
        <a:lstStyle/>
        <a:p>
          <a:endParaRPr lang="fr-FR"/>
        </a:p>
      </dgm:t>
    </dgm:pt>
    <dgm:pt modelId="{782C1BBA-34E8-45C8-8C23-3A526046787D}" type="pres">
      <dgm:prSet presAssocID="{889E61C5-87E9-44E0-96C0-0B37BB05807B}" presName="node" presStyleLbl="node1" presStyleIdx="0" presStyleCnt="3">
        <dgm:presLayoutVars>
          <dgm:bulletEnabled val="1"/>
        </dgm:presLayoutVars>
      </dgm:prSet>
      <dgm:spPr/>
      <dgm:t>
        <a:bodyPr/>
        <a:lstStyle/>
        <a:p>
          <a:endParaRPr lang="fr-FR"/>
        </a:p>
      </dgm:t>
    </dgm:pt>
    <dgm:pt modelId="{76BFC082-0D12-48CB-A1E3-FF662367BFEF}" type="pres">
      <dgm:prSet presAssocID="{8CB68DB5-4CF3-47EA-AB98-C78A864A21DA}" presName="sibTrans" presStyleLbl="sibTrans2D1" presStyleIdx="0" presStyleCnt="3"/>
      <dgm:spPr/>
      <dgm:t>
        <a:bodyPr/>
        <a:lstStyle/>
        <a:p>
          <a:endParaRPr lang="fr-FR"/>
        </a:p>
      </dgm:t>
    </dgm:pt>
    <dgm:pt modelId="{67822D11-0DBE-4A43-B6DA-4F64539F4B3F}" type="pres">
      <dgm:prSet presAssocID="{8CB68DB5-4CF3-47EA-AB98-C78A864A21DA}" presName="connectorText" presStyleLbl="sibTrans2D1" presStyleIdx="0" presStyleCnt="3"/>
      <dgm:spPr/>
      <dgm:t>
        <a:bodyPr/>
        <a:lstStyle/>
        <a:p>
          <a:endParaRPr lang="fr-FR"/>
        </a:p>
      </dgm:t>
    </dgm:pt>
    <dgm:pt modelId="{BBBE7AF0-8599-4CC9-8E61-B532C2CECBE2}" type="pres">
      <dgm:prSet presAssocID="{96E0484C-67B4-4749-8B74-1AADE0628658}" presName="node" presStyleLbl="node1" presStyleIdx="1" presStyleCnt="3">
        <dgm:presLayoutVars>
          <dgm:bulletEnabled val="1"/>
        </dgm:presLayoutVars>
      </dgm:prSet>
      <dgm:spPr/>
      <dgm:t>
        <a:bodyPr/>
        <a:lstStyle/>
        <a:p>
          <a:endParaRPr lang="fr-FR"/>
        </a:p>
      </dgm:t>
    </dgm:pt>
    <dgm:pt modelId="{45C1B289-5A21-4763-AC95-707E965FFA47}" type="pres">
      <dgm:prSet presAssocID="{EA50DF16-C41D-4EB8-A1FE-4AAA3F5F7A50}" presName="sibTrans" presStyleLbl="sibTrans2D1" presStyleIdx="1" presStyleCnt="3"/>
      <dgm:spPr/>
      <dgm:t>
        <a:bodyPr/>
        <a:lstStyle/>
        <a:p>
          <a:endParaRPr lang="fr-FR"/>
        </a:p>
      </dgm:t>
    </dgm:pt>
    <dgm:pt modelId="{C516C55C-D9DC-4DF6-9CF8-5EBB415D46BE}" type="pres">
      <dgm:prSet presAssocID="{EA50DF16-C41D-4EB8-A1FE-4AAA3F5F7A50}" presName="connectorText" presStyleLbl="sibTrans2D1" presStyleIdx="1" presStyleCnt="3"/>
      <dgm:spPr/>
      <dgm:t>
        <a:bodyPr/>
        <a:lstStyle/>
        <a:p>
          <a:endParaRPr lang="fr-FR"/>
        </a:p>
      </dgm:t>
    </dgm:pt>
    <dgm:pt modelId="{395B7A00-5D35-4721-9064-E9BD669D3296}" type="pres">
      <dgm:prSet presAssocID="{9AC1648C-B74D-47CC-B859-8DF685D21F91}" presName="node" presStyleLbl="node1" presStyleIdx="2" presStyleCnt="3">
        <dgm:presLayoutVars>
          <dgm:bulletEnabled val="1"/>
        </dgm:presLayoutVars>
      </dgm:prSet>
      <dgm:spPr/>
      <dgm:t>
        <a:bodyPr/>
        <a:lstStyle/>
        <a:p>
          <a:endParaRPr lang="fr-FR"/>
        </a:p>
      </dgm:t>
    </dgm:pt>
    <dgm:pt modelId="{FB6B6323-0F21-4770-9EC5-055D8145946E}" type="pres">
      <dgm:prSet presAssocID="{A3C1BFE6-1470-4509-B6AD-50DDFB3B531E}" presName="sibTrans" presStyleLbl="sibTrans2D1" presStyleIdx="2" presStyleCnt="3"/>
      <dgm:spPr/>
      <dgm:t>
        <a:bodyPr/>
        <a:lstStyle/>
        <a:p>
          <a:endParaRPr lang="fr-FR"/>
        </a:p>
      </dgm:t>
    </dgm:pt>
    <dgm:pt modelId="{D587B6C8-ED32-4D66-8968-D1E96EC38832}" type="pres">
      <dgm:prSet presAssocID="{A3C1BFE6-1470-4509-B6AD-50DDFB3B531E}" presName="connectorText" presStyleLbl="sibTrans2D1" presStyleIdx="2" presStyleCnt="3"/>
      <dgm:spPr/>
      <dgm:t>
        <a:bodyPr/>
        <a:lstStyle/>
        <a:p>
          <a:endParaRPr lang="fr-FR"/>
        </a:p>
      </dgm:t>
    </dgm:pt>
  </dgm:ptLst>
  <dgm:cxnLst>
    <dgm:cxn modelId="{EC29B89F-4D12-4130-A9BB-2E5880101D35}" type="presOf" srcId="{8CB68DB5-4CF3-47EA-AB98-C78A864A21DA}" destId="{76BFC082-0D12-48CB-A1E3-FF662367BFEF}" srcOrd="0" destOrd="0" presId="urn:microsoft.com/office/officeart/2005/8/layout/cycle7"/>
    <dgm:cxn modelId="{1B52B72E-FECE-4F33-B93F-0EAA8F900282}" type="presOf" srcId="{96E0484C-67B4-4749-8B74-1AADE0628658}" destId="{BBBE7AF0-8599-4CC9-8E61-B532C2CECBE2}" srcOrd="0" destOrd="0" presId="urn:microsoft.com/office/officeart/2005/8/layout/cycle7"/>
    <dgm:cxn modelId="{5316D69B-2DBB-4C3C-98C9-5F060FFA99BD}" type="presOf" srcId="{283DB083-403A-43BD-9953-6DA365C84E73}" destId="{AAAE6746-212C-402C-AD65-4B5488CF96C6}" srcOrd="0" destOrd="0" presId="urn:microsoft.com/office/officeart/2005/8/layout/cycle7"/>
    <dgm:cxn modelId="{98F66592-F353-444D-B56E-2F36575CA35D}" type="presOf" srcId="{8CB68DB5-4CF3-47EA-AB98-C78A864A21DA}" destId="{67822D11-0DBE-4A43-B6DA-4F64539F4B3F}" srcOrd="1" destOrd="0" presId="urn:microsoft.com/office/officeart/2005/8/layout/cycle7"/>
    <dgm:cxn modelId="{C045638B-2181-4ADB-B541-E340E0A07277}" srcId="{283DB083-403A-43BD-9953-6DA365C84E73}" destId="{96E0484C-67B4-4749-8B74-1AADE0628658}" srcOrd="1" destOrd="0" parTransId="{39FBDC34-1A6C-4953-B476-DDD2C6B33208}" sibTransId="{EA50DF16-C41D-4EB8-A1FE-4AAA3F5F7A50}"/>
    <dgm:cxn modelId="{BFF91679-F142-4314-BE86-FEBD5BBA3FD0}" srcId="{283DB083-403A-43BD-9953-6DA365C84E73}" destId="{9AC1648C-B74D-47CC-B859-8DF685D21F91}" srcOrd="2" destOrd="0" parTransId="{6AC5A8F9-33AE-4542-8907-2CE4AA83A906}" sibTransId="{A3C1BFE6-1470-4509-B6AD-50DDFB3B531E}"/>
    <dgm:cxn modelId="{AD9832A9-3067-4EAE-9B75-F3A3C612FACE}" type="presOf" srcId="{EA50DF16-C41D-4EB8-A1FE-4AAA3F5F7A50}" destId="{C516C55C-D9DC-4DF6-9CF8-5EBB415D46BE}" srcOrd="1" destOrd="0" presId="urn:microsoft.com/office/officeart/2005/8/layout/cycle7"/>
    <dgm:cxn modelId="{8D4D2AF1-CDE2-4E2F-8E1B-2F5DD7A796EE}" srcId="{283DB083-403A-43BD-9953-6DA365C84E73}" destId="{889E61C5-87E9-44E0-96C0-0B37BB05807B}" srcOrd="0" destOrd="0" parTransId="{B5A52B65-C53D-46E7-B535-3FD734CD973F}" sibTransId="{8CB68DB5-4CF3-47EA-AB98-C78A864A21DA}"/>
    <dgm:cxn modelId="{C8EA8AEB-8FEE-46F0-A75A-786B594B4B07}" type="presOf" srcId="{889E61C5-87E9-44E0-96C0-0B37BB05807B}" destId="{782C1BBA-34E8-45C8-8C23-3A526046787D}" srcOrd="0" destOrd="0" presId="urn:microsoft.com/office/officeart/2005/8/layout/cycle7"/>
    <dgm:cxn modelId="{E77E5DE0-C4CB-48F8-890E-8302BAC51B1D}" type="presOf" srcId="{EA50DF16-C41D-4EB8-A1FE-4AAA3F5F7A50}" destId="{45C1B289-5A21-4763-AC95-707E965FFA47}" srcOrd="0" destOrd="0" presId="urn:microsoft.com/office/officeart/2005/8/layout/cycle7"/>
    <dgm:cxn modelId="{0F27495F-082D-4C64-AA20-5E3C0F1F1AC9}" type="presOf" srcId="{A3C1BFE6-1470-4509-B6AD-50DDFB3B531E}" destId="{FB6B6323-0F21-4770-9EC5-055D8145946E}" srcOrd="0" destOrd="0" presId="urn:microsoft.com/office/officeart/2005/8/layout/cycle7"/>
    <dgm:cxn modelId="{3B775CD2-A58D-454B-B264-6067313A7F14}" type="presOf" srcId="{9AC1648C-B74D-47CC-B859-8DF685D21F91}" destId="{395B7A00-5D35-4721-9064-E9BD669D3296}" srcOrd="0" destOrd="0" presId="urn:microsoft.com/office/officeart/2005/8/layout/cycle7"/>
    <dgm:cxn modelId="{2066F044-6BEB-4069-B46E-E938C7C6A994}" type="presOf" srcId="{A3C1BFE6-1470-4509-B6AD-50DDFB3B531E}" destId="{D587B6C8-ED32-4D66-8968-D1E96EC38832}" srcOrd="1" destOrd="0" presId="urn:microsoft.com/office/officeart/2005/8/layout/cycle7"/>
    <dgm:cxn modelId="{6E076E1E-DD97-433F-837C-B520D639BA55}" type="presParOf" srcId="{AAAE6746-212C-402C-AD65-4B5488CF96C6}" destId="{782C1BBA-34E8-45C8-8C23-3A526046787D}" srcOrd="0" destOrd="0" presId="urn:microsoft.com/office/officeart/2005/8/layout/cycle7"/>
    <dgm:cxn modelId="{7AECA3B5-EE91-42F8-905A-6AEF33A9BAEE}" type="presParOf" srcId="{AAAE6746-212C-402C-AD65-4B5488CF96C6}" destId="{76BFC082-0D12-48CB-A1E3-FF662367BFEF}" srcOrd="1" destOrd="0" presId="urn:microsoft.com/office/officeart/2005/8/layout/cycle7"/>
    <dgm:cxn modelId="{8BD9F5F2-2D49-468D-A8C1-4338878FAF40}" type="presParOf" srcId="{76BFC082-0D12-48CB-A1E3-FF662367BFEF}" destId="{67822D11-0DBE-4A43-B6DA-4F64539F4B3F}" srcOrd="0" destOrd="0" presId="urn:microsoft.com/office/officeart/2005/8/layout/cycle7"/>
    <dgm:cxn modelId="{D8AC747F-7D37-4B04-9D38-0597CE9DE408}" type="presParOf" srcId="{AAAE6746-212C-402C-AD65-4B5488CF96C6}" destId="{BBBE7AF0-8599-4CC9-8E61-B532C2CECBE2}" srcOrd="2" destOrd="0" presId="urn:microsoft.com/office/officeart/2005/8/layout/cycle7"/>
    <dgm:cxn modelId="{0EF80FDE-6F13-4487-99C1-B00E9DE6BA70}" type="presParOf" srcId="{AAAE6746-212C-402C-AD65-4B5488CF96C6}" destId="{45C1B289-5A21-4763-AC95-707E965FFA47}" srcOrd="3" destOrd="0" presId="urn:microsoft.com/office/officeart/2005/8/layout/cycle7"/>
    <dgm:cxn modelId="{42BE1615-D217-4656-9DBA-903393B9F684}" type="presParOf" srcId="{45C1B289-5A21-4763-AC95-707E965FFA47}" destId="{C516C55C-D9DC-4DF6-9CF8-5EBB415D46BE}" srcOrd="0" destOrd="0" presId="urn:microsoft.com/office/officeart/2005/8/layout/cycle7"/>
    <dgm:cxn modelId="{FF9E971B-18D2-4ACC-A6A0-CAB504F8F476}" type="presParOf" srcId="{AAAE6746-212C-402C-AD65-4B5488CF96C6}" destId="{395B7A00-5D35-4721-9064-E9BD669D3296}" srcOrd="4" destOrd="0" presId="urn:microsoft.com/office/officeart/2005/8/layout/cycle7"/>
    <dgm:cxn modelId="{388A6C28-A245-42D8-B3F8-8AEF2D839787}" type="presParOf" srcId="{AAAE6746-212C-402C-AD65-4B5488CF96C6}" destId="{FB6B6323-0F21-4770-9EC5-055D8145946E}" srcOrd="5" destOrd="0" presId="urn:microsoft.com/office/officeart/2005/8/layout/cycle7"/>
    <dgm:cxn modelId="{8E9459B3-9295-4560-B6CE-449132E6F853}" type="presParOf" srcId="{FB6B6323-0F21-4770-9EC5-055D8145946E}" destId="{D587B6C8-ED32-4D66-8968-D1E96EC38832}"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C1BBA-34E8-45C8-8C23-3A526046787D}">
      <dsp:nvSpPr>
        <dsp:cNvPr id="0" name=""/>
        <dsp:cNvSpPr/>
      </dsp:nvSpPr>
      <dsp:spPr>
        <a:xfrm>
          <a:off x="1316778" y="611"/>
          <a:ext cx="1349844" cy="67492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Produit</a:t>
          </a:r>
        </a:p>
        <a:p>
          <a:pPr lvl="0" algn="ctr" defTabSz="444500">
            <a:lnSpc>
              <a:spcPct val="90000"/>
            </a:lnSpc>
            <a:spcBef>
              <a:spcPct val="0"/>
            </a:spcBef>
            <a:spcAft>
              <a:spcPct val="35000"/>
            </a:spcAft>
          </a:pPr>
          <a:r>
            <a:rPr lang="fr-FR" sz="1000" kern="1200" dirty="0" smtClean="0"/>
            <a:t>Arbre</a:t>
          </a:r>
          <a:endParaRPr lang="fr-FR" sz="1000" kern="1200" dirty="0"/>
        </a:p>
      </dsp:txBody>
      <dsp:txXfrm>
        <a:off x="1336546" y="20379"/>
        <a:ext cx="1310308" cy="635386"/>
      </dsp:txXfrm>
    </dsp:sp>
    <dsp:sp modelId="{76BFC082-0D12-48CB-A1E3-FF662367BFEF}">
      <dsp:nvSpPr>
        <dsp:cNvPr id="0" name=""/>
        <dsp:cNvSpPr/>
      </dsp:nvSpPr>
      <dsp:spPr>
        <a:xfrm rot="3600000">
          <a:off x="2197420" y="1184767"/>
          <a:ext cx="702623" cy="236222"/>
        </a:xfrm>
        <a:prstGeom prst="lef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p>
      </dsp:txBody>
      <dsp:txXfrm>
        <a:off x="2268287" y="1232011"/>
        <a:ext cx="560889" cy="141734"/>
      </dsp:txXfrm>
    </dsp:sp>
    <dsp:sp modelId="{BBBE7AF0-8599-4CC9-8E61-B532C2CECBE2}">
      <dsp:nvSpPr>
        <dsp:cNvPr id="0" name=""/>
        <dsp:cNvSpPr/>
      </dsp:nvSpPr>
      <dsp:spPr>
        <a:xfrm>
          <a:off x="2430840" y="1930223"/>
          <a:ext cx="1349844" cy="674922"/>
        </a:xfrm>
        <a:prstGeom prst="roundRect">
          <a:avLst>
            <a:gd name="adj" fmla="val 10000"/>
          </a:avLst>
        </a:prstGeom>
        <a:solidFill>
          <a:schemeClr val="accent2">
            <a:hueOff val="-4271745"/>
            <a:satOff val="12481"/>
            <a:lumOff val="-235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Matériau</a:t>
          </a:r>
        </a:p>
        <a:p>
          <a:pPr lvl="0" algn="ctr" defTabSz="444500">
            <a:lnSpc>
              <a:spcPct val="90000"/>
            </a:lnSpc>
            <a:spcBef>
              <a:spcPct val="0"/>
            </a:spcBef>
            <a:spcAft>
              <a:spcPct val="35000"/>
            </a:spcAft>
          </a:pPr>
          <a:r>
            <a:rPr lang="fr-FR" sz="1000" kern="1200" dirty="0" smtClean="0"/>
            <a:t>Alliage d’acier</a:t>
          </a:r>
        </a:p>
        <a:p>
          <a:pPr lvl="0" algn="ctr" defTabSz="444500">
            <a:lnSpc>
              <a:spcPct val="90000"/>
            </a:lnSpc>
            <a:spcBef>
              <a:spcPct val="0"/>
            </a:spcBef>
            <a:spcAft>
              <a:spcPct val="35000"/>
            </a:spcAft>
          </a:pPr>
          <a:r>
            <a:rPr lang="fr-FR" sz="1000" kern="1200" dirty="0" smtClean="0"/>
            <a:t>(Acier faiblement allié)</a:t>
          </a:r>
        </a:p>
      </dsp:txBody>
      <dsp:txXfrm>
        <a:off x="2450608" y="1949991"/>
        <a:ext cx="1310308" cy="635386"/>
      </dsp:txXfrm>
    </dsp:sp>
    <dsp:sp modelId="{45C1B289-5A21-4763-AC95-707E965FFA47}">
      <dsp:nvSpPr>
        <dsp:cNvPr id="0" name=""/>
        <dsp:cNvSpPr/>
      </dsp:nvSpPr>
      <dsp:spPr>
        <a:xfrm rot="10800000">
          <a:off x="1640389" y="2149573"/>
          <a:ext cx="702623" cy="236222"/>
        </a:xfrm>
        <a:prstGeom prst="leftRightArrow">
          <a:avLst>
            <a:gd name="adj1" fmla="val 60000"/>
            <a:gd name="adj2" fmla="val 50000"/>
          </a:avLst>
        </a:prstGeom>
        <a:solidFill>
          <a:schemeClr val="accent2">
            <a:hueOff val="-4271745"/>
            <a:satOff val="12481"/>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p>
      </dsp:txBody>
      <dsp:txXfrm rot="10800000">
        <a:off x="1711256" y="2196817"/>
        <a:ext cx="560889" cy="141734"/>
      </dsp:txXfrm>
    </dsp:sp>
    <dsp:sp modelId="{395B7A00-5D35-4721-9064-E9BD669D3296}">
      <dsp:nvSpPr>
        <dsp:cNvPr id="0" name=""/>
        <dsp:cNvSpPr/>
      </dsp:nvSpPr>
      <dsp:spPr>
        <a:xfrm>
          <a:off x="202716" y="1930223"/>
          <a:ext cx="1349844" cy="674922"/>
        </a:xfrm>
        <a:prstGeom prst="roundRect">
          <a:avLst>
            <a:gd name="adj" fmla="val 10000"/>
          </a:avLst>
        </a:prstGeom>
        <a:solidFill>
          <a:schemeClr val="accent2">
            <a:hueOff val="-8543491"/>
            <a:satOff val="24962"/>
            <a:lumOff val="-470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dirty="0" smtClean="0"/>
            <a:t>Procédé</a:t>
          </a:r>
        </a:p>
        <a:p>
          <a:pPr lvl="0" algn="ctr" defTabSz="444500">
            <a:lnSpc>
              <a:spcPct val="90000"/>
            </a:lnSpc>
            <a:spcBef>
              <a:spcPct val="0"/>
            </a:spcBef>
            <a:spcAft>
              <a:spcPct val="35000"/>
            </a:spcAft>
          </a:pPr>
          <a:r>
            <a:rPr lang="fr-FR" sz="1000" kern="1200" dirty="0" smtClean="0"/>
            <a:t>Forge, Tournage et taille de engrenages</a:t>
          </a:r>
          <a:endParaRPr lang="fr-FR" sz="1000" kern="1200" dirty="0"/>
        </a:p>
      </dsp:txBody>
      <dsp:txXfrm>
        <a:off x="222484" y="1949991"/>
        <a:ext cx="1310308" cy="635386"/>
      </dsp:txXfrm>
    </dsp:sp>
    <dsp:sp modelId="{FB6B6323-0F21-4770-9EC5-055D8145946E}">
      <dsp:nvSpPr>
        <dsp:cNvPr id="0" name=""/>
        <dsp:cNvSpPr/>
      </dsp:nvSpPr>
      <dsp:spPr>
        <a:xfrm rot="18000000">
          <a:off x="1083358" y="1184767"/>
          <a:ext cx="702623" cy="236222"/>
        </a:xfrm>
        <a:prstGeom prst="leftRightArrow">
          <a:avLst>
            <a:gd name="adj1" fmla="val 60000"/>
            <a:gd name="adj2" fmla="val 50000"/>
          </a:avLst>
        </a:prstGeom>
        <a:solidFill>
          <a:schemeClr val="accent2">
            <a:hueOff val="-8543491"/>
            <a:satOff val="24962"/>
            <a:lumOff val="-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p>
      </dsp:txBody>
      <dsp:txXfrm>
        <a:off x="1154225" y="1232011"/>
        <a:ext cx="560889" cy="141734"/>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94A05E-DEA9-4CEA-A63B-3593EEF3AC45}" type="datetimeFigureOut">
              <a:rPr lang="fr-FR" smtClean="0"/>
              <a:pPr/>
              <a:t>30/05/2016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E215E4-C268-49C5-99B2-A7D91F84115D}" type="slidenum">
              <a:rPr lang="fr-FR" smtClean="0"/>
              <a:pPr/>
              <a:t>‹N°›</a:t>
            </a:fld>
            <a:endParaRPr lang="fr-FR"/>
          </a:p>
        </p:txBody>
      </p:sp>
    </p:spTree>
    <p:extLst>
      <p:ext uri="{BB962C8B-B14F-4D97-AF65-F5344CB8AC3E}">
        <p14:creationId xmlns:p14="http://schemas.microsoft.com/office/powerpoint/2010/main" val="187339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2" name="Rectangle 11"/>
          <p:cNvSpPr/>
          <p:nvPr userDrawn="1"/>
        </p:nvSpPr>
        <p:spPr>
          <a:xfrm>
            <a:off x="0" y="0"/>
            <a:ext cx="9144000"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7"/>
          <p:cNvSpPr>
            <a:spLocks noGrp="1"/>
          </p:cNvSpPr>
          <p:nvPr>
            <p:ph type="ctrTitle"/>
          </p:nvPr>
        </p:nvSpPr>
        <p:spPr>
          <a:xfrm>
            <a:off x="1219200" y="3286124"/>
            <a:ext cx="6858000" cy="1590676"/>
          </a:xfrm>
        </p:spPr>
        <p:txBody>
          <a:bodyPr anchor="t" anchorCtr="0">
            <a:normAutofit/>
          </a:bodyPr>
          <a:lstStyle>
            <a:lvl1pPr algn="r">
              <a:defRPr sz="2400">
                <a:solidFill>
                  <a:schemeClr val="tx1"/>
                </a:solidFill>
              </a:defRPr>
            </a:lvl1pPr>
          </a:lstStyle>
          <a:p>
            <a:r>
              <a:rPr kumimoji="0" lang="fr-FR" dirty="0" smtClean="0"/>
              <a:t>Cliquez pour modifier le style du titre</a:t>
            </a:r>
            <a:endParaRPr kumimoji="0" lang="en-US" dirty="0"/>
          </a:p>
        </p:txBody>
      </p:sp>
      <p:sp>
        <p:nvSpPr>
          <p:cNvPr id="9" name="Sous-titre 8"/>
          <p:cNvSpPr>
            <a:spLocks noGrp="1"/>
          </p:cNvSpPr>
          <p:nvPr>
            <p:ph type="subTitle" idx="1"/>
          </p:nvPr>
        </p:nvSpPr>
        <p:spPr>
          <a:xfrm>
            <a:off x="1219200" y="5124450"/>
            <a:ext cx="6858000" cy="533400"/>
          </a:xfrm>
        </p:spPr>
        <p:txBody>
          <a:bodyPr>
            <a:normAutofit/>
          </a:bodyPr>
          <a:lstStyle>
            <a:lvl1pPr marL="0" indent="0" algn="r">
              <a:buNone/>
              <a:defRPr sz="1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smtClean="0"/>
              <a:t>Cliquez pour modifier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9C5C4C77-C104-406F-97B3-AEF7EAF56FB1}" type="datetime1">
              <a:rPr lang="fr-FR" smtClean="0"/>
              <a:t>30/05/2016</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r>
              <a:rPr lang="fr-FR" smtClean="0"/>
              <a:t>Cisaille hydraulique - Équipe pédagogique PT</a:t>
            </a:r>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3F1D8263-54E8-442D-88B4-DA252C595E3D}" type="slidenum">
              <a:rPr lang="fr-FR" smtClean="0"/>
              <a:pPr/>
              <a:t>‹N°›</a:t>
            </a:fld>
            <a:endParaRPr lang="fr-FR"/>
          </a:p>
        </p:txBody>
      </p:sp>
      <p:sp>
        <p:nvSpPr>
          <p:cNvPr id="21" name="Rectangle 20"/>
          <p:cNvSpPr/>
          <p:nvPr/>
        </p:nvSpPr>
        <p:spPr>
          <a:xfrm>
            <a:off x="904875" y="3214686"/>
            <a:ext cx="7315200" cy="171354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14686"/>
            <a:ext cx="228600" cy="171354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0DCDD11-3375-42C9-9D68-5C9D09FFFF68}" type="datetime1">
              <a:rPr lang="fr-FR" smtClean="0"/>
              <a:t>30/05/2016</a:t>
            </a:fld>
            <a:endParaRPr lang="fr-FR"/>
          </a:p>
        </p:txBody>
      </p:sp>
      <p:sp>
        <p:nvSpPr>
          <p:cNvPr id="5" name="Espace réservé du pied de page 4"/>
          <p:cNvSpPr>
            <a:spLocks noGrp="1"/>
          </p:cNvSpPr>
          <p:nvPr>
            <p:ph type="ftr" sz="quarter" idx="11"/>
          </p:nvPr>
        </p:nvSpPr>
        <p:spPr/>
        <p:txBody>
          <a:bodyPr/>
          <a:lstStyle/>
          <a:p>
            <a:r>
              <a:rPr lang="fr-FR" smtClean="0"/>
              <a:t>Cisaille hydraulique - Équipe pédagogique PT</a:t>
            </a:r>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889D6B6F-6E75-4A93-A1F9-B22C02189F31}" type="datetime1">
              <a:rPr lang="fr-FR" smtClean="0"/>
              <a:t>30/05/2016</a:t>
            </a:fld>
            <a:endParaRPr lang="fr-FR"/>
          </a:p>
        </p:txBody>
      </p:sp>
      <p:sp>
        <p:nvSpPr>
          <p:cNvPr id="5" name="Espace réservé du pied de page 4"/>
          <p:cNvSpPr>
            <a:spLocks noGrp="1"/>
          </p:cNvSpPr>
          <p:nvPr>
            <p:ph type="ftr" sz="quarter" idx="11"/>
          </p:nvPr>
        </p:nvSpPr>
        <p:spPr/>
        <p:txBody>
          <a:bodyPr/>
          <a:lstStyle/>
          <a:p>
            <a:r>
              <a:rPr lang="fr-FR" smtClean="0"/>
              <a:t>Cisaille hydraulique - Équipe pédagogique PT</a:t>
            </a:r>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6995120" cy="990600"/>
          </a:xfrm>
        </p:spPr>
        <p:txBody>
          <a:bodyPr>
            <a:normAutofit/>
          </a:bodyPr>
          <a:lstStyle>
            <a:lvl1pPr>
              <a:defRPr sz="2800" b="1"/>
            </a:lvl1pPr>
          </a:lstStyle>
          <a:p>
            <a:r>
              <a:rPr kumimoji="0" lang="fr-FR" dirty="0" smtClean="0"/>
              <a:t>Cliquez pour modifier le style du titre</a:t>
            </a:r>
            <a:endParaRPr kumimoji="0" lang="en-US" dirty="0"/>
          </a:p>
        </p:txBody>
      </p:sp>
      <p:sp>
        <p:nvSpPr>
          <p:cNvPr id="4" name="Espace réservé de la date 3"/>
          <p:cNvSpPr>
            <a:spLocks noGrp="1"/>
          </p:cNvSpPr>
          <p:nvPr>
            <p:ph type="dt" sz="half" idx="10"/>
          </p:nvPr>
        </p:nvSpPr>
        <p:spPr/>
        <p:txBody>
          <a:bodyPr/>
          <a:lstStyle/>
          <a:p>
            <a:fld id="{AA554A50-C167-4589-A808-5B9834C83F3A}" type="datetime1">
              <a:rPr lang="fr-FR" smtClean="0"/>
              <a:t>30/05/2016</a:t>
            </a:fld>
            <a:endParaRPr lang="fr-FR"/>
          </a:p>
        </p:txBody>
      </p:sp>
      <p:sp>
        <p:nvSpPr>
          <p:cNvPr id="5" name="Espace réservé du pied de page 4"/>
          <p:cNvSpPr>
            <a:spLocks noGrp="1"/>
          </p:cNvSpPr>
          <p:nvPr>
            <p:ph type="ftr" sz="quarter" idx="11"/>
          </p:nvPr>
        </p:nvSpPr>
        <p:spPr>
          <a:xfrm>
            <a:off x="2555776" y="6356350"/>
            <a:ext cx="6588224" cy="365760"/>
          </a:xfrm>
        </p:spPr>
        <p:txBody>
          <a:bodyPr/>
          <a:lstStyle/>
          <a:p>
            <a:r>
              <a:rPr lang="fr-FR" smtClean="0"/>
              <a:t>Cisaille hydraulique - Équipe pédagogique PT</a:t>
            </a:r>
            <a:endParaRPr lang="fr-FR" dirty="0"/>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pic>
        <p:nvPicPr>
          <p:cNvPr id="2050" name="Picture 2" descr="C:\Enseignement\GitHub\Informatique\P_05_AlgorithmiqueProgrammation\01_Recursivite\Cours\png\logo_lyce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986755" y="21599"/>
            <a:ext cx="1124756" cy="9087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D36CEEDF-DD54-4E6F-9549-6A6CA4A3BF45}" type="datetime1">
              <a:rPr lang="fr-FR" smtClean="0"/>
              <a:t>30/05/2016</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r>
              <a:rPr lang="fr-FR" smtClean="0"/>
              <a:t>Cisaille hydraulique - Équipe pédagogique PT</a:t>
            </a:r>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3F1D8263-54E8-442D-88B4-DA252C595E3D}" type="slidenum">
              <a:rPr lang="fr-FR" smtClean="0"/>
              <a:pPr/>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29F77D22-9681-4254-BD8D-50EDB8FABFA3}" type="datetime1">
              <a:rPr lang="fr-FR" smtClean="0"/>
              <a:t>30/05/2016</a:t>
            </a:fld>
            <a:endParaRPr lang="fr-FR"/>
          </a:p>
        </p:txBody>
      </p:sp>
      <p:sp>
        <p:nvSpPr>
          <p:cNvPr id="6" name="Espace réservé du pied de page 5"/>
          <p:cNvSpPr>
            <a:spLocks noGrp="1"/>
          </p:cNvSpPr>
          <p:nvPr>
            <p:ph type="ftr" sz="quarter" idx="11"/>
          </p:nvPr>
        </p:nvSpPr>
        <p:spPr/>
        <p:txBody>
          <a:bodyPr/>
          <a:lstStyle/>
          <a:p>
            <a:r>
              <a:rPr lang="fr-FR" smtClean="0"/>
              <a:t>Cisaille hydraulique - Équipe pédagogique PT</a:t>
            </a:r>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2BE63D4A-25B0-43DB-ADF9-11DFCA1DE6B3}" type="datetime1">
              <a:rPr lang="fr-FR" smtClean="0"/>
              <a:t>30/05/2016</a:t>
            </a:fld>
            <a:endParaRPr lang="fr-FR"/>
          </a:p>
        </p:txBody>
      </p:sp>
      <p:sp>
        <p:nvSpPr>
          <p:cNvPr id="8" name="Espace réservé du pied de page 7"/>
          <p:cNvSpPr>
            <a:spLocks noGrp="1"/>
          </p:cNvSpPr>
          <p:nvPr>
            <p:ph type="ftr" sz="quarter" idx="11"/>
          </p:nvPr>
        </p:nvSpPr>
        <p:spPr/>
        <p:txBody>
          <a:bodyPr/>
          <a:lstStyle/>
          <a:p>
            <a:r>
              <a:rPr lang="fr-FR" smtClean="0"/>
              <a:t>Cisaille hydraulique - Équipe pédagogique PT</a:t>
            </a:r>
            <a:endParaRPr lang="fr-FR"/>
          </a:p>
        </p:txBody>
      </p:sp>
      <p:sp>
        <p:nvSpPr>
          <p:cNvPr id="9" name="Espace réservé du numéro de diapositive 8"/>
          <p:cNvSpPr>
            <a:spLocks noGrp="1"/>
          </p:cNvSpPr>
          <p:nvPr>
            <p:ph type="sldNum" sz="quarter" idx="12"/>
          </p:nvPr>
        </p:nvSpPr>
        <p:spPr/>
        <p:txBody>
          <a:bodyPr/>
          <a:lstStyle/>
          <a:p>
            <a:fld id="{3F1D8263-54E8-442D-88B4-DA252C595E3D}" type="slidenum">
              <a:rPr lang="fr-FR" smtClean="0"/>
              <a:pPr/>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BB1EE583-9D6F-4FC5-81AB-E4E0B11488DB}" type="datetime1">
              <a:rPr lang="fr-FR" smtClean="0"/>
              <a:t>30/05/2016</a:t>
            </a:fld>
            <a:endParaRPr lang="fr-FR"/>
          </a:p>
        </p:txBody>
      </p:sp>
      <p:sp>
        <p:nvSpPr>
          <p:cNvPr id="4" name="Espace réservé du pied de page 3"/>
          <p:cNvSpPr>
            <a:spLocks noGrp="1"/>
          </p:cNvSpPr>
          <p:nvPr>
            <p:ph type="ftr" sz="quarter" idx="11"/>
          </p:nvPr>
        </p:nvSpPr>
        <p:spPr/>
        <p:txBody>
          <a:bodyPr/>
          <a:lstStyle/>
          <a:p>
            <a:r>
              <a:rPr lang="fr-FR" smtClean="0"/>
              <a:t>Cisaille hydraulique - Équipe pédagogique PT</a:t>
            </a:r>
            <a:endParaRPr lang="fr-FR"/>
          </a:p>
        </p:txBody>
      </p:sp>
      <p:sp>
        <p:nvSpPr>
          <p:cNvPr id="5" name="Espace réservé du numéro de diapositive 4"/>
          <p:cNvSpPr>
            <a:spLocks noGrp="1"/>
          </p:cNvSpPr>
          <p:nvPr>
            <p:ph type="sldNum" sz="quarter" idx="12"/>
          </p:nvPr>
        </p:nvSpPr>
        <p:spPr/>
        <p:txBody>
          <a:bodyPr/>
          <a:lstStyle/>
          <a:p>
            <a:fld id="{3F1D8263-54E8-442D-88B4-DA252C595E3D}" type="slidenum">
              <a:rPr lang="fr-FR" smtClean="0"/>
              <a:pPr/>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DA37242-F7A5-4270-A922-CA8DB649FA34}" type="datetime1">
              <a:rPr lang="fr-FR" smtClean="0"/>
              <a:t>30/05/2016</a:t>
            </a:fld>
            <a:endParaRPr lang="fr-FR"/>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CF3D0D0F-79DC-4CC2-97A5-217437E35895}" type="datetime1">
              <a:rPr lang="fr-FR" smtClean="0"/>
              <a:t>30/05/2016</a:t>
            </a:fld>
            <a:endParaRPr lang="fr-FR"/>
          </a:p>
        </p:txBody>
      </p:sp>
      <p:sp>
        <p:nvSpPr>
          <p:cNvPr id="6" name="Espace réservé du pied de page 5"/>
          <p:cNvSpPr>
            <a:spLocks noGrp="1"/>
          </p:cNvSpPr>
          <p:nvPr>
            <p:ph type="ftr" sz="quarter" idx="11"/>
          </p:nvPr>
        </p:nvSpPr>
        <p:spPr/>
        <p:txBody>
          <a:bodyPr/>
          <a:lstStyle/>
          <a:p>
            <a:r>
              <a:rPr lang="fr-FR" smtClean="0"/>
              <a:t>Cisaille hydraulique - Équipe pédagogique PT</a:t>
            </a:r>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0134C7D6-272F-4200-BC74-C5527C571EBB}" type="datetime1">
              <a:rPr lang="fr-FR" smtClean="0"/>
              <a:t>30/05/2016</a:t>
            </a:fld>
            <a:endParaRPr lang="fr-FR"/>
          </a:p>
        </p:txBody>
      </p:sp>
      <p:sp>
        <p:nvSpPr>
          <p:cNvPr id="6" name="Espace réservé du pied de page 5"/>
          <p:cNvSpPr>
            <a:spLocks noGrp="1"/>
          </p:cNvSpPr>
          <p:nvPr>
            <p:ph type="ftr" sz="quarter" idx="11"/>
          </p:nvPr>
        </p:nvSpPr>
        <p:spPr/>
        <p:txBody>
          <a:bodyPr/>
          <a:lstStyle/>
          <a:p>
            <a:r>
              <a:rPr lang="fr-FR" smtClean="0"/>
              <a:t>Cisaille hydraulique - Équipe pédagogique PT</a:t>
            </a:r>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4043362" cy="990600"/>
          </a:xfrm>
          <a:prstGeom prst="rect">
            <a:avLst/>
          </a:prstGeom>
        </p:spPr>
        <p:txBody>
          <a:bodyPr vert="horz" anchor="ctr" anchorCtr="0">
            <a:normAutofit/>
          </a:bodyPr>
          <a:lstStyle/>
          <a:p>
            <a:r>
              <a:rPr kumimoji="0" lang="fr-FR" dirty="0" smtClean="0"/>
              <a:t>Cliquez pour modifier le style du titre</a:t>
            </a:r>
            <a:endParaRPr kumimoji="0" lang="en-US" dirty="0"/>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dirty="0" smtClean="0"/>
              <a:t>Cliquez pour modifier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EBEC7BBB-73EA-4F4C-A390-AA5DBD5B46A9}" type="datetime1">
              <a:rPr lang="fr-FR" smtClean="0"/>
              <a:t>30/05/2016</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fr-FR" smtClean="0"/>
              <a:t>Cisaille hydraulique - Équipe pédagogique PT</a:t>
            </a:r>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F1D8263-54E8-442D-88B4-DA252C595E3D}" type="slidenum">
              <a:rPr lang="fr-FR" smtClean="0"/>
              <a:pPr/>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dt="0"/>
  <p:txStyles>
    <p:titleStyle>
      <a:lvl1pPr algn="l" rtl="0" eaLnBrk="1" latinLnBrk="0" hangingPunct="1">
        <a:spcBef>
          <a:spcPct val="0"/>
        </a:spcBef>
        <a:buNone/>
        <a:defRPr kumimoji="0" sz="1600"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dirty="0" smtClean="0"/>
              <a:t>Préparation aux oraux de la banque PT</a:t>
            </a:r>
            <a:endParaRPr lang="fr-FR" dirty="0"/>
          </a:p>
        </p:txBody>
      </p:sp>
      <p:sp>
        <p:nvSpPr>
          <p:cNvPr id="3" name="Sous-titre 2"/>
          <p:cNvSpPr>
            <a:spLocks noGrp="1"/>
          </p:cNvSpPr>
          <p:nvPr>
            <p:ph type="subTitle" idx="1"/>
          </p:nvPr>
        </p:nvSpPr>
        <p:spPr/>
        <p:txBody>
          <a:bodyPr/>
          <a:lstStyle/>
          <a:p>
            <a:r>
              <a:rPr lang="fr-FR" dirty="0" smtClean="0"/>
              <a:t>Cisaille </a:t>
            </a:r>
            <a:r>
              <a:rPr lang="fr-FR" dirty="0" err="1" smtClean="0"/>
              <a:t>Hydaulique</a:t>
            </a:r>
            <a:endParaRPr lang="fr-FR" dirty="0"/>
          </a:p>
        </p:txBody>
      </p:sp>
      <mc:AlternateContent xmlns:mc="http://schemas.openxmlformats.org/markup-compatibility/2006" xmlns:a14="http://schemas.microsoft.com/office/drawing/2010/main">
        <mc:Choice Requires="a14">
          <p:sp>
            <p:nvSpPr>
              <p:cNvPr id="4" name="Sous-titre 2"/>
              <p:cNvSpPr txBox="1">
                <a:spLocks/>
              </p:cNvSpPr>
              <p:nvPr/>
            </p:nvSpPr>
            <p:spPr>
              <a:xfrm>
                <a:off x="-16024" y="6324600"/>
                <a:ext cx="9160024" cy="533400"/>
              </a:xfrm>
              <a:prstGeom prst="rect">
                <a:avLst/>
              </a:prstGeom>
            </p:spPr>
            <p:txBody>
              <a:bodyPr vert="horz">
                <a:normAutofit fontScale="85000" lnSpcReduction="20000"/>
              </a:bodyPr>
              <a:lstStyle>
                <a:lvl1pPr marL="0" indent="0" algn="r" rtl="0" eaLnBrk="1" latinLnBrk="0" hangingPunct="1">
                  <a:spcBef>
                    <a:spcPts val="600"/>
                  </a:spcBef>
                  <a:buClr>
                    <a:schemeClr val="accent1"/>
                  </a:buClr>
                  <a:buSzPct val="76000"/>
                  <a:buFont typeface="Wingdings 3"/>
                  <a:buNone/>
                  <a:defRPr kumimoji="0" sz="18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0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18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6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4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algn="ctr"/>
                <a:r>
                  <a:rPr lang="fr-FR" dirty="0" smtClean="0"/>
                  <a:t>Lycée de La Martinière </a:t>
                </a:r>
                <a:r>
                  <a:rPr lang="fr-FR" dirty="0" err="1" smtClean="0"/>
                  <a:t>Monplaisir</a:t>
                </a:r>
                <a:r>
                  <a:rPr lang="fr-FR" dirty="0"/>
                  <a:t> </a:t>
                </a:r>
                <a:r>
                  <a:rPr lang="fr-FR" dirty="0" smtClean="0"/>
                  <a:t>– PT – PT</a:t>
                </a:r>
                <a14:m>
                  <m:oMath xmlns:m="http://schemas.openxmlformats.org/officeDocument/2006/math">
                    <m:r>
                      <a:rPr lang="fr-FR" b="0" i="1" smtClean="0">
                        <a:latin typeface="Cambria Math"/>
                      </a:rPr>
                      <m:t>⋆</m:t>
                    </m:r>
                  </m:oMath>
                </a14:m>
                <a:endParaRPr lang="fr-FR" dirty="0"/>
              </a:p>
              <a:p>
                <a:pPr algn="ctr"/>
                <a:r>
                  <a:rPr lang="fr-FR" dirty="0" smtClean="0"/>
                  <a:t>Équipe pédagogique PT</a:t>
                </a:r>
                <a:endParaRPr lang="fr-FR" dirty="0"/>
              </a:p>
            </p:txBody>
          </p:sp>
        </mc:Choice>
        <mc:Fallback xmlns="">
          <p:sp>
            <p:nvSpPr>
              <p:cNvPr id="4" name="Sous-titre 2"/>
              <p:cNvSpPr txBox="1">
                <a:spLocks noRot="1" noChangeAspect="1" noMove="1" noResize="1" noEditPoints="1" noAdjustHandles="1" noChangeArrowheads="1" noChangeShapeType="1" noTextEdit="1"/>
              </p:cNvSpPr>
              <p:nvPr/>
            </p:nvSpPr>
            <p:spPr>
              <a:xfrm>
                <a:off x="-16024" y="6324600"/>
                <a:ext cx="9160024" cy="533400"/>
              </a:xfrm>
              <a:prstGeom prst="rect">
                <a:avLst/>
              </a:prstGeom>
              <a:blipFill rotWithShape="1">
                <a:blip r:embed="rId3"/>
                <a:stretch>
                  <a:fillRect t="-10345" b="-11494"/>
                </a:stretch>
              </a:blipFill>
            </p:spPr>
            <p:txBody>
              <a:bodyPr/>
              <a:lstStyle/>
              <a:p>
                <a:r>
                  <a:rPr lang="fr-FR">
                    <a:noFill/>
                  </a:rPr>
                  <a:t> </a:t>
                </a:r>
              </a:p>
            </p:txBody>
          </p:sp>
        </mc:Fallback>
      </mc:AlternateContent>
      <p:sp>
        <p:nvSpPr>
          <p:cNvPr id="8" name="Espace réservé du numéro de diapositive 7"/>
          <p:cNvSpPr>
            <a:spLocks noGrp="1"/>
          </p:cNvSpPr>
          <p:nvPr>
            <p:ph type="sldNum" sz="quarter" idx="12"/>
          </p:nvPr>
        </p:nvSpPr>
        <p:spPr/>
        <p:txBody>
          <a:bodyPr/>
          <a:lstStyle/>
          <a:p>
            <a:fld id="{3F1D8263-54E8-442D-88B4-DA252C595E3D}" type="slidenum">
              <a:rPr lang="fr-FR" smtClean="0"/>
              <a:pPr/>
              <a:t>1</a:t>
            </a:fld>
            <a:endParaRPr lang="fr-FR" dirty="0"/>
          </a:p>
        </p:txBody>
      </p:sp>
      <p:pic>
        <p:nvPicPr>
          <p:cNvPr id="7" name="Image 6" descr="Afficher l'image d'origin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592" y="620688"/>
            <a:ext cx="3349168" cy="176472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Vérification des performances</a:t>
            </a:r>
            <a:br>
              <a:rPr lang="fr-FR" dirty="0"/>
            </a:br>
            <a:r>
              <a:rPr lang="fr-FR" dirty="0"/>
              <a:t>Calcul du débit instantané</a:t>
            </a:r>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10</a:t>
            </a:fld>
            <a:endParaRPr lang="fr-FR"/>
          </a:p>
        </p:txBody>
      </p:sp>
      <mc:AlternateContent xmlns:mc="http://schemas.openxmlformats.org/markup-compatibility/2006" xmlns:a14="http://schemas.microsoft.com/office/drawing/2010/main">
        <mc:Choice Requires="a14">
          <p:sp>
            <p:nvSpPr>
              <p:cNvPr id="5" name="Espace réservé du contenu 4"/>
              <p:cNvSpPr>
                <a:spLocks noGrp="1"/>
              </p:cNvSpPr>
              <p:nvPr>
                <p:ph sz="quarter" idx="1"/>
              </p:nvPr>
            </p:nvSpPr>
            <p:spPr>
              <a:xfrm>
                <a:off x="457200" y="1219200"/>
                <a:ext cx="6563072" cy="4937760"/>
              </a:xfrm>
            </p:spPr>
            <p:txBody>
              <a:bodyPr>
                <a:normAutofit/>
              </a:bodyPr>
              <a:lstStyle/>
              <a:p>
                <a:r>
                  <a:rPr lang="fr-FR" dirty="0" smtClean="0"/>
                  <a:t>Objectif :  le débit instantané s’exprime par </a:t>
                </a:r>
                <a14:m>
                  <m:oMath xmlns:m="http://schemas.openxmlformats.org/officeDocument/2006/math">
                    <m:r>
                      <a:rPr lang="fr-FR" i="1">
                        <a:latin typeface="Cambria Math"/>
                      </a:rPr>
                      <m:t>𝑞</m:t>
                    </m:r>
                    <m:d>
                      <m:dPr>
                        <m:ctrlPr>
                          <a:rPr lang="fr-FR" i="1">
                            <a:latin typeface="Cambria Math"/>
                          </a:rPr>
                        </m:ctrlPr>
                      </m:dPr>
                      <m:e>
                        <m:r>
                          <a:rPr lang="fr-FR" i="1">
                            <a:latin typeface="Cambria Math"/>
                          </a:rPr>
                          <m:t>𝑡</m:t>
                        </m:r>
                      </m:e>
                    </m:d>
                    <m:r>
                      <a:rPr lang="fr-FR" i="1">
                        <a:latin typeface="Cambria Math"/>
                      </a:rPr>
                      <m:t>=</m:t>
                    </m:r>
                    <m:acc>
                      <m:accPr>
                        <m:chr m:val="̇"/>
                        <m:ctrlPr>
                          <a:rPr lang="fr-FR" i="1">
                            <a:latin typeface="Cambria Math"/>
                          </a:rPr>
                        </m:ctrlPr>
                      </m:accPr>
                      <m:e>
                        <m:r>
                          <a:rPr lang="fr-FR" i="1">
                            <a:latin typeface="Cambria Math"/>
                          </a:rPr>
                          <m:t>𝜆</m:t>
                        </m:r>
                      </m:e>
                    </m:acc>
                    <m:r>
                      <a:rPr lang="fr-FR" i="1">
                        <a:latin typeface="Cambria Math"/>
                      </a:rPr>
                      <m:t>𝑆</m:t>
                    </m:r>
                  </m:oMath>
                </a14:m>
                <a:r>
                  <a:rPr lang="fr-FR" dirty="0" smtClean="0"/>
                  <a:t> avec </a:t>
                </a:r>
                <a:r>
                  <a:rPr lang="fr-FR" i="1" dirty="0" smtClean="0"/>
                  <a:t>S </a:t>
                </a:r>
                <a:r>
                  <a:rPr lang="fr-FR" dirty="0" smtClean="0"/>
                  <a:t>section du piston et </a:t>
                </a:r>
                <a14:m>
                  <m:oMath xmlns:m="http://schemas.openxmlformats.org/officeDocument/2006/math">
                    <m:acc>
                      <m:accPr>
                        <m:chr m:val="̇"/>
                        <m:ctrlPr>
                          <a:rPr lang="fr-FR" i="1">
                            <a:latin typeface="Cambria Math"/>
                          </a:rPr>
                        </m:ctrlPr>
                      </m:accPr>
                      <m:e>
                        <m:r>
                          <a:rPr lang="fr-FR" i="1">
                            <a:latin typeface="Cambria Math"/>
                          </a:rPr>
                          <m:t>𝜆</m:t>
                        </m:r>
                      </m:e>
                    </m:acc>
                  </m:oMath>
                </a14:m>
                <a:r>
                  <a:rPr lang="fr-FR" dirty="0" smtClean="0"/>
                  <a:t> vitesse de translation du piston.</a:t>
                </a:r>
              </a:p>
              <a:p>
                <a:r>
                  <a:rPr lang="fr-FR" dirty="0" smtClean="0"/>
                  <a:t>Stratégie :</a:t>
                </a:r>
              </a:p>
              <a:p>
                <a:pPr lvl="1"/>
                <a:r>
                  <a:rPr lang="fr-FR" dirty="0" smtClean="0"/>
                  <a:t>Étude de la transformation de mouvement due au réducteur (modélisation + établissement de la loi E/S d’un réducteur)</a:t>
                </a:r>
              </a:p>
              <a:p>
                <a:pPr lvl="1"/>
                <a:r>
                  <a:rPr lang="fr-FR" dirty="0" smtClean="0"/>
                  <a:t>Étude de la transformation de mouvement due à l’excentrique </a:t>
                </a:r>
                <a:r>
                  <a:rPr lang="fr-FR" dirty="0"/>
                  <a:t> (modélisation + </a:t>
                </a:r>
                <a:r>
                  <a:rPr lang="fr-FR" dirty="0" smtClean="0"/>
                  <a:t>résolution de </a:t>
                </a:r>
                <a:r>
                  <a:rPr lang="fr-FR" dirty="0"/>
                  <a:t>la loi E/S </a:t>
                </a:r>
                <a:r>
                  <a:rPr lang="fr-FR" dirty="0" smtClean="0"/>
                  <a:t>par fermeture géométrique)</a:t>
                </a:r>
              </a:p>
              <a:p>
                <a:pPr lvl="1"/>
                <a:r>
                  <a:rPr lang="fr-FR" dirty="0" smtClean="0"/>
                  <a:t>Étude de la transformation de mouvement due au système de bascule </a:t>
                </a:r>
                <a:r>
                  <a:rPr lang="fr-FR" dirty="0"/>
                  <a:t>(modélisation + résolution de la loi E/S par fermeture géométrique)</a:t>
                </a:r>
              </a:p>
              <a:p>
                <a:pPr marL="548640" lvl="2">
                  <a:spcBef>
                    <a:spcPts val="600"/>
                  </a:spcBef>
                  <a:buClr>
                    <a:schemeClr val="accent1"/>
                  </a:buClr>
                </a:pPr>
                <a:r>
                  <a:rPr lang="fr-FR" dirty="0" smtClean="0"/>
                  <a:t>Établissement du débit instantané</a:t>
                </a:r>
                <a:endParaRPr lang="fr-FR" dirty="0"/>
              </a:p>
            </p:txBody>
          </p:sp>
        </mc:Choice>
        <mc:Fallback xmlns="">
          <p:sp>
            <p:nvSpPr>
              <p:cNvPr id="5" name="Espace réservé du contenu 4"/>
              <p:cNvSpPr>
                <a:spLocks noGrp="1" noRot="1" noChangeAspect="1" noMove="1" noResize="1" noEditPoints="1" noAdjustHandles="1" noChangeArrowheads="1" noChangeShapeType="1" noTextEdit="1"/>
              </p:cNvSpPr>
              <p:nvPr>
                <p:ph sz="quarter" idx="1"/>
              </p:nvPr>
            </p:nvSpPr>
            <p:spPr>
              <a:xfrm>
                <a:off x="457200" y="1219200"/>
                <a:ext cx="6563072" cy="4937760"/>
              </a:xfrm>
              <a:blipFill rotWithShape="1">
                <a:blip r:embed="rId2"/>
                <a:stretch>
                  <a:fillRect l="-557" t="-988" b="-1975"/>
                </a:stretch>
              </a:blipFill>
            </p:spPr>
            <p:txBody>
              <a:bodyPr/>
              <a:lstStyle/>
              <a:p>
                <a:r>
                  <a:rPr lang="fr-FR">
                    <a:noFill/>
                  </a:rPr>
                  <a:t> </a:t>
                </a:r>
              </a:p>
            </p:txBody>
          </p:sp>
        </mc:Fallback>
      </mc:AlternateContent>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4725144"/>
            <a:ext cx="2075606" cy="1450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1268761"/>
            <a:ext cx="1986356"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926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Vérification des performances</a:t>
            </a:r>
            <a:br>
              <a:rPr lang="fr-FR" dirty="0"/>
            </a:br>
            <a:r>
              <a:rPr lang="fr-FR" dirty="0" smtClean="0"/>
              <a:t>Calcul du débit instantané</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11</a:t>
            </a:fld>
            <a:endParaRPr lang="fr-FR"/>
          </a:p>
        </p:txBody>
      </p:sp>
      <mc:AlternateContent xmlns:mc="http://schemas.openxmlformats.org/markup-compatibility/2006" xmlns:a14="http://schemas.microsoft.com/office/drawing/2010/main">
        <mc:Choice Requires="a14">
          <p:sp>
            <p:nvSpPr>
              <p:cNvPr id="7" name="Espace réservé du contenu 6"/>
              <p:cNvSpPr>
                <a:spLocks noGrp="1"/>
              </p:cNvSpPr>
              <p:nvPr>
                <p:ph sz="quarter" idx="1"/>
              </p:nvPr>
            </p:nvSpPr>
            <p:spPr>
              <a:xfrm>
                <a:off x="179512" y="1219200"/>
                <a:ext cx="5256584" cy="4937760"/>
              </a:xfrm>
            </p:spPr>
            <p:txBody>
              <a:bodyPr>
                <a:normAutofit fontScale="85000" lnSpcReduction="10000"/>
              </a:bodyPr>
              <a:lstStyle/>
              <a:p>
                <a:r>
                  <a:rPr lang="fr-FR" dirty="0" smtClean="0"/>
                  <a:t>On a :</a:t>
                </a:r>
              </a:p>
              <a:p>
                <a14:m>
                  <m:oMath xmlns:m="http://schemas.openxmlformats.org/officeDocument/2006/math">
                    <m:acc>
                      <m:accPr>
                        <m:chr m:val="⃗"/>
                        <m:ctrlPr>
                          <a:rPr lang="fr-FR" i="1">
                            <a:latin typeface="Cambria Math"/>
                          </a:rPr>
                        </m:ctrlPr>
                      </m:accPr>
                      <m:e>
                        <m:r>
                          <a:rPr lang="fr-FR" i="1">
                            <a:latin typeface="Cambria Math"/>
                          </a:rPr>
                          <m:t>𝐴</m:t>
                        </m:r>
                        <m:r>
                          <a:rPr lang="fr-FR" b="0" i="1" smtClean="0">
                            <a:latin typeface="Cambria Math"/>
                          </a:rPr>
                          <m:t>𝐵</m:t>
                        </m:r>
                      </m:e>
                    </m:acc>
                    <m:r>
                      <a:rPr lang="fr-FR" b="0" i="1" smtClean="0">
                        <a:latin typeface="Cambria Math"/>
                      </a:rPr>
                      <m:t>+</m:t>
                    </m:r>
                    <m:acc>
                      <m:accPr>
                        <m:chr m:val="⃗"/>
                        <m:ctrlPr>
                          <a:rPr lang="fr-FR" i="1">
                            <a:latin typeface="Cambria Math"/>
                          </a:rPr>
                        </m:ctrlPr>
                      </m:accPr>
                      <m:e>
                        <m:r>
                          <a:rPr lang="fr-FR" b="0" i="1" smtClean="0">
                            <a:latin typeface="Cambria Math"/>
                          </a:rPr>
                          <m:t>𝐵</m:t>
                        </m:r>
                        <m:r>
                          <a:rPr lang="fr-FR" i="1">
                            <a:latin typeface="Cambria Math"/>
                          </a:rPr>
                          <m:t>𝐶</m:t>
                        </m:r>
                      </m:e>
                    </m:acc>
                    <m:r>
                      <a:rPr lang="fr-FR" b="0" i="1" smtClean="0">
                        <a:latin typeface="Cambria Math"/>
                      </a:rPr>
                      <m:t>+</m:t>
                    </m:r>
                    <m:acc>
                      <m:accPr>
                        <m:chr m:val="⃗"/>
                        <m:ctrlPr>
                          <a:rPr lang="fr-FR" i="1">
                            <a:latin typeface="Cambria Math"/>
                          </a:rPr>
                        </m:ctrlPr>
                      </m:accPr>
                      <m:e>
                        <m:r>
                          <a:rPr lang="fr-FR" i="1">
                            <a:latin typeface="Cambria Math"/>
                          </a:rPr>
                          <m:t>𝐶</m:t>
                        </m:r>
                        <m:r>
                          <a:rPr lang="fr-FR" b="0" i="1" smtClean="0">
                            <a:latin typeface="Cambria Math"/>
                          </a:rPr>
                          <m:t>𝐴</m:t>
                        </m:r>
                      </m:e>
                    </m:acc>
                    <m:r>
                      <a:rPr lang="fr-FR" b="0" i="1" smtClean="0">
                        <a:latin typeface="Cambria Math"/>
                      </a:rPr>
                      <m:t>=</m:t>
                    </m:r>
                    <m:acc>
                      <m:accPr>
                        <m:chr m:val="⃗"/>
                        <m:ctrlPr>
                          <a:rPr lang="fr-FR" b="0" i="1" smtClean="0">
                            <a:latin typeface="Cambria Math"/>
                          </a:rPr>
                        </m:ctrlPr>
                      </m:accPr>
                      <m:e>
                        <m:r>
                          <a:rPr lang="fr-FR" b="0" i="1" smtClean="0">
                            <a:latin typeface="Cambria Math"/>
                          </a:rPr>
                          <m:t>0</m:t>
                        </m:r>
                      </m:e>
                    </m:acc>
                    <m:r>
                      <a:rPr lang="fr-FR" b="0" i="1" smtClean="0">
                        <a:latin typeface="Cambria Math"/>
                      </a:rPr>
                      <m:t>⇔</m:t>
                    </m:r>
                    <m:r>
                      <a:rPr lang="fr-FR" b="0" i="1" smtClean="0">
                        <a:latin typeface="Cambria Math"/>
                      </a:rPr>
                      <m:t>h</m:t>
                    </m:r>
                    <m:acc>
                      <m:accPr>
                        <m:chr m:val="⃗"/>
                        <m:ctrlPr>
                          <a:rPr lang="fr-FR" b="0" i="1" smtClean="0">
                            <a:latin typeface="Cambria Math"/>
                          </a:rPr>
                        </m:ctrlPr>
                      </m:accPr>
                      <m:e>
                        <m:sSub>
                          <m:sSubPr>
                            <m:ctrlPr>
                              <a:rPr lang="fr-FR" b="0" i="1" smtClean="0">
                                <a:latin typeface="Cambria Math"/>
                              </a:rPr>
                            </m:ctrlPr>
                          </m:sSubPr>
                          <m:e>
                            <m:r>
                              <a:rPr lang="fr-FR" b="0" i="1" smtClean="0">
                                <a:latin typeface="Cambria Math"/>
                              </a:rPr>
                              <m:t>𝑦</m:t>
                            </m:r>
                          </m:e>
                          <m:sub>
                            <m:r>
                              <a:rPr lang="fr-FR" b="0" i="1" smtClean="0">
                                <a:latin typeface="Cambria Math"/>
                              </a:rPr>
                              <m:t>0</m:t>
                            </m:r>
                          </m:sub>
                        </m:sSub>
                      </m:e>
                    </m:acc>
                    <m:r>
                      <a:rPr lang="fr-FR" b="0" i="1" smtClean="0">
                        <a:latin typeface="Cambria Math"/>
                      </a:rPr>
                      <m:t>+</m:t>
                    </m:r>
                    <m:r>
                      <a:rPr lang="fr-FR" b="0" i="1" smtClean="0">
                        <a:latin typeface="Cambria Math"/>
                      </a:rPr>
                      <m:t>𝑒</m:t>
                    </m:r>
                    <m:acc>
                      <m:accPr>
                        <m:chr m:val="⃗"/>
                        <m:ctrlPr>
                          <a:rPr lang="fr-FR" b="0" i="1" smtClean="0">
                            <a:latin typeface="Cambria Math"/>
                          </a:rPr>
                        </m:ctrlPr>
                      </m:accPr>
                      <m:e>
                        <m:sSub>
                          <m:sSubPr>
                            <m:ctrlPr>
                              <a:rPr lang="fr-FR" b="0" i="1" smtClean="0">
                                <a:latin typeface="Cambria Math"/>
                              </a:rPr>
                            </m:ctrlPr>
                          </m:sSubPr>
                          <m:e>
                            <m:r>
                              <a:rPr lang="fr-FR" b="0" i="1" smtClean="0">
                                <a:latin typeface="Cambria Math"/>
                              </a:rPr>
                              <m:t>𝑥</m:t>
                            </m:r>
                          </m:e>
                          <m:sub>
                            <m:r>
                              <a:rPr lang="fr-FR" b="0" i="1" smtClean="0">
                                <a:latin typeface="Cambria Math"/>
                              </a:rPr>
                              <m:t>1</m:t>
                            </m:r>
                          </m:sub>
                        </m:sSub>
                      </m:e>
                    </m:acc>
                    <m:r>
                      <a:rPr lang="fr-FR" b="0" i="1" smtClean="0">
                        <a:latin typeface="Cambria Math"/>
                      </a:rPr>
                      <m:t>−</m:t>
                    </m:r>
                    <m:r>
                      <a:rPr lang="fr-FR" b="0" i="1" smtClean="0">
                        <a:latin typeface="Cambria Math"/>
                      </a:rPr>
                      <m:t>𝜆</m:t>
                    </m:r>
                    <m:acc>
                      <m:accPr>
                        <m:chr m:val="⃗"/>
                        <m:ctrlPr>
                          <a:rPr lang="fr-FR" b="0" i="1" smtClean="0">
                            <a:latin typeface="Cambria Math"/>
                          </a:rPr>
                        </m:ctrlPr>
                      </m:accPr>
                      <m:e>
                        <m:sSub>
                          <m:sSubPr>
                            <m:ctrlPr>
                              <a:rPr lang="fr-FR" b="0" i="1" smtClean="0">
                                <a:latin typeface="Cambria Math"/>
                              </a:rPr>
                            </m:ctrlPr>
                          </m:sSubPr>
                          <m:e>
                            <m:r>
                              <a:rPr lang="fr-FR" b="0" i="1" smtClean="0">
                                <a:latin typeface="Cambria Math"/>
                              </a:rPr>
                              <m:t>𝑦</m:t>
                            </m:r>
                          </m:e>
                          <m:sub>
                            <m:r>
                              <a:rPr lang="fr-FR" b="0" i="1" smtClean="0">
                                <a:latin typeface="Cambria Math"/>
                              </a:rPr>
                              <m:t>3</m:t>
                            </m:r>
                          </m:sub>
                        </m:sSub>
                      </m:e>
                    </m:acc>
                    <m:r>
                      <a:rPr lang="fr-FR" b="0" i="1" smtClean="0">
                        <a:latin typeface="Cambria Math"/>
                      </a:rPr>
                      <m:t>=</m:t>
                    </m:r>
                    <m:acc>
                      <m:accPr>
                        <m:chr m:val="⃗"/>
                        <m:ctrlPr>
                          <a:rPr lang="fr-FR" i="1">
                            <a:latin typeface="Cambria Math"/>
                          </a:rPr>
                        </m:ctrlPr>
                      </m:accPr>
                      <m:e>
                        <m:r>
                          <a:rPr lang="fr-FR" i="1">
                            <a:latin typeface="Cambria Math"/>
                          </a:rPr>
                          <m:t>0</m:t>
                        </m:r>
                      </m:e>
                    </m:acc>
                  </m:oMath>
                </a14:m>
                <a:endParaRPr lang="fr-FR" dirty="0" smtClean="0"/>
              </a:p>
              <a:p>
                <a:endParaRPr lang="fr-FR" dirty="0" smtClean="0"/>
              </a:p>
              <a:p>
                <a:endParaRPr lang="fr-FR" dirty="0" smtClean="0"/>
              </a:p>
              <a:p>
                <a:r>
                  <a:rPr lang="fr-FR" dirty="0" smtClean="0"/>
                  <a:t>Méthode 1 : on projette l’équation sur </a:t>
                </a:r>
                <a14:m>
                  <m:oMath xmlns:m="http://schemas.openxmlformats.org/officeDocument/2006/math">
                    <m:acc>
                      <m:accPr>
                        <m:chr m:val="⃗"/>
                        <m:ctrlPr>
                          <a:rPr lang="fr-FR" i="1">
                            <a:latin typeface="Cambria Math"/>
                          </a:rPr>
                        </m:ctrlPr>
                      </m:accPr>
                      <m:e>
                        <m:sSub>
                          <m:sSubPr>
                            <m:ctrlPr>
                              <a:rPr lang="fr-FR" i="1" smtClean="0">
                                <a:latin typeface="Cambria Math"/>
                              </a:rPr>
                            </m:ctrlPr>
                          </m:sSubPr>
                          <m:e>
                            <m:r>
                              <a:rPr lang="fr-FR" b="0" i="1" smtClean="0">
                                <a:latin typeface="Cambria Math"/>
                              </a:rPr>
                              <m:t>𝑥</m:t>
                            </m:r>
                          </m:e>
                          <m:sub>
                            <m:r>
                              <a:rPr lang="fr-FR" b="0" i="1" smtClean="0">
                                <a:latin typeface="Cambria Math"/>
                              </a:rPr>
                              <m:t>3</m:t>
                            </m:r>
                          </m:sub>
                        </m:sSub>
                      </m:e>
                    </m:acc>
                  </m:oMath>
                </a14:m>
                <a:endParaRPr lang="fr-FR" dirty="0" smtClean="0"/>
              </a:p>
              <a:p>
                <a:pPr lvl="1"/>
                <a14:m>
                  <m:oMath xmlns:m="http://schemas.openxmlformats.org/officeDocument/2006/math">
                    <m:r>
                      <a:rPr lang="fr-FR" b="0" i="1" smtClean="0">
                        <a:latin typeface="Cambria Math"/>
                      </a:rPr>
                      <m:t>h</m:t>
                    </m:r>
                    <m:func>
                      <m:funcPr>
                        <m:ctrlPr>
                          <a:rPr lang="fr-FR" b="0" i="1" smtClean="0">
                            <a:latin typeface="Cambria Math"/>
                          </a:rPr>
                        </m:ctrlPr>
                      </m:funcPr>
                      <m:fName>
                        <m:r>
                          <m:rPr>
                            <m:sty m:val="p"/>
                          </m:rPr>
                          <a:rPr lang="fr-FR" b="0" i="0" smtClean="0">
                            <a:latin typeface="Cambria Math"/>
                          </a:rPr>
                          <m:t>sin</m:t>
                        </m:r>
                      </m:fName>
                      <m:e>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func>
                    <m:r>
                      <a:rPr lang="fr-FR" b="0" i="1" smtClean="0">
                        <a:latin typeface="Cambria Math"/>
                      </a:rPr>
                      <m:t>𝑒</m:t>
                    </m:r>
                    <m:r>
                      <a:rPr lang="fr-FR" i="1">
                        <a:latin typeface="Cambria Math"/>
                      </a:rPr>
                      <m:t>+</m:t>
                    </m:r>
                    <m:r>
                      <a:rPr lang="fr-FR" b="0" i="1" smtClean="0">
                        <a:latin typeface="Cambria Math"/>
                      </a:rPr>
                      <m:t>𝑒</m:t>
                    </m:r>
                    <m:func>
                      <m:funcPr>
                        <m:ctrlPr>
                          <a:rPr lang="fr-FR" b="0" i="1" smtClean="0">
                            <a:latin typeface="Cambria Math"/>
                          </a:rPr>
                        </m:ctrlPr>
                      </m:funcPr>
                      <m:fName>
                        <m:r>
                          <m:rPr>
                            <m:sty m:val="p"/>
                          </m:rPr>
                          <a:rPr lang="fr-FR" b="0" i="0" smtClean="0">
                            <a:latin typeface="Cambria Math"/>
                          </a:rPr>
                          <m:t>cos</m:t>
                        </m:r>
                      </m:fName>
                      <m:e>
                        <m:d>
                          <m:dPr>
                            <m:ctrlPr>
                              <a:rPr lang="fr-FR" b="0" i="1" smtClean="0">
                                <a:latin typeface="Cambria Math"/>
                              </a:rPr>
                            </m:ctrlPr>
                          </m:dPr>
                          <m:e>
                            <m:sSub>
                              <m:sSubPr>
                                <m:ctrlPr>
                                  <a:rPr lang="fr-FR" i="1">
                                    <a:latin typeface="Cambria Math"/>
                                  </a:rPr>
                                </m:ctrlPr>
                              </m:sSubPr>
                              <m:e>
                                <m:r>
                                  <a:rPr lang="fr-FR" i="1">
                                    <a:latin typeface="Cambria Math"/>
                                  </a:rPr>
                                  <m:t>𝜃</m:t>
                                </m:r>
                              </m:e>
                              <m:sub>
                                <m:r>
                                  <a:rPr lang="fr-FR" b="0" i="1" smtClean="0">
                                    <a:latin typeface="Cambria Math"/>
                                  </a:rPr>
                                  <m:t>1</m:t>
                                </m:r>
                              </m:sub>
                            </m:sSub>
                            <m:r>
                              <a:rPr lang="fr-FR" b="0" i="1" smtClean="0">
                                <a:latin typeface="Cambria Math"/>
                              </a:rPr>
                              <m:t>−</m:t>
                            </m:r>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d>
                      </m:e>
                    </m:func>
                    <m:r>
                      <a:rPr lang="fr-FR" i="1">
                        <a:latin typeface="Cambria Math"/>
                      </a:rPr>
                      <m:t>=</m:t>
                    </m:r>
                    <m:r>
                      <a:rPr lang="fr-FR" b="0" i="1" smtClean="0">
                        <a:latin typeface="Cambria Math"/>
                      </a:rPr>
                      <m:t>0</m:t>
                    </m:r>
                  </m:oMath>
                </a14:m>
                <a:endParaRPr lang="fr-FR" dirty="0" smtClean="0"/>
              </a:p>
              <a:p>
                <a:r>
                  <a:rPr lang="fr-FR" dirty="0" smtClean="0"/>
                  <a:t>Méthode 2 : projection dans </a:t>
                </a:r>
                <a14:m>
                  <m:oMath xmlns:m="http://schemas.openxmlformats.org/officeDocument/2006/math">
                    <m:sSub>
                      <m:sSubPr>
                        <m:ctrlPr>
                          <a:rPr lang="fr-FR" b="0" i="1" smtClean="0">
                            <a:latin typeface="Cambria Math"/>
                          </a:rPr>
                        </m:ctrlPr>
                      </m:sSubPr>
                      <m:e>
                        <m:r>
                          <a:rPr lang="fr-FR" b="0" i="1" smtClean="0">
                            <a:latin typeface="Cambria Math"/>
                          </a:rPr>
                          <m:t>𝑅</m:t>
                        </m:r>
                      </m:e>
                      <m:sub>
                        <m:r>
                          <a:rPr lang="fr-FR" b="0" i="1" smtClean="0">
                            <a:latin typeface="Cambria Math"/>
                          </a:rPr>
                          <m:t>0</m:t>
                        </m:r>
                      </m:sub>
                    </m:sSub>
                  </m:oMath>
                </a14:m>
                <a:r>
                  <a:rPr lang="fr-FR" dirty="0" smtClean="0"/>
                  <a:t>:</a:t>
                </a:r>
              </a:p>
              <a:p>
                <a:pPr lvl="1"/>
                <a14:m>
                  <m:oMath xmlns:m="http://schemas.openxmlformats.org/officeDocument/2006/math">
                    <m:r>
                      <a:rPr lang="fr-FR" b="0" i="1" smtClean="0">
                        <a:latin typeface="Cambria Math"/>
                      </a:rPr>
                      <m:t>𝑒</m:t>
                    </m:r>
                    <m:func>
                      <m:funcPr>
                        <m:ctrlPr>
                          <a:rPr lang="fr-FR" b="0" i="1" smtClean="0">
                            <a:latin typeface="Cambria Math"/>
                          </a:rPr>
                        </m:ctrlPr>
                      </m:funcPr>
                      <m:fName>
                        <m:r>
                          <m:rPr>
                            <m:sty m:val="p"/>
                          </m:rPr>
                          <a:rPr lang="fr-FR" b="0" i="0" smtClean="0">
                            <a:latin typeface="Cambria Math"/>
                          </a:rPr>
                          <m:t>cos</m:t>
                        </m:r>
                      </m:fName>
                      <m:e>
                        <m:sSub>
                          <m:sSubPr>
                            <m:ctrlPr>
                              <a:rPr lang="fr-FR" b="0" i="1" smtClean="0">
                                <a:latin typeface="Cambria Math"/>
                              </a:rPr>
                            </m:ctrlPr>
                          </m:sSubPr>
                          <m:e>
                            <m:r>
                              <a:rPr lang="fr-FR" b="0" i="1" smtClean="0">
                                <a:latin typeface="Cambria Math"/>
                              </a:rPr>
                              <m:t>𝜃</m:t>
                            </m:r>
                          </m:e>
                          <m:sub>
                            <m:r>
                              <a:rPr lang="fr-FR" b="0" i="1" smtClean="0">
                                <a:latin typeface="Cambria Math"/>
                              </a:rPr>
                              <m:t>1</m:t>
                            </m:r>
                          </m:sub>
                        </m:sSub>
                      </m:e>
                    </m:func>
                    <m:r>
                      <a:rPr lang="fr-FR" b="0" i="1" smtClean="0">
                        <a:latin typeface="Cambria Math"/>
                      </a:rPr>
                      <m:t>−</m:t>
                    </m:r>
                    <m:r>
                      <a:rPr lang="fr-FR" b="0" i="1" smtClean="0">
                        <a:latin typeface="Cambria Math"/>
                      </a:rPr>
                      <m:t>𝜆</m:t>
                    </m:r>
                    <m:func>
                      <m:funcPr>
                        <m:ctrlPr>
                          <a:rPr lang="fr-FR" b="0" i="1" smtClean="0">
                            <a:latin typeface="Cambria Math"/>
                          </a:rPr>
                        </m:ctrlPr>
                      </m:funcPr>
                      <m:fName>
                        <m:r>
                          <m:rPr>
                            <m:sty m:val="p"/>
                          </m:rPr>
                          <a:rPr lang="fr-FR" b="0" i="0" smtClean="0">
                            <a:latin typeface="Cambria Math"/>
                          </a:rPr>
                          <m:t>sin</m:t>
                        </m:r>
                      </m:fName>
                      <m:e>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func>
                    <m:r>
                      <a:rPr lang="fr-FR" b="0" i="1" smtClean="0">
                        <a:latin typeface="Cambria Math"/>
                      </a:rPr>
                      <m:t>=0⇔</m:t>
                    </m:r>
                    <m:r>
                      <a:rPr lang="fr-FR" b="0" i="1" smtClean="0">
                        <a:latin typeface="Cambria Math"/>
                      </a:rPr>
                      <m:t>𝜆</m:t>
                    </m:r>
                    <m:r>
                      <a:rPr lang="fr-FR" b="0" i="1" smtClean="0">
                        <a:latin typeface="Cambria Math"/>
                      </a:rPr>
                      <m:t>=</m:t>
                    </m:r>
                    <m:f>
                      <m:fPr>
                        <m:ctrlPr>
                          <a:rPr lang="fr-FR" b="0" i="1" smtClean="0">
                            <a:latin typeface="Cambria Math"/>
                          </a:rPr>
                        </m:ctrlPr>
                      </m:fPr>
                      <m:num>
                        <m:r>
                          <a:rPr lang="fr-FR" b="0" i="1" smtClean="0">
                            <a:latin typeface="Cambria Math"/>
                          </a:rPr>
                          <m:t>𝑒</m:t>
                        </m:r>
                        <m:func>
                          <m:funcPr>
                            <m:ctrlPr>
                              <a:rPr lang="fr-FR" b="0" i="1" smtClean="0">
                                <a:latin typeface="Cambria Math"/>
                              </a:rPr>
                            </m:ctrlPr>
                          </m:funcPr>
                          <m:fName>
                            <m:r>
                              <m:rPr>
                                <m:sty m:val="p"/>
                              </m:rPr>
                              <a:rPr lang="fr-FR" b="0" i="0" smtClean="0">
                                <a:latin typeface="Cambria Math"/>
                              </a:rPr>
                              <m:t>cos</m:t>
                            </m:r>
                          </m:fName>
                          <m:e>
                            <m:sSub>
                              <m:sSubPr>
                                <m:ctrlPr>
                                  <a:rPr lang="fr-FR" b="0" i="1" smtClean="0">
                                    <a:latin typeface="Cambria Math"/>
                                  </a:rPr>
                                </m:ctrlPr>
                              </m:sSubPr>
                              <m:e>
                                <m:r>
                                  <a:rPr lang="fr-FR" b="0" i="1" smtClean="0">
                                    <a:latin typeface="Cambria Math"/>
                                  </a:rPr>
                                  <m:t>𝜃</m:t>
                                </m:r>
                              </m:e>
                              <m:sub>
                                <m:r>
                                  <a:rPr lang="fr-FR" b="0" i="1" smtClean="0">
                                    <a:latin typeface="Cambria Math"/>
                                  </a:rPr>
                                  <m:t>1</m:t>
                                </m:r>
                              </m:sub>
                            </m:sSub>
                          </m:e>
                        </m:func>
                      </m:num>
                      <m:den>
                        <m:func>
                          <m:funcPr>
                            <m:ctrlPr>
                              <a:rPr lang="fr-FR" b="0" i="1" smtClean="0">
                                <a:latin typeface="Cambria Math"/>
                              </a:rPr>
                            </m:ctrlPr>
                          </m:funcPr>
                          <m:fName>
                            <m:r>
                              <m:rPr>
                                <m:sty m:val="p"/>
                              </m:rPr>
                              <a:rPr lang="fr-FR" b="0" i="0" smtClean="0">
                                <a:latin typeface="Cambria Math"/>
                              </a:rPr>
                              <m:t>sin</m:t>
                            </m:r>
                          </m:fName>
                          <m:e>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func>
                      </m:den>
                    </m:f>
                  </m:oMath>
                </a14:m>
                <a:endParaRPr lang="fr-FR" b="0" dirty="0" smtClean="0"/>
              </a:p>
              <a:p>
                <a:pPr lvl="1"/>
                <a14:m>
                  <m:oMath xmlns:m="http://schemas.openxmlformats.org/officeDocument/2006/math">
                    <m:r>
                      <a:rPr lang="fr-FR" b="0" i="1" smtClean="0">
                        <a:latin typeface="Cambria Math"/>
                      </a:rPr>
                      <m:t>h</m:t>
                    </m:r>
                    <m:r>
                      <a:rPr lang="fr-FR" b="0" i="1" smtClean="0">
                        <a:latin typeface="Cambria Math"/>
                      </a:rPr>
                      <m:t>+</m:t>
                    </m:r>
                    <m:r>
                      <a:rPr lang="fr-FR" b="0" i="1" smtClean="0">
                        <a:latin typeface="Cambria Math"/>
                      </a:rPr>
                      <m:t>𝑒</m:t>
                    </m:r>
                    <m:func>
                      <m:funcPr>
                        <m:ctrlPr>
                          <a:rPr lang="fr-FR" b="0" i="1" smtClean="0">
                            <a:latin typeface="Cambria Math"/>
                          </a:rPr>
                        </m:ctrlPr>
                      </m:funcPr>
                      <m:fName>
                        <m:r>
                          <m:rPr>
                            <m:sty m:val="p"/>
                          </m:rPr>
                          <a:rPr lang="fr-FR" b="0" i="0" smtClean="0">
                            <a:latin typeface="Cambria Math"/>
                          </a:rPr>
                          <m:t>sin</m:t>
                        </m:r>
                      </m:fName>
                      <m:e>
                        <m:sSub>
                          <m:sSubPr>
                            <m:ctrlPr>
                              <a:rPr lang="fr-FR" b="0" i="1" smtClean="0">
                                <a:latin typeface="Cambria Math"/>
                              </a:rPr>
                            </m:ctrlPr>
                          </m:sSubPr>
                          <m:e>
                            <m:r>
                              <a:rPr lang="fr-FR" b="0" i="1" smtClean="0">
                                <a:latin typeface="Cambria Math"/>
                              </a:rPr>
                              <m:t>𝜃</m:t>
                            </m:r>
                          </m:e>
                          <m:sub>
                            <m:r>
                              <a:rPr lang="fr-FR" b="0" i="1" smtClean="0">
                                <a:latin typeface="Cambria Math"/>
                              </a:rPr>
                              <m:t>1</m:t>
                            </m:r>
                          </m:sub>
                        </m:sSub>
                      </m:e>
                    </m:func>
                    <m:r>
                      <a:rPr lang="fr-FR" b="0" i="1" smtClean="0">
                        <a:latin typeface="Cambria Math"/>
                      </a:rPr>
                      <m:t>−</m:t>
                    </m:r>
                    <m:r>
                      <a:rPr lang="fr-FR" b="0" i="1" smtClean="0">
                        <a:latin typeface="Cambria Math"/>
                      </a:rPr>
                      <m:t>𝜆</m:t>
                    </m:r>
                    <m:func>
                      <m:funcPr>
                        <m:ctrlPr>
                          <a:rPr lang="fr-FR" b="0" i="1" smtClean="0">
                            <a:latin typeface="Cambria Math"/>
                          </a:rPr>
                        </m:ctrlPr>
                      </m:funcPr>
                      <m:fName>
                        <m:r>
                          <m:rPr>
                            <m:sty m:val="p"/>
                          </m:rPr>
                          <a:rPr lang="fr-FR" b="0" i="0" smtClean="0">
                            <a:latin typeface="Cambria Math"/>
                          </a:rPr>
                          <m:t>cos</m:t>
                        </m:r>
                      </m:fName>
                      <m:e>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func>
                    <m:r>
                      <a:rPr lang="fr-FR" b="0" i="1" smtClean="0">
                        <a:latin typeface="Cambria Math"/>
                      </a:rPr>
                      <m:t>=0⇔</m:t>
                    </m:r>
                    <m:r>
                      <a:rPr lang="fr-FR" b="0" i="1" smtClean="0">
                        <a:latin typeface="Cambria Math"/>
                      </a:rPr>
                      <m:t>𝜆</m:t>
                    </m:r>
                    <m:r>
                      <a:rPr lang="fr-FR" b="0" i="1" smtClean="0">
                        <a:latin typeface="Cambria Math"/>
                      </a:rPr>
                      <m:t>=</m:t>
                    </m:r>
                    <m:f>
                      <m:fPr>
                        <m:ctrlPr>
                          <a:rPr lang="fr-FR" b="0" i="1" smtClean="0">
                            <a:latin typeface="Cambria Math"/>
                          </a:rPr>
                        </m:ctrlPr>
                      </m:fPr>
                      <m:num>
                        <m:r>
                          <a:rPr lang="fr-FR" i="1">
                            <a:latin typeface="Cambria Math"/>
                          </a:rPr>
                          <m:t>h</m:t>
                        </m:r>
                        <m:r>
                          <a:rPr lang="fr-FR" i="1">
                            <a:latin typeface="Cambria Math"/>
                          </a:rPr>
                          <m:t>+</m:t>
                        </m:r>
                        <m:r>
                          <a:rPr lang="fr-FR" i="1">
                            <a:latin typeface="Cambria Math"/>
                          </a:rPr>
                          <m:t>𝑒</m:t>
                        </m:r>
                        <m:func>
                          <m:funcPr>
                            <m:ctrlPr>
                              <a:rPr lang="fr-FR" i="1">
                                <a:latin typeface="Cambria Math"/>
                              </a:rPr>
                            </m:ctrlPr>
                          </m:funcPr>
                          <m:fName>
                            <m:r>
                              <m:rPr>
                                <m:sty m:val="p"/>
                              </m:rPr>
                              <a:rPr lang="fr-FR">
                                <a:latin typeface="Cambria Math"/>
                              </a:rPr>
                              <m:t>sin</m:t>
                            </m:r>
                          </m:fName>
                          <m:e>
                            <m:sSub>
                              <m:sSubPr>
                                <m:ctrlPr>
                                  <a:rPr lang="fr-FR" i="1">
                                    <a:latin typeface="Cambria Math"/>
                                  </a:rPr>
                                </m:ctrlPr>
                              </m:sSubPr>
                              <m:e>
                                <m:r>
                                  <a:rPr lang="fr-FR" i="1">
                                    <a:latin typeface="Cambria Math"/>
                                  </a:rPr>
                                  <m:t>𝜃</m:t>
                                </m:r>
                              </m:e>
                              <m:sub>
                                <m:r>
                                  <a:rPr lang="fr-FR" i="1">
                                    <a:latin typeface="Cambria Math"/>
                                  </a:rPr>
                                  <m:t>1</m:t>
                                </m:r>
                              </m:sub>
                            </m:sSub>
                          </m:e>
                        </m:func>
                      </m:num>
                      <m:den>
                        <m:func>
                          <m:funcPr>
                            <m:ctrlPr>
                              <a:rPr lang="fr-FR" b="0" i="1" smtClean="0">
                                <a:latin typeface="Cambria Math"/>
                              </a:rPr>
                            </m:ctrlPr>
                          </m:funcPr>
                          <m:fName>
                            <m:r>
                              <m:rPr>
                                <m:sty m:val="p"/>
                              </m:rPr>
                              <a:rPr lang="fr-FR" b="0" i="0" smtClean="0">
                                <a:latin typeface="Cambria Math"/>
                              </a:rPr>
                              <m:t>cos</m:t>
                            </m:r>
                          </m:fName>
                          <m:e>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func>
                      </m:den>
                    </m:f>
                  </m:oMath>
                </a14:m>
                <a:endParaRPr lang="fr-FR" dirty="0" smtClean="0"/>
              </a:p>
              <a:p>
                <a:pPr lvl="1"/>
                <a:r>
                  <a:rPr lang="fr-FR" dirty="0" smtClean="0"/>
                  <a:t>On a alors  :</a:t>
                </a:r>
              </a:p>
              <a:p>
                <a:pPr lvl="2"/>
                <a14:m>
                  <m:oMath xmlns:m="http://schemas.openxmlformats.org/officeDocument/2006/math">
                    <m:r>
                      <a:rPr lang="fr-FR" i="1">
                        <a:latin typeface="Cambria Math"/>
                      </a:rPr>
                      <m:t>𝑒</m:t>
                    </m:r>
                    <m:func>
                      <m:funcPr>
                        <m:ctrlPr>
                          <a:rPr lang="fr-FR" i="1">
                            <a:latin typeface="Cambria Math"/>
                          </a:rPr>
                        </m:ctrlPr>
                      </m:funcPr>
                      <m:fName>
                        <m:r>
                          <m:rPr>
                            <m:sty m:val="p"/>
                          </m:rPr>
                          <a:rPr lang="fr-FR">
                            <a:latin typeface="Cambria Math"/>
                          </a:rPr>
                          <m:t>cos</m:t>
                        </m:r>
                      </m:fName>
                      <m:e>
                        <m:sSub>
                          <m:sSubPr>
                            <m:ctrlPr>
                              <a:rPr lang="fr-FR" i="1">
                                <a:latin typeface="Cambria Math"/>
                              </a:rPr>
                            </m:ctrlPr>
                          </m:sSubPr>
                          <m:e>
                            <m:r>
                              <a:rPr lang="fr-FR" i="1">
                                <a:latin typeface="Cambria Math"/>
                              </a:rPr>
                              <m:t>𝜃</m:t>
                            </m:r>
                          </m:e>
                          <m:sub>
                            <m:r>
                              <a:rPr lang="fr-FR" i="1">
                                <a:latin typeface="Cambria Math"/>
                              </a:rPr>
                              <m:t>1</m:t>
                            </m:r>
                          </m:sub>
                        </m:sSub>
                      </m:e>
                    </m:func>
                    <m:func>
                      <m:funcPr>
                        <m:ctrlPr>
                          <a:rPr lang="fr-FR" i="1">
                            <a:latin typeface="Cambria Math"/>
                          </a:rPr>
                        </m:ctrlPr>
                      </m:funcPr>
                      <m:fName>
                        <m:r>
                          <m:rPr>
                            <m:sty m:val="p"/>
                          </m:rPr>
                          <a:rPr lang="fr-FR">
                            <a:latin typeface="Cambria Math"/>
                          </a:rPr>
                          <m:t>cos</m:t>
                        </m:r>
                      </m:fName>
                      <m:e>
                        <m:sSub>
                          <m:sSubPr>
                            <m:ctrlPr>
                              <a:rPr lang="fr-FR" i="1">
                                <a:latin typeface="Cambria Math"/>
                              </a:rPr>
                            </m:ctrlPr>
                          </m:sSubPr>
                          <m:e>
                            <m:r>
                              <a:rPr lang="fr-FR" i="1">
                                <a:latin typeface="Cambria Math"/>
                              </a:rPr>
                              <m:t>𝜃</m:t>
                            </m:r>
                          </m:e>
                          <m:sub>
                            <m:r>
                              <a:rPr lang="fr-FR" i="1">
                                <a:latin typeface="Cambria Math"/>
                              </a:rPr>
                              <m:t>3</m:t>
                            </m:r>
                          </m:sub>
                        </m:sSub>
                      </m:e>
                    </m:func>
                    <m:r>
                      <a:rPr lang="fr-FR" i="1">
                        <a:latin typeface="Cambria Math"/>
                      </a:rPr>
                      <m:t>=</m:t>
                    </m:r>
                    <m:d>
                      <m:dPr>
                        <m:ctrlPr>
                          <a:rPr lang="fr-FR" i="1">
                            <a:latin typeface="Cambria Math"/>
                          </a:rPr>
                        </m:ctrlPr>
                      </m:dPr>
                      <m:e>
                        <m:r>
                          <a:rPr lang="fr-FR" i="1">
                            <a:latin typeface="Cambria Math"/>
                          </a:rPr>
                          <m:t>h</m:t>
                        </m:r>
                        <m:r>
                          <a:rPr lang="fr-FR" i="1">
                            <a:latin typeface="Cambria Math"/>
                          </a:rPr>
                          <m:t>+</m:t>
                        </m:r>
                        <m:r>
                          <a:rPr lang="fr-FR" i="1">
                            <a:latin typeface="Cambria Math"/>
                          </a:rPr>
                          <m:t>𝑒</m:t>
                        </m:r>
                        <m:func>
                          <m:funcPr>
                            <m:ctrlPr>
                              <a:rPr lang="fr-FR" i="1">
                                <a:latin typeface="Cambria Math"/>
                              </a:rPr>
                            </m:ctrlPr>
                          </m:funcPr>
                          <m:fName>
                            <m:r>
                              <m:rPr>
                                <m:sty m:val="p"/>
                              </m:rPr>
                              <a:rPr lang="fr-FR">
                                <a:latin typeface="Cambria Math"/>
                              </a:rPr>
                              <m:t>sin</m:t>
                            </m:r>
                          </m:fName>
                          <m:e>
                            <m:sSub>
                              <m:sSubPr>
                                <m:ctrlPr>
                                  <a:rPr lang="fr-FR" i="1">
                                    <a:latin typeface="Cambria Math"/>
                                  </a:rPr>
                                </m:ctrlPr>
                              </m:sSubPr>
                              <m:e>
                                <m:r>
                                  <a:rPr lang="fr-FR" i="1">
                                    <a:latin typeface="Cambria Math"/>
                                  </a:rPr>
                                  <m:t>𝜃</m:t>
                                </m:r>
                              </m:e>
                              <m:sub>
                                <m:r>
                                  <a:rPr lang="fr-FR" i="1">
                                    <a:latin typeface="Cambria Math"/>
                                  </a:rPr>
                                  <m:t>1</m:t>
                                </m:r>
                              </m:sub>
                            </m:sSub>
                          </m:e>
                        </m:func>
                      </m:e>
                    </m:d>
                    <m:func>
                      <m:funcPr>
                        <m:ctrlPr>
                          <a:rPr lang="fr-FR" i="1">
                            <a:latin typeface="Cambria Math"/>
                          </a:rPr>
                        </m:ctrlPr>
                      </m:funcPr>
                      <m:fName>
                        <m:r>
                          <m:rPr>
                            <m:sty m:val="p"/>
                          </m:rPr>
                          <a:rPr lang="fr-FR">
                            <a:latin typeface="Cambria Math"/>
                          </a:rPr>
                          <m:t>sin</m:t>
                        </m:r>
                      </m:fName>
                      <m:e>
                        <m:sSub>
                          <m:sSubPr>
                            <m:ctrlPr>
                              <a:rPr lang="fr-FR" i="1">
                                <a:latin typeface="Cambria Math"/>
                              </a:rPr>
                            </m:ctrlPr>
                          </m:sSubPr>
                          <m:e>
                            <m:r>
                              <a:rPr lang="fr-FR" i="1">
                                <a:latin typeface="Cambria Math"/>
                              </a:rPr>
                              <m:t>𝜃</m:t>
                            </m:r>
                          </m:e>
                          <m:sub>
                            <m:r>
                              <a:rPr lang="fr-FR" i="1">
                                <a:latin typeface="Cambria Math"/>
                              </a:rPr>
                              <m:t>3</m:t>
                            </m:r>
                          </m:sub>
                        </m:sSub>
                      </m:e>
                    </m:func>
                  </m:oMath>
                </a14:m>
                <a:endParaRPr lang="fr-FR" i="1" dirty="0" smtClean="0">
                  <a:latin typeface="Cambria Math"/>
                </a:endParaRPr>
              </a:p>
              <a:p>
                <a:pPr lvl="2"/>
                <a14:m>
                  <m:oMath xmlns:m="http://schemas.openxmlformats.org/officeDocument/2006/math">
                    <m:r>
                      <a:rPr lang="fr-FR" b="0" i="1" smtClean="0">
                        <a:latin typeface="Cambria Math"/>
                      </a:rPr>
                      <m:t>⇔</m:t>
                    </m:r>
                    <m:func>
                      <m:funcPr>
                        <m:ctrlPr>
                          <a:rPr lang="fr-FR" b="0" i="1" smtClean="0">
                            <a:latin typeface="Cambria Math"/>
                          </a:rPr>
                        </m:ctrlPr>
                      </m:funcPr>
                      <m:fName>
                        <m:r>
                          <m:rPr>
                            <m:sty m:val="p"/>
                          </m:rPr>
                          <a:rPr lang="fr-FR" b="0" i="0" smtClean="0">
                            <a:latin typeface="Cambria Math"/>
                          </a:rPr>
                          <m:t>tan</m:t>
                        </m:r>
                      </m:fName>
                      <m:e>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func>
                    <m:r>
                      <a:rPr lang="fr-FR" b="0" i="1" smtClean="0">
                        <a:latin typeface="Cambria Math"/>
                      </a:rPr>
                      <m:t>=</m:t>
                    </m:r>
                    <m:f>
                      <m:fPr>
                        <m:ctrlPr>
                          <a:rPr lang="fr-FR" b="0" i="1" smtClean="0">
                            <a:latin typeface="Cambria Math"/>
                          </a:rPr>
                        </m:ctrlPr>
                      </m:fPr>
                      <m:num>
                        <m:r>
                          <a:rPr lang="fr-FR" i="1">
                            <a:latin typeface="Cambria Math"/>
                          </a:rPr>
                          <m:t>𝑒</m:t>
                        </m:r>
                        <m:func>
                          <m:funcPr>
                            <m:ctrlPr>
                              <a:rPr lang="fr-FR" i="1">
                                <a:latin typeface="Cambria Math"/>
                              </a:rPr>
                            </m:ctrlPr>
                          </m:funcPr>
                          <m:fName>
                            <m:r>
                              <m:rPr>
                                <m:sty m:val="p"/>
                              </m:rPr>
                              <a:rPr lang="fr-FR">
                                <a:latin typeface="Cambria Math"/>
                              </a:rPr>
                              <m:t>cos</m:t>
                            </m:r>
                          </m:fName>
                          <m:e>
                            <m:sSub>
                              <m:sSubPr>
                                <m:ctrlPr>
                                  <a:rPr lang="fr-FR" i="1">
                                    <a:latin typeface="Cambria Math"/>
                                  </a:rPr>
                                </m:ctrlPr>
                              </m:sSubPr>
                              <m:e>
                                <m:r>
                                  <a:rPr lang="fr-FR" i="1">
                                    <a:latin typeface="Cambria Math"/>
                                  </a:rPr>
                                  <m:t>𝜃</m:t>
                                </m:r>
                              </m:e>
                              <m:sub>
                                <m:r>
                                  <a:rPr lang="fr-FR" i="1">
                                    <a:latin typeface="Cambria Math"/>
                                  </a:rPr>
                                  <m:t>1</m:t>
                                </m:r>
                              </m:sub>
                            </m:sSub>
                          </m:e>
                        </m:func>
                      </m:num>
                      <m:den>
                        <m:r>
                          <a:rPr lang="fr-FR" i="1">
                            <a:latin typeface="Cambria Math"/>
                          </a:rPr>
                          <m:t>h</m:t>
                        </m:r>
                        <m:r>
                          <a:rPr lang="fr-FR" i="1">
                            <a:latin typeface="Cambria Math"/>
                          </a:rPr>
                          <m:t>+</m:t>
                        </m:r>
                        <m:r>
                          <a:rPr lang="fr-FR" i="1">
                            <a:latin typeface="Cambria Math"/>
                          </a:rPr>
                          <m:t>𝑒</m:t>
                        </m:r>
                        <m:func>
                          <m:funcPr>
                            <m:ctrlPr>
                              <a:rPr lang="fr-FR" i="1">
                                <a:latin typeface="Cambria Math"/>
                              </a:rPr>
                            </m:ctrlPr>
                          </m:funcPr>
                          <m:fName>
                            <m:r>
                              <m:rPr>
                                <m:sty m:val="p"/>
                              </m:rPr>
                              <a:rPr lang="fr-FR">
                                <a:latin typeface="Cambria Math"/>
                              </a:rPr>
                              <m:t>sin</m:t>
                            </m:r>
                          </m:fName>
                          <m:e>
                            <m:sSub>
                              <m:sSubPr>
                                <m:ctrlPr>
                                  <a:rPr lang="fr-FR" i="1">
                                    <a:latin typeface="Cambria Math"/>
                                  </a:rPr>
                                </m:ctrlPr>
                              </m:sSubPr>
                              <m:e>
                                <m:r>
                                  <a:rPr lang="fr-FR" i="1">
                                    <a:latin typeface="Cambria Math"/>
                                  </a:rPr>
                                  <m:t>𝜃</m:t>
                                </m:r>
                              </m:e>
                              <m:sub>
                                <m:r>
                                  <a:rPr lang="fr-FR" i="1">
                                    <a:latin typeface="Cambria Math"/>
                                  </a:rPr>
                                  <m:t>1</m:t>
                                </m:r>
                              </m:sub>
                            </m:sSub>
                          </m:e>
                        </m:func>
                      </m:den>
                    </m:f>
                  </m:oMath>
                </a14:m>
                <a:endParaRPr lang="fr-FR" dirty="0" smtClean="0"/>
              </a:p>
              <a:p>
                <a:endParaRPr lang="fr-FR" dirty="0"/>
              </a:p>
              <a:p>
                <a:endParaRPr lang="fr-FR" dirty="0" smtClean="0"/>
              </a:p>
            </p:txBody>
          </p:sp>
        </mc:Choice>
        <mc:Fallback xmlns="">
          <p:sp>
            <p:nvSpPr>
              <p:cNvPr id="7" name="Espace réservé du contenu 6"/>
              <p:cNvSpPr>
                <a:spLocks noGrp="1" noRot="1" noChangeAspect="1" noMove="1" noResize="1" noEditPoints="1" noAdjustHandles="1" noChangeArrowheads="1" noChangeShapeType="1" noTextEdit="1"/>
              </p:cNvSpPr>
              <p:nvPr>
                <p:ph sz="quarter" idx="1"/>
              </p:nvPr>
            </p:nvSpPr>
            <p:spPr>
              <a:xfrm>
                <a:off x="179512" y="1219200"/>
                <a:ext cx="5256584" cy="4937760"/>
              </a:xfrm>
              <a:blipFill rotWithShape="1">
                <a:blip r:embed="rId2"/>
                <a:stretch>
                  <a:fillRect l="-348" t="-1235"/>
                </a:stretch>
              </a:blipFill>
            </p:spPr>
            <p:txBody>
              <a:bodyPr/>
              <a:lstStyle/>
              <a:p>
                <a:r>
                  <a:rPr lang="fr-FR">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708920"/>
            <a:ext cx="382905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1558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Vérification des performances</a:t>
            </a:r>
            <a:br>
              <a:rPr lang="fr-FR" dirty="0"/>
            </a:br>
            <a:r>
              <a:rPr lang="fr-FR" dirty="0"/>
              <a:t>Calcul du débit instantané</a:t>
            </a:r>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12</a:t>
            </a:fld>
            <a:endParaRPr lang="fr-FR"/>
          </a:p>
        </p:txBody>
      </p:sp>
      <mc:AlternateContent xmlns:mc="http://schemas.openxmlformats.org/markup-compatibility/2006">
        <mc:Choice xmlns:a14="http://schemas.microsoft.com/office/drawing/2010/main" Requires="a14">
          <p:sp>
            <p:nvSpPr>
              <p:cNvPr id="5" name="Espace réservé du contenu 4"/>
              <p:cNvSpPr>
                <a:spLocks noGrp="1"/>
              </p:cNvSpPr>
              <p:nvPr>
                <p:ph sz="quarter" idx="1"/>
              </p:nvPr>
            </p:nvSpPr>
            <p:spPr>
              <a:xfrm>
                <a:off x="457200" y="1219200"/>
                <a:ext cx="5266928" cy="4937760"/>
              </a:xfrm>
            </p:spPr>
            <p:txBody>
              <a:bodyPr>
                <a:normAutofit fontScale="85000" lnSpcReduction="20000"/>
              </a:bodyPr>
              <a:lstStyle/>
              <a:p>
                <a:r>
                  <a:rPr lang="fr-FR" dirty="0" smtClean="0"/>
                  <a:t>On a :</a:t>
                </a:r>
              </a:p>
              <a:p>
                <a:pPr lvl="1"/>
                <a14:m>
                  <m:oMath xmlns:m="http://schemas.openxmlformats.org/officeDocument/2006/math">
                    <m:acc>
                      <m:accPr>
                        <m:chr m:val="⃗"/>
                        <m:ctrlPr>
                          <a:rPr lang="fr-FR" i="1" smtClean="0">
                            <a:latin typeface="Cambria Math"/>
                          </a:rPr>
                        </m:ctrlPr>
                      </m:accPr>
                      <m:e>
                        <m:r>
                          <a:rPr lang="fr-FR" b="0" i="1" smtClean="0">
                            <a:latin typeface="Cambria Math"/>
                          </a:rPr>
                          <m:t>𝐴𝐸</m:t>
                        </m:r>
                      </m:e>
                    </m:acc>
                    <m:r>
                      <a:rPr lang="fr-FR" b="0" i="1" smtClean="0">
                        <a:latin typeface="Cambria Math"/>
                      </a:rPr>
                      <m:t>+</m:t>
                    </m:r>
                    <m:acc>
                      <m:accPr>
                        <m:chr m:val="⃗"/>
                        <m:ctrlPr>
                          <a:rPr lang="fr-FR" i="1">
                            <a:latin typeface="Cambria Math"/>
                          </a:rPr>
                        </m:ctrlPr>
                      </m:accPr>
                      <m:e>
                        <m:r>
                          <a:rPr lang="fr-FR" i="1">
                            <a:latin typeface="Cambria Math"/>
                          </a:rPr>
                          <m:t>𝐸</m:t>
                        </m:r>
                        <m:r>
                          <a:rPr lang="fr-FR" b="0" i="1" smtClean="0">
                            <a:latin typeface="Cambria Math"/>
                          </a:rPr>
                          <m:t>𝐷</m:t>
                        </m:r>
                      </m:e>
                    </m:acc>
                  </m:oMath>
                </a14:m>
                <a:r>
                  <a:rPr lang="fr-FR" dirty="0" smtClean="0"/>
                  <a:t>+</a:t>
                </a:r>
                <a:r>
                  <a:rPr lang="fr-FR" dirty="0"/>
                  <a:t> </a:t>
                </a:r>
                <a14:m>
                  <m:oMath xmlns:m="http://schemas.openxmlformats.org/officeDocument/2006/math">
                    <m:acc>
                      <m:accPr>
                        <m:chr m:val="⃗"/>
                        <m:ctrlPr>
                          <a:rPr lang="fr-FR" i="1">
                            <a:latin typeface="Cambria Math"/>
                          </a:rPr>
                        </m:ctrlPr>
                      </m:accPr>
                      <m:e>
                        <m:r>
                          <a:rPr lang="fr-FR" b="0" i="1" smtClean="0">
                            <a:latin typeface="Cambria Math"/>
                          </a:rPr>
                          <m:t>𝐷𝐴</m:t>
                        </m:r>
                      </m:e>
                    </m:acc>
                  </m:oMath>
                </a14:m>
                <a:r>
                  <a:rPr lang="fr-FR" dirty="0" smtClean="0"/>
                  <a:t>=</a:t>
                </a:r>
                <a:r>
                  <a:rPr lang="fr-FR" dirty="0"/>
                  <a:t> </a:t>
                </a:r>
                <a14:m>
                  <m:oMath xmlns:m="http://schemas.openxmlformats.org/officeDocument/2006/math">
                    <m:acc>
                      <m:accPr>
                        <m:chr m:val="⃗"/>
                        <m:ctrlPr>
                          <a:rPr lang="fr-FR" i="1">
                            <a:latin typeface="Cambria Math"/>
                          </a:rPr>
                        </m:ctrlPr>
                      </m:accPr>
                      <m:e>
                        <m:r>
                          <a:rPr lang="fr-FR" b="0" i="1" smtClean="0">
                            <a:latin typeface="Cambria Math"/>
                          </a:rPr>
                          <m:t>0</m:t>
                        </m:r>
                      </m:e>
                    </m:acc>
                  </m:oMath>
                </a14:m>
                <a:endParaRPr lang="fr-FR" dirty="0" smtClean="0"/>
              </a:p>
              <a:p>
                <a:pPr lvl="1"/>
                <a14:m>
                  <m:oMath xmlns:m="http://schemas.openxmlformats.org/officeDocument/2006/math">
                    <m:r>
                      <a:rPr lang="fr-FR" b="0" i="1" smtClean="0">
                        <a:latin typeface="Cambria Math"/>
                      </a:rPr>
                      <m:t>𝑎</m:t>
                    </m:r>
                    <m:acc>
                      <m:accPr>
                        <m:chr m:val="⃗"/>
                        <m:ctrlPr>
                          <a:rPr lang="fr-FR" b="0" i="1" smtClean="0">
                            <a:latin typeface="Cambria Math"/>
                          </a:rPr>
                        </m:ctrlPr>
                      </m:accPr>
                      <m:e>
                        <m:sSub>
                          <m:sSubPr>
                            <m:ctrlPr>
                              <a:rPr lang="fr-FR" b="0" i="1" smtClean="0">
                                <a:latin typeface="Cambria Math"/>
                              </a:rPr>
                            </m:ctrlPr>
                          </m:sSubPr>
                          <m:e>
                            <m:r>
                              <a:rPr lang="fr-FR" b="0" i="1" smtClean="0">
                                <a:latin typeface="Cambria Math"/>
                              </a:rPr>
                              <m:t>𝑥</m:t>
                            </m:r>
                          </m:e>
                          <m:sub>
                            <m:r>
                              <a:rPr lang="fr-FR" b="0" i="1" smtClean="0">
                                <a:latin typeface="Cambria Math"/>
                              </a:rPr>
                              <m:t>0</m:t>
                            </m:r>
                          </m:sub>
                        </m:sSub>
                      </m:e>
                    </m:acc>
                    <m:r>
                      <a:rPr lang="fr-FR" b="0" i="1" smtClean="0">
                        <a:latin typeface="Cambria Math"/>
                      </a:rPr>
                      <m:t>+</m:t>
                    </m:r>
                    <m:r>
                      <a:rPr lang="fr-FR" b="0" i="1" smtClean="0">
                        <a:latin typeface="Cambria Math"/>
                      </a:rPr>
                      <m:t>𝜆</m:t>
                    </m:r>
                    <m:acc>
                      <m:accPr>
                        <m:chr m:val="⃗"/>
                        <m:ctrlPr>
                          <a:rPr lang="fr-FR" b="0" i="1" smtClean="0">
                            <a:latin typeface="Cambria Math"/>
                          </a:rPr>
                        </m:ctrlPr>
                      </m:accPr>
                      <m:e>
                        <m:r>
                          <a:rPr lang="fr-FR" b="0" i="1" smtClean="0">
                            <a:latin typeface="Cambria Math"/>
                          </a:rPr>
                          <m:t>𝑢</m:t>
                        </m:r>
                      </m:e>
                    </m:acc>
                    <m:r>
                      <a:rPr lang="fr-FR" b="0" i="1" smtClean="0">
                        <a:latin typeface="Cambria Math"/>
                      </a:rPr>
                      <m:t>−</m:t>
                    </m:r>
                    <m:r>
                      <a:rPr lang="fr-FR" b="0" i="1" smtClean="0">
                        <a:latin typeface="Cambria Math"/>
                      </a:rPr>
                      <m:t>𝜌</m:t>
                    </m:r>
                    <m:acc>
                      <m:accPr>
                        <m:chr m:val="⃗"/>
                        <m:ctrlPr>
                          <a:rPr lang="fr-FR" b="0" i="1" smtClean="0">
                            <a:latin typeface="Cambria Math"/>
                          </a:rPr>
                        </m:ctrlPr>
                      </m:accPr>
                      <m:e>
                        <m:sSub>
                          <m:sSubPr>
                            <m:ctrlPr>
                              <a:rPr lang="fr-FR" b="0" i="1" smtClean="0">
                                <a:latin typeface="Cambria Math"/>
                              </a:rPr>
                            </m:ctrlPr>
                          </m:sSubPr>
                          <m:e>
                            <m:r>
                              <a:rPr lang="fr-FR" b="0" i="1" smtClean="0">
                                <a:latin typeface="Cambria Math"/>
                              </a:rPr>
                              <m:t>𝑥</m:t>
                            </m:r>
                          </m:e>
                          <m:sub>
                            <m:r>
                              <a:rPr lang="fr-FR" b="0" i="1" smtClean="0">
                                <a:latin typeface="Cambria Math"/>
                              </a:rPr>
                              <m:t>3</m:t>
                            </m:r>
                          </m:sub>
                        </m:sSub>
                      </m:e>
                    </m:acc>
                    <m:r>
                      <m:rPr>
                        <m:nor/>
                      </m:rPr>
                      <a:rPr lang="fr-FR" dirty="0"/>
                      <m:t>= </m:t>
                    </m:r>
                    <m:acc>
                      <m:accPr>
                        <m:chr m:val="⃗"/>
                        <m:ctrlPr>
                          <a:rPr lang="fr-FR" i="1">
                            <a:latin typeface="Cambria Math"/>
                          </a:rPr>
                        </m:ctrlPr>
                      </m:accPr>
                      <m:e>
                        <m:r>
                          <a:rPr lang="fr-FR" i="1">
                            <a:latin typeface="Cambria Math"/>
                          </a:rPr>
                          <m:t>0</m:t>
                        </m:r>
                      </m:e>
                    </m:acc>
                  </m:oMath>
                </a14:m>
                <a:endParaRPr lang="fr-FR" dirty="0" smtClean="0"/>
              </a:p>
              <a:p>
                <a:r>
                  <a:rPr lang="fr-FR" dirty="0" smtClean="0"/>
                  <a:t>En conséquences : </a:t>
                </a:r>
              </a:p>
              <a:p>
                <a:pPr lvl="1"/>
                <a:r>
                  <a:rPr lang="fr-FR" dirty="0" smtClean="0"/>
                  <a:t>Projection sur </a:t>
                </a:r>
                <a14:m>
                  <m:oMath xmlns:m="http://schemas.openxmlformats.org/officeDocument/2006/math">
                    <m:acc>
                      <m:accPr>
                        <m:chr m:val="⃗"/>
                        <m:ctrlPr>
                          <a:rPr lang="fr-FR" i="1">
                            <a:latin typeface="Cambria Math"/>
                          </a:rPr>
                        </m:ctrlPr>
                      </m:accPr>
                      <m:e>
                        <m:sSub>
                          <m:sSubPr>
                            <m:ctrlPr>
                              <a:rPr lang="fr-FR" i="1">
                                <a:latin typeface="Cambria Math"/>
                              </a:rPr>
                            </m:ctrlPr>
                          </m:sSubPr>
                          <m:e>
                            <m:r>
                              <a:rPr lang="fr-FR" i="1">
                                <a:latin typeface="Cambria Math"/>
                              </a:rPr>
                              <m:t>𝑥</m:t>
                            </m:r>
                          </m:e>
                          <m:sub>
                            <m:r>
                              <a:rPr lang="fr-FR" i="1">
                                <a:latin typeface="Cambria Math"/>
                              </a:rPr>
                              <m:t>0</m:t>
                            </m:r>
                          </m:sub>
                        </m:sSub>
                      </m:e>
                    </m:acc>
                  </m:oMath>
                </a14:m>
                <a:r>
                  <a:rPr lang="fr-FR" dirty="0" smtClean="0"/>
                  <a:t> :</a:t>
                </a:r>
                <a14:m>
                  <m:oMath xmlns:m="http://schemas.openxmlformats.org/officeDocument/2006/math">
                    <m:r>
                      <a:rPr lang="fr-FR" i="1">
                        <a:latin typeface="Cambria Math"/>
                      </a:rPr>
                      <m:t>𝑎</m:t>
                    </m:r>
                    <m:r>
                      <a:rPr lang="fr-FR" b="0" i="1" smtClean="0">
                        <a:latin typeface="Cambria Math"/>
                      </a:rPr>
                      <m:t>−</m:t>
                    </m:r>
                    <m:r>
                      <a:rPr lang="fr-FR" i="1">
                        <a:latin typeface="Cambria Math"/>
                      </a:rPr>
                      <m:t>𝜆</m:t>
                    </m:r>
                    <m:func>
                      <m:funcPr>
                        <m:ctrlPr>
                          <a:rPr lang="fr-FR" b="0" i="1" smtClean="0">
                            <a:latin typeface="Cambria Math"/>
                          </a:rPr>
                        </m:ctrlPr>
                      </m:funcPr>
                      <m:fName>
                        <m:r>
                          <m:rPr>
                            <m:sty m:val="p"/>
                          </m:rPr>
                          <a:rPr lang="fr-FR" b="0" i="0" smtClean="0">
                            <a:latin typeface="Cambria Math"/>
                          </a:rPr>
                          <m:t>sin</m:t>
                        </m:r>
                      </m:fName>
                      <m:e>
                        <m:r>
                          <a:rPr lang="fr-FR" b="0" i="1" smtClean="0">
                            <a:latin typeface="Cambria Math"/>
                          </a:rPr>
                          <m:t>𝛼</m:t>
                        </m:r>
                      </m:e>
                    </m:func>
                    <m:r>
                      <a:rPr lang="fr-FR" i="1">
                        <a:latin typeface="Cambria Math"/>
                      </a:rPr>
                      <m:t>−</m:t>
                    </m:r>
                    <m:r>
                      <a:rPr lang="fr-FR" i="1">
                        <a:latin typeface="Cambria Math"/>
                      </a:rPr>
                      <m:t>𝜌</m:t>
                    </m:r>
                    <m:func>
                      <m:funcPr>
                        <m:ctrlPr>
                          <a:rPr lang="fr-FR" b="0" i="1" smtClean="0">
                            <a:latin typeface="Cambria Math"/>
                          </a:rPr>
                        </m:ctrlPr>
                      </m:funcPr>
                      <m:fName>
                        <m:r>
                          <m:rPr>
                            <m:sty m:val="p"/>
                          </m:rPr>
                          <a:rPr lang="fr-FR" b="0" i="0" smtClean="0">
                            <a:latin typeface="Cambria Math"/>
                          </a:rPr>
                          <m:t>cos</m:t>
                        </m:r>
                      </m:fName>
                      <m:e>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func>
                    <m:r>
                      <m:rPr>
                        <m:nor/>
                      </m:rPr>
                      <a:rPr lang="fr-FR" b="0" i="0" smtClean="0">
                        <a:latin typeface="Cambria Math"/>
                      </a:rPr>
                      <m:t>=0</m:t>
                    </m:r>
                    <m:r>
                      <a:rPr lang="fr-FR" b="0" i="1" smtClean="0">
                        <a:latin typeface="Cambria Math"/>
                      </a:rPr>
                      <m:t>⇔</m:t>
                    </m:r>
                    <m:r>
                      <a:rPr lang="fr-FR" i="1">
                        <a:latin typeface="Cambria Math"/>
                      </a:rPr>
                      <m:t>𝜌</m:t>
                    </m:r>
                    <m:func>
                      <m:funcPr>
                        <m:ctrlPr>
                          <a:rPr lang="fr-FR" i="1">
                            <a:latin typeface="Cambria Math"/>
                          </a:rPr>
                        </m:ctrlPr>
                      </m:funcPr>
                      <m:fName>
                        <m:r>
                          <m:rPr>
                            <m:sty m:val="p"/>
                          </m:rPr>
                          <a:rPr lang="fr-FR">
                            <a:latin typeface="Cambria Math"/>
                          </a:rPr>
                          <m:t>cos</m:t>
                        </m:r>
                      </m:fName>
                      <m:e>
                        <m:sSub>
                          <m:sSubPr>
                            <m:ctrlPr>
                              <a:rPr lang="fr-FR" i="1">
                                <a:latin typeface="Cambria Math"/>
                              </a:rPr>
                            </m:ctrlPr>
                          </m:sSubPr>
                          <m:e>
                            <m:r>
                              <a:rPr lang="fr-FR" i="1">
                                <a:latin typeface="Cambria Math"/>
                              </a:rPr>
                              <m:t>𝜃</m:t>
                            </m:r>
                          </m:e>
                          <m:sub>
                            <m:r>
                              <a:rPr lang="fr-FR" i="1">
                                <a:latin typeface="Cambria Math"/>
                              </a:rPr>
                              <m:t>3</m:t>
                            </m:r>
                          </m:sub>
                        </m:sSub>
                      </m:e>
                    </m:func>
                    <m:r>
                      <a:rPr lang="fr-FR" b="0" i="1" smtClean="0">
                        <a:latin typeface="Cambria Math"/>
                      </a:rPr>
                      <m:t>=</m:t>
                    </m:r>
                    <m:r>
                      <a:rPr lang="fr-FR" i="1">
                        <a:latin typeface="Cambria Math"/>
                      </a:rPr>
                      <m:t>𝑎</m:t>
                    </m:r>
                    <m:r>
                      <a:rPr lang="fr-FR" i="1">
                        <a:latin typeface="Cambria Math"/>
                      </a:rPr>
                      <m:t>−</m:t>
                    </m:r>
                    <m:r>
                      <a:rPr lang="fr-FR" i="1">
                        <a:latin typeface="Cambria Math"/>
                      </a:rPr>
                      <m:t>𝜆</m:t>
                    </m:r>
                    <m:func>
                      <m:funcPr>
                        <m:ctrlPr>
                          <a:rPr lang="fr-FR" i="1">
                            <a:latin typeface="Cambria Math"/>
                          </a:rPr>
                        </m:ctrlPr>
                      </m:funcPr>
                      <m:fName>
                        <m:r>
                          <m:rPr>
                            <m:sty m:val="p"/>
                          </m:rPr>
                          <a:rPr lang="fr-FR">
                            <a:latin typeface="Cambria Math"/>
                          </a:rPr>
                          <m:t>sin</m:t>
                        </m:r>
                      </m:fName>
                      <m:e>
                        <m:r>
                          <a:rPr lang="fr-FR" i="1">
                            <a:latin typeface="Cambria Math"/>
                          </a:rPr>
                          <m:t>𝛼</m:t>
                        </m:r>
                      </m:e>
                    </m:func>
                  </m:oMath>
                </a14:m>
                <a:endParaRPr lang="fr-FR" dirty="0" smtClean="0"/>
              </a:p>
              <a:p>
                <a:pPr lvl="1"/>
                <a:r>
                  <a:rPr lang="fr-FR" dirty="0"/>
                  <a:t>Projection sur </a:t>
                </a:r>
                <a14:m>
                  <m:oMath xmlns:m="http://schemas.openxmlformats.org/officeDocument/2006/math">
                    <m:acc>
                      <m:accPr>
                        <m:chr m:val="⃗"/>
                        <m:ctrlPr>
                          <a:rPr lang="fr-FR" i="1">
                            <a:latin typeface="Cambria Math"/>
                          </a:rPr>
                        </m:ctrlPr>
                      </m:accPr>
                      <m:e>
                        <m:sSub>
                          <m:sSubPr>
                            <m:ctrlPr>
                              <a:rPr lang="fr-FR" i="1">
                                <a:latin typeface="Cambria Math"/>
                              </a:rPr>
                            </m:ctrlPr>
                          </m:sSubPr>
                          <m:e>
                            <m:r>
                              <a:rPr lang="fr-FR" b="0" i="1" smtClean="0">
                                <a:latin typeface="Cambria Math"/>
                              </a:rPr>
                              <m:t>𝑦</m:t>
                            </m:r>
                          </m:e>
                          <m:sub>
                            <m:r>
                              <a:rPr lang="fr-FR" i="1">
                                <a:latin typeface="Cambria Math"/>
                              </a:rPr>
                              <m:t>0</m:t>
                            </m:r>
                          </m:sub>
                        </m:sSub>
                      </m:e>
                    </m:acc>
                  </m:oMath>
                </a14:m>
                <a:r>
                  <a:rPr lang="fr-FR" dirty="0"/>
                  <a:t> : </a:t>
                </a:r>
                <a14:m>
                  <m:oMath xmlns:m="http://schemas.openxmlformats.org/officeDocument/2006/math">
                    <m:r>
                      <a:rPr lang="fr-FR" i="1">
                        <a:latin typeface="Cambria Math"/>
                      </a:rPr>
                      <m:t>𝜌</m:t>
                    </m:r>
                    <m:func>
                      <m:funcPr>
                        <m:ctrlPr>
                          <a:rPr lang="fr-FR" i="1">
                            <a:latin typeface="Cambria Math"/>
                          </a:rPr>
                        </m:ctrlPr>
                      </m:funcPr>
                      <m:fName>
                        <m:r>
                          <m:rPr>
                            <m:sty m:val="p"/>
                          </m:rPr>
                          <a:rPr lang="fr-FR" b="0" i="0" smtClean="0">
                            <a:latin typeface="Cambria Math"/>
                          </a:rPr>
                          <m:t>sin</m:t>
                        </m:r>
                      </m:fName>
                      <m:e>
                        <m:sSub>
                          <m:sSubPr>
                            <m:ctrlPr>
                              <a:rPr lang="fr-FR" i="1">
                                <a:latin typeface="Cambria Math"/>
                              </a:rPr>
                            </m:ctrlPr>
                          </m:sSubPr>
                          <m:e>
                            <m:r>
                              <a:rPr lang="fr-FR" i="1">
                                <a:latin typeface="Cambria Math"/>
                              </a:rPr>
                              <m:t>𝜃</m:t>
                            </m:r>
                          </m:e>
                          <m:sub>
                            <m:r>
                              <a:rPr lang="fr-FR" i="1">
                                <a:latin typeface="Cambria Math"/>
                              </a:rPr>
                              <m:t>3</m:t>
                            </m:r>
                          </m:sub>
                        </m:sSub>
                      </m:e>
                    </m:func>
                    <m:r>
                      <m:rPr>
                        <m:nor/>
                      </m:rPr>
                      <a:rPr lang="fr-FR" b="0" i="0" smtClean="0">
                        <a:latin typeface="Cambria Math"/>
                      </a:rPr>
                      <m:t>=</m:t>
                    </m:r>
                    <m:r>
                      <a:rPr lang="fr-FR" i="1">
                        <a:latin typeface="Cambria Math"/>
                      </a:rPr>
                      <m:t>𝜆</m:t>
                    </m:r>
                    <m:func>
                      <m:funcPr>
                        <m:ctrlPr>
                          <a:rPr lang="fr-FR" i="1">
                            <a:latin typeface="Cambria Math"/>
                          </a:rPr>
                        </m:ctrlPr>
                      </m:funcPr>
                      <m:fName>
                        <m:r>
                          <m:rPr>
                            <m:sty m:val="p"/>
                          </m:rPr>
                          <a:rPr lang="fr-FR">
                            <a:latin typeface="Cambria Math"/>
                          </a:rPr>
                          <m:t>cos</m:t>
                        </m:r>
                      </m:fName>
                      <m:e>
                        <m:r>
                          <a:rPr lang="fr-FR" i="1">
                            <a:latin typeface="Cambria Math"/>
                          </a:rPr>
                          <m:t>𝛼</m:t>
                        </m:r>
                      </m:e>
                    </m:func>
                  </m:oMath>
                </a14:m>
                <a:endParaRPr lang="fr-FR" dirty="0" smtClean="0"/>
              </a:p>
              <a:p>
                <a:pPr lvl="1"/>
                <a:r>
                  <a:rPr lang="fr-FR" b="0" dirty="0" smtClean="0"/>
                  <a:t>D’où : </a:t>
                </a:r>
              </a:p>
              <a:p>
                <a:pPr lvl="2"/>
                <a14:m>
                  <m:oMath xmlns:m="http://schemas.openxmlformats.org/officeDocument/2006/math">
                    <m:func>
                      <m:funcPr>
                        <m:ctrlPr>
                          <a:rPr lang="fr-FR" b="0" i="1" smtClean="0">
                            <a:latin typeface="Cambria Math"/>
                          </a:rPr>
                        </m:ctrlPr>
                      </m:funcPr>
                      <m:fName>
                        <m:r>
                          <m:rPr>
                            <m:sty m:val="p"/>
                          </m:rPr>
                          <a:rPr lang="fr-FR" b="0" i="0" smtClean="0">
                            <a:latin typeface="Cambria Math"/>
                          </a:rPr>
                          <m:t>tan</m:t>
                        </m:r>
                      </m:fName>
                      <m:e>
                        <m:sSub>
                          <m:sSubPr>
                            <m:ctrlPr>
                              <a:rPr lang="fr-FR" b="0" i="1" smtClean="0">
                                <a:latin typeface="Cambria Math"/>
                              </a:rPr>
                            </m:ctrlPr>
                          </m:sSubPr>
                          <m:e>
                            <m:r>
                              <a:rPr lang="fr-FR" b="0" i="1" smtClean="0">
                                <a:latin typeface="Cambria Math"/>
                              </a:rPr>
                              <m:t>𝜃</m:t>
                            </m:r>
                          </m:e>
                          <m:sub>
                            <m:r>
                              <a:rPr lang="fr-FR" b="0" i="1" smtClean="0">
                                <a:latin typeface="Cambria Math"/>
                              </a:rPr>
                              <m:t>3</m:t>
                            </m:r>
                          </m:sub>
                        </m:sSub>
                      </m:e>
                    </m:func>
                    <m:r>
                      <a:rPr lang="fr-FR" b="0" i="1" smtClean="0">
                        <a:latin typeface="Cambria Math"/>
                      </a:rPr>
                      <m:t>=</m:t>
                    </m:r>
                    <m:f>
                      <m:fPr>
                        <m:ctrlPr>
                          <a:rPr lang="fr-FR" b="0" i="1" smtClean="0">
                            <a:latin typeface="Cambria Math"/>
                          </a:rPr>
                        </m:ctrlPr>
                      </m:fPr>
                      <m:num>
                        <m:r>
                          <a:rPr lang="fr-FR" i="1">
                            <a:latin typeface="Cambria Math"/>
                          </a:rPr>
                          <m:t>𝜆</m:t>
                        </m:r>
                        <m:func>
                          <m:funcPr>
                            <m:ctrlPr>
                              <a:rPr lang="fr-FR" i="1">
                                <a:latin typeface="Cambria Math"/>
                              </a:rPr>
                            </m:ctrlPr>
                          </m:funcPr>
                          <m:fName>
                            <m:r>
                              <m:rPr>
                                <m:sty m:val="p"/>
                              </m:rPr>
                              <a:rPr lang="fr-FR">
                                <a:latin typeface="Cambria Math"/>
                              </a:rPr>
                              <m:t>cos</m:t>
                            </m:r>
                          </m:fName>
                          <m:e>
                            <m:r>
                              <a:rPr lang="fr-FR" i="1">
                                <a:latin typeface="Cambria Math"/>
                              </a:rPr>
                              <m:t>𝛼</m:t>
                            </m:r>
                          </m:e>
                        </m:func>
                      </m:num>
                      <m:den>
                        <m:r>
                          <a:rPr lang="fr-FR" i="1">
                            <a:latin typeface="Cambria Math"/>
                          </a:rPr>
                          <m:t>𝑎</m:t>
                        </m:r>
                        <m:r>
                          <a:rPr lang="fr-FR" i="1">
                            <a:latin typeface="Cambria Math"/>
                          </a:rPr>
                          <m:t>−</m:t>
                        </m:r>
                        <m:r>
                          <a:rPr lang="fr-FR" i="1">
                            <a:latin typeface="Cambria Math"/>
                          </a:rPr>
                          <m:t>𝜆</m:t>
                        </m:r>
                        <m:func>
                          <m:funcPr>
                            <m:ctrlPr>
                              <a:rPr lang="fr-FR" i="1">
                                <a:latin typeface="Cambria Math"/>
                              </a:rPr>
                            </m:ctrlPr>
                          </m:funcPr>
                          <m:fName>
                            <m:r>
                              <m:rPr>
                                <m:sty m:val="p"/>
                              </m:rPr>
                              <a:rPr lang="fr-FR">
                                <a:latin typeface="Cambria Math"/>
                              </a:rPr>
                              <m:t>sin</m:t>
                            </m:r>
                          </m:fName>
                          <m:e>
                            <m:r>
                              <a:rPr lang="fr-FR" i="1">
                                <a:latin typeface="Cambria Math"/>
                              </a:rPr>
                              <m:t>𝛼</m:t>
                            </m:r>
                          </m:e>
                        </m:func>
                      </m:den>
                    </m:f>
                  </m:oMath>
                </a14:m>
                <a:endParaRPr lang="fr-FR" b="0" i="1" dirty="0" smtClean="0">
                  <a:latin typeface="Cambria Math"/>
                </a:endParaRPr>
              </a:p>
              <a:p>
                <a:pPr lvl="2"/>
                <a14:m>
                  <m:oMath xmlns:m="http://schemas.openxmlformats.org/officeDocument/2006/math">
                    <m:r>
                      <a:rPr lang="fr-FR" b="0" i="1" smtClean="0">
                        <a:latin typeface="Cambria Math"/>
                      </a:rPr>
                      <m:t>⇔</m:t>
                    </m:r>
                    <m:d>
                      <m:dPr>
                        <m:ctrlPr>
                          <a:rPr lang="fr-FR" b="0" i="1" smtClean="0">
                            <a:latin typeface="Cambria Math"/>
                          </a:rPr>
                        </m:ctrlPr>
                      </m:dPr>
                      <m:e>
                        <m:r>
                          <a:rPr lang="fr-FR" i="1">
                            <a:latin typeface="Cambria Math"/>
                          </a:rPr>
                          <m:t>𝑎</m:t>
                        </m:r>
                        <m:func>
                          <m:funcPr>
                            <m:ctrlPr>
                              <a:rPr lang="fr-FR" i="1">
                                <a:latin typeface="Cambria Math"/>
                              </a:rPr>
                            </m:ctrlPr>
                          </m:funcPr>
                          <m:fName>
                            <m:r>
                              <m:rPr>
                                <m:sty m:val="p"/>
                              </m:rPr>
                              <a:rPr lang="fr-FR">
                                <a:latin typeface="Cambria Math"/>
                              </a:rPr>
                              <m:t>tan</m:t>
                            </m:r>
                          </m:fName>
                          <m:e>
                            <m:sSub>
                              <m:sSubPr>
                                <m:ctrlPr>
                                  <a:rPr lang="fr-FR" i="1">
                                    <a:latin typeface="Cambria Math"/>
                                  </a:rPr>
                                </m:ctrlPr>
                              </m:sSubPr>
                              <m:e>
                                <m:r>
                                  <a:rPr lang="fr-FR" i="1">
                                    <a:latin typeface="Cambria Math"/>
                                  </a:rPr>
                                  <m:t>𝜃</m:t>
                                </m:r>
                              </m:e>
                              <m:sub>
                                <m:r>
                                  <a:rPr lang="fr-FR" i="1">
                                    <a:latin typeface="Cambria Math"/>
                                  </a:rPr>
                                  <m:t>3</m:t>
                                </m:r>
                              </m:sub>
                            </m:sSub>
                          </m:e>
                        </m:func>
                        <m:r>
                          <a:rPr lang="fr-FR" i="1">
                            <a:latin typeface="Cambria Math"/>
                          </a:rPr>
                          <m:t>−</m:t>
                        </m:r>
                        <m:r>
                          <a:rPr lang="fr-FR" i="1">
                            <a:latin typeface="Cambria Math"/>
                          </a:rPr>
                          <m:t>𝜆</m:t>
                        </m:r>
                        <m:func>
                          <m:funcPr>
                            <m:ctrlPr>
                              <a:rPr lang="fr-FR" i="1">
                                <a:latin typeface="Cambria Math"/>
                              </a:rPr>
                            </m:ctrlPr>
                          </m:funcPr>
                          <m:fName>
                            <m:r>
                              <m:rPr>
                                <m:sty m:val="p"/>
                              </m:rPr>
                              <a:rPr lang="fr-FR">
                                <a:latin typeface="Cambria Math"/>
                              </a:rPr>
                              <m:t>sin</m:t>
                            </m:r>
                          </m:fName>
                          <m:e>
                            <m:r>
                              <a:rPr lang="fr-FR" i="1">
                                <a:latin typeface="Cambria Math"/>
                              </a:rPr>
                              <m:t>𝛼</m:t>
                            </m:r>
                          </m:e>
                        </m:func>
                        <m:func>
                          <m:funcPr>
                            <m:ctrlPr>
                              <a:rPr lang="fr-FR" i="1">
                                <a:latin typeface="Cambria Math"/>
                              </a:rPr>
                            </m:ctrlPr>
                          </m:funcPr>
                          <m:fName>
                            <m:r>
                              <m:rPr>
                                <m:sty m:val="p"/>
                              </m:rPr>
                              <a:rPr lang="fr-FR">
                                <a:latin typeface="Cambria Math"/>
                              </a:rPr>
                              <m:t>tan</m:t>
                            </m:r>
                          </m:fName>
                          <m:e>
                            <m:sSub>
                              <m:sSubPr>
                                <m:ctrlPr>
                                  <a:rPr lang="fr-FR" i="1">
                                    <a:latin typeface="Cambria Math"/>
                                  </a:rPr>
                                </m:ctrlPr>
                              </m:sSubPr>
                              <m:e>
                                <m:r>
                                  <a:rPr lang="fr-FR" i="1">
                                    <a:latin typeface="Cambria Math"/>
                                  </a:rPr>
                                  <m:t>𝜃</m:t>
                                </m:r>
                              </m:e>
                              <m:sub>
                                <m:r>
                                  <a:rPr lang="fr-FR" i="1">
                                    <a:latin typeface="Cambria Math"/>
                                  </a:rPr>
                                  <m:t>3</m:t>
                                </m:r>
                              </m:sub>
                            </m:sSub>
                          </m:e>
                        </m:func>
                      </m:e>
                    </m:d>
                    <m:r>
                      <a:rPr lang="fr-FR" i="1">
                        <a:latin typeface="Cambria Math"/>
                      </a:rPr>
                      <m:t>=</m:t>
                    </m:r>
                    <m:r>
                      <a:rPr lang="fr-FR" i="1">
                        <a:latin typeface="Cambria Math"/>
                      </a:rPr>
                      <m:t>𝜆</m:t>
                    </m:r>
                    <m:func>
                      <m:funcPr>
                        <m:ctrlPr>
                          <a:rPr lang="fr-FR" i="1">
                            <a:latin typeface="Cambria Math"/>
                          </a:rPr>
                        </m:ctrlPr>
                      </m:funcPr>
                      <m:fName>
                        <m:r>
                          <m:rPr>
                            <m:sty m:val="p"/>
                          </m:rPr>
                          <a:rPr lang="fr-FR">
                            <a:latin typeface="Cambria Math"/>
                          </a:rPr>
                          <m:t>cos</m:t>
                        </m:r>
                      </m:fName>
                      <m:e>
                        <m:r>
                          <a:rPr lang="fr-FR" i="1">
                            <a:latin typeface="Cambria Math"/>
                          </a:rPr>
                          <m:t>𝛼</m:t>
                        </m:r>
                      </m:e>
                    </m:func>
                  </m:oMath>
                </a14:m>
                <a:endParaRPr lang="fr-FR" i="1" dirty="0" smtClean="0">
                  <a:latin typeface="Cambria Math"/>
                </a:endParaRPr>
              </a:p>
              <a:p>
                <a:pPr lvl="2"/>
                <a14:m>
                  <m:oMath xmlns:m="http://schemas.openxmlformats.org/officeDocument/2006/math">
                    <m:r>
                      <a:rPr lang="fr-FR" b="0" i="1" smtClean="0">
                        <a:latin typeface="Cambria Math"/>
                      </a:rPr>
                      <m:t>⇔</m:t>
                    </m:r>
                    <m:r>
                      <a:rPr lang="fr-FR" b="0" i="1" smtClean="0">
                        <a:latin typeface="Cambria Math"/>
                      </a:rPr>
                      <m:t>𝜆</m:t>
                    </m:r>
                    <m:r>
                      <a:rPr lang="fr-FR" b="0" i="1" smtClean="0">
                        <a:latin typeface="Cambria Math"/>
                      </a:rPr>
                      <m:t>= </m:t>
                    </m:r>
                    <m:f>
                      <m:fPr>
                        <m:ctrlPr>
                          <a:rPr lang="fr-FR" b="0" i="1" smtClean="0">
                            <a:latin typeface="Cambria Math"/>
                          </a:rPr>
                        </m:ctrlPr>
                      </m:fPr>
                      <m:num>
                        <m:r>
                          <a:rPr lang="fr-FR" i="1">
                            <a:latin typeface="Cambria Math"/>
                          </a:rPr>
                          <m:t>𝑎</m:t>
                        </m:r>
                        <m:func>
                          <m:funcPr>
                            <m:ctrlPr>
                              <a:rPr lang="fr-FR" i="1">
                                <a:latin typeface="Cambria Math"/>
                              </a:rPr>
                            </m:ctrlPr>
                          </m:funcPr>
                          <m:fName>
                            <m:r>
                              <m:rPr>
                                <m:sty m:val="p"/>
                              </m:rPr>
                              <a:rPr lang="fr-FR">
                                <a:latin typeface="Cambria Math"/>
                              </a:rPr>
                              <m:t>tan</m:t>
                            </m:r>
                          </m:fName>
                          <m:e>
                            <m:sSub>
                              <m:sSubPr>
                                <m:ctrlPr>
                                  <a:rPr lang="fr-FR" i="1">
                                    <a:latin typeface="Cambria Math"/>
                                  </a:rPr>
                                </m:ctrlPr>
                              </m:sSubPr>
                              <m:e>
                                <m:r>
                                  <a:rPr lang="fr-FR" i="1">
                                    <a:latin typeface="Cambria Math"/>
                                  </a:rPr>
                                  <m:t>𝜃</m:t>
                                </m:r>
                              </m:e>
                              <m:sub>
                                <m:r>
                                  <a:rPr lang="fr-FR" i="1">
                                    <a:latin typeface="Cambria Math"/>
                                  </a:rPr>
                                  <m:t>3</m:t>
                                </m:r>
                              </m:sub>
                            </m:sSub>
                          </m:e>
                        </m:func>
                      </m:num>
                      <m:den>
                        <m:func>
                          <m:funcPr>
                            <m:ctrlPr>
                              <a:rPr lang="fr-FR" i="1">
                                <a:latin typeface="Cambria Math"/>
                              </a:rPr>
                            </m:ctrlPr>
                          </m:funcPr>
                          <m:fName>
                            <m:r>
                              <m:rPr>
                                <m:sty m:val="p"/>
                              </m:rPr>
                              <a:rPr lang="fr-FR">
                                <a:latin typeface="Cambria Math"/>
                              </a:rPr>
                              <m:t>cos</m:t>
                            </m:r>
                          </m:fName>
                          <m:e>
                            <m:r>
                              <a:rPr lang="fr-FR" i="1">
                                <a:latin typeface="Cambria Math"/>
                              </a:rPr>
                              <m:t>𝛼</m:t>
                            </m:r>
                          </m:e>
                        </m:func>
                        <m:r>
                          <a:rPr lang="fr-FR" i="1">
                            <a:latin typeface="Cambria Math"/>
                          </a:rPr>
                          <m:t>+</m:t>
                        </m:r>
                        <m:func>
                          <m:funcPr>
                            <m:ctrlPr>
                              <a:rPr lang="fr-FR" i="1">
                                <a:latin typeface="Cambria Math"/>
                              </a:rPr>
                            </m:ctrlPr>
                          </m:funcPr>
                          <m:fName>
                            <m:r>
                              <m:rPr>
                                <m:sty m:val="p"/>
                              </m:rPr>
                              <a:rPr lang="fr-FR">
                                <a:latin typeface="Cambria Math"/>
                              </a:rPr>
                              <m:t>sin</m:t>
                            </m:r>
                          </m:fName>
                          <m:e>
                            <m:r>
                              <a:rPr lang="fr-FR" i="1">
                                <a:latin typeface="Cambria Math"/>
                              </a:rPr>
                              <m:t>𝛼</m:t>
                            </m:r>
                          </m:e>
                        </m:func>
                        <m:func>
                          <m:funcPr>
                            <m:ctrlPr>
                              <a:rPr lang="fr-FR" i="1">
                                <a:latin typeface="Cambria Math"/>
                              </a:rPr>
                            </m:ctrlPr>
                          </m:funcPr>
                          <m:fName>
                            <m:r>
                              <m:rPr>
                                <m:sty m:val="p"/>
                              </m:rPr>
                              <a:rPr lang="fr-FR">
                                <a:latin typeface="Cambria Math"/>
                              </a:rPr>
                              <m:t>tan</m:t>
                            </m:r>
                          </m:fName>
                          <m:e>
                            <m:sSub>
                              <m:sSubPr>
                                <m:ctrlPr>
                                  <a:rPr lang="fr-FR" i="1">
                                    <a:latin typeface="Cambria Math"/>
                                  </a:rPr>
                                </m:ctrlPr>
                              </m:sSubPr>
                              <m:e>
                                <m:r>
                                  <a:rPr lang="fr-FR" i="1">
                                    <a:latin typeface="Cambria Math"/>
                                  </a:rPr>
                                  <m:t>𝜃</m:t>
                                </m:r>
                              </m:e>
                              <m:sub>
                                <m:r>
                                  <a:rPr lang="fr-FR" i="1">
                                    <a:latin typeface="Cambria Math"/>
                                  </a:rPr>
                                  <m:t>3</m:t>
                                </m:r>
                              </m:sub>
                            </m:sSub>
                          </m:e>
                        </m:func>
                      </m:den>
                    </m:f>
                  </m:oMath>
                </a14:m>
                <a:endParaRPr lang="fr-FR" dirty="0" smtClean="0"/>
              </a:p>
              <a:p>
                <a:r>
                  <a:rPr lang="fr-FR" dirty="0" smtClean="0"/>
                  <a:t>Débit instantané : </a:t>
                </a:r>
              </a:p>
              <a:p>
                <a:pPr lvl="1"/>
                <a14:m>
                  <m:oMath xmlns:m="http://schemas.openxmlformats.org/officeDocument/2006/math">
                    <m:r>
                      <a:rPr lang="fr-FR" i="1" smtClean="0">
                        <a:latin typeface="Cambria Math"/>
                      </a:rPr>
                      <m:t>𝑞</m:t>
                    </m:r>
                    <m:d>
                      <m:dPr>
                        <m:ctrlPr>
                          <a:rPr lang="fr-FR" b="0" i="1" smtClean="0">
                            <a:latin typeface="Cambria Math"/>
                          </a:rPr>
                        </m:ctrlPr>
                      </m:dPr>
                      <m:e>
                        <m:r>
                          <a:rPr lang="fr-FR" b="0" i="1" smtClean="0">
                            <a:latin typeface="Cambria Math"/>
                          </a:rPr>
                          <m:t>𝑡</m:t>
                        </m:r>
                      </m:e>
                    </m:d>
                    <m:r>
                      <a:rPr lang="fr-FR" b="0" i="1" smtClean="0">
                        <a:latin typeface="Cambria Math"/>
                      </a:rPr>
                      <m:t>=</m:t>
                    </m:r>
                    <m:acc>
                      <m:accPr>
                        <m:chr m:val="̇"/>
                        <m:ctrlPr>
                          <a:rPr lang="fr-FR" b="0" i="1" smtClean="0">
                            <a:latin typeface="Cambria Math"/>
                          </a:rPr>
                        </m:ctrlPr>
                      </m:accPr>
                      <m:e>
                        <m:r>
                          <a:rPr lang="fr-FR" b="0" i="1" smtClean="0">
                            <a:latin typeface="Cambria Math"/>
                          </a:rPr>
                          <m:t>𝜆</m:t>
                        </m:r>
                      </m:e>
                    </m:acc>
                    <m:r>
                      <a:rPr lang="fr-FR" b="0" i="1" smtClean="0">
                        <a:latin typeface="Cambria Math"/>
                      </a:rPr>
                      <m:t>𝑆</m:t>
                    </m:r>
                  </m:oMath>
                </a14:m>
                <a:endParaRPr lang="fr-FR" dirty="0" smtClean="0"/>
              </a:p>
              <a:p>
                <a:r>
                  <a:rPr lang="fr-FR" dirty="0" smtClean="0"/>
                  <a:t>Débit moyen ;</a:t>
                </a:r>
              </a:p>
              <a:p>
                <a:pPr lvl="1"/>
                <a:r>
                  <a:rPr lang="fr-FR" dirty="0" smtClean="0"/>
                  <a:t>5400 mm</a:t>
                </a:r>
                <a:r>
                  <a:rPr lang="fr-FR" baseline="30000" dirty="0" smtClean="0"/>
                  <a:t>3</a:t>
                </a:r>
                <a:r>
                  <a:rPr lang="fr-FR" dirty="0" smtClean="0"/>
                  <a:t>/s</a:t>
                </a:r>
                <a:endParaRPr lang="fr-FR" dirty="0"/>
              </a:p>
              <a:p>
                <a:pPr lvl="1"/>
                <a:endParaRPr lang="fr-FR" dirty="0"/>
              </a:p>
            </p:txBody>
          </p:sp>
        </mc:Choice>
        <mc:Fallback>
          <p:sp>
            <p:nvSpPr>
              <p:cNvPr id="5" name="Espace réservé du contenu 4"/>
              <p:cNvSpPr>
                <a:spLocks noGrp="1" noRot="1" noChangeAspect="1" noMove="1" noResize="1" noEditPoints="1" noAdjustHandles="1" noChangeArrowheads="1" noChangeShapeType="1" noTextEdit="1"/>
              </p:cNvSpPr>
              <p:nvPr>
                <p:ph sz="quarter" idx="1"/>
              </p:nvPr>
            </p:nvSpPr>
            <p:spPr>
              <a:xfrm>
                <a:off x="457200" y="1219200"/>
                <a:ext cx="5266928" cy="4937760"/>
              </a:xfrm>
              <a:blipFill rotWithShape="1">
                <a:blip r:embed="rId2"/>
                <a:stretch>
                  <a:fillRect l="-347" t="-1852"/>
                </a:stretch>
              </a:blipFill>
            </p:spPr>
            <p:txBody>
              <a:bodyPr/>
              <a:lstStyle/>
              <a:p>
                <a:r>
                  <a:rPr lang="fr-FR">
                    <a:noFill/>
                  </a:rPr>
                  <a:t> </a:t>
                </a:r>
              </a:p>
            </p:txBody>
          </p:sp>
        </mc:Fallback>
      </mc:AlternateContent>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0"/>
            <a:ext cx="2215377" cy="3533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3327" y="3717030"/>
            <a:ext cx="4060673" cy="2440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475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Vérification des performances</a:t>
            </a:r>
            <a:br>
              <a:rPr lang="fr-FR" dirty="0"/>
            </a:br>
            <a:r>
              <a:rPr lang="fr-FR" dirty="0" smtClean="0"/>
              <a:t>Estimation de la pression maximale et de la puissance</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13</a:t>
            </a:fld>
            <a:endParaRPr lang="fr-FR"/>
          </a:p>
        </p:txBody>
      </p:sp>
      <mc:AlternateContent xmlns:mc="http://schemas.openxmlformats.org/markup-compatibility/2006" xmlns:a14="http://schemas.microsoft.com/office/drawing/2010/main">
        <mc:Choice Requires="a14">
          <p:sp>
            <p:nvSpPr>
              <p:cNvPr id="5" name="Espace réservé du contenu 4"/>
              <p:cNvSpPr>
                <a:spLocks noGrp="1"/>
              </p:cNvSpPr>
              <p:nvPr>
                <p:ph sz="quarter" idx="1"/>
              </p:nvPr>
            </p:nvSpPr>
            <p:spPr/>
            <p:txBody>
              <a:bodyPr/>
              <a:lstStyle/>
              <a:p>
                <a:r>
                  <a:rPr lang="fr-FR" dirty="0" smtClean="0"/>
                  <a:t>Estimation de la puissance nécessaire à découper une barre </a:t>
                </a:r>
              </a:p>
              <a:p>
                <a:pPr lvl="1"/>
                <a:r>
                  <a:rPr lang="fr-FR" dirty="0" smtClean="0"/>
                  <a:t>Temps de découpe : 5s, course : 16 mm </a:t>
                </a:r>
                <a:r>
                  <a:rPr lang="fr-FR" dirty="0" smtClean="0">
                    <a:sym typeface="Wingdings 3"/>
                  </a:rPr>
                  <a:t> </a:t>
                </a:r>
                <a14:m>
                  <m:oMath xmlns:m="http://schemas.openxmlformats.org/officeDocument/2006/math">
                    <m:r>
                      <a:rPr lang="fr-FR" b="0" i="1" smtClean="0">
                        <a:latin typeface="Cambria Math"/>
                        <a:sym typeface="Wingdings 3"/>
                      </a:rPr>
                      <m:t>𝑉</m:t>
                    </m:r>
                    <m:r>
                      <a:rPr lang="fr-FR" b="0" i="1" smtClean="0">
                        <a:latin typeface="Cambria Math"/>
                        <a:sym typeface="Wingdings 3"/>
                      </a:rPr>
                      <m:t>=0,032 </m:t>
                    </m:r>
                    <m:r>
                      <a:rPr lang="fr-FR" b="0" i="1" smtClean="0">
                        <a:latin typeface="Cambria Math"/>
                        <a:sym typeface="Wingdings 3"/>
                      </a:rPr>
                      <m:t>𝑚</m:t>
                    </m:r>
                    <m:sSup>
                      <m:sSupPr>
                        <m:ctrlPr>
                          <a:rPr lang="fr-FR" b="0" i="1" smtClean="0">
                            <a:latin typeface="Cambria Math"/>
                            <a:sym typeface="Wingdings 3"/>
                          </a:rPr>
                        </m:ctrlPr>
                      </m:sSupPr>
                      <m:e>
                        <m:r>
                          <a:rPr lang="fr-FR" b="0" i="1" smtClean="0">
                            <a:latin typeface="Cambria Math"/>
                            <a:sym typeface="Wingdings 3"/>
                          </a:rPr>
                          <m:t>𝑠</m:t>
                        </m:r>
                      </m:e>
                      <m:sup>
                        <m:r>
                          <a:rPr lang="fr-FR" b="0" i="1" smtClean="0">
                            <a:latin typeface="Cambria Math"/>
                            <a:sym typeface="Wingdings 3"/>
                          </a:rPr>
                          <m:t>−1</m:t>
                        </m:r>
                      </m:sup>
                    </m:sSup>
                  </m:oMath>
                </a14:m>
                <a:endParaRPr lang="fr-FR" dirty="0" smtClean="0"/>
              </a:p>
              <a:p>
                <a:pPr lvl="1"/>
                <a:r>
                  <a:rPr lang="fr-FR" dirty="0" smtClean="0"/>
                  <a:t>Effort : résistance à la rupture du matériau :  400 </a:t>
                </a:r>
                <a:r>
                  <a:rPr lang="fr-FR" dirty="0" err="1" smtClean="0"/>
                  <a:t>MPa</a:t>
                </a:r>
                <a:r>
                  <a:rPr lang="fr-FR" dirty="0" smtClean="0"/>
                  <a:t>, dimensions de la zone de coupe : 16mm x 2mm </a:t>
                </a:r>
                <a:r>
                  <a:rPr lang="fr-FR" dirty="0" smtClean="0">
                    <a:sym typeface="Wingdings 3"/>
                  </a:rPr>
                  <a:t> </a:t>
                </a:r>
                <a14:m>
                  <m:oMath xmlns:m="http://schemas.openxmlformats.org/officeDocument/2006/math">
                    <m:r>
                      <a:rPr lang="fr-FR" b="0" i="1" smtClean="0">
                        <a:latin typeface="Cambria Math"/>
                        <a:sym typeface="Wingdings 3"/>
                      </a:rPr>
                      <m:t>𝐹</m:t>
                    </m:r>
                    <m:r>
                      <a:rPr lang="fr-FR" b="0" i="1" smtClean="0">
                        <a:latin typeface="Cambria Math"/>
                        <a:sym typeface="Wingdings 3"/>
                      </a:rPr>
                      <m:t>=400⋅32 </m:t>
                    </m:r>
                    <m:r>
                      <m:rPr>
                        <m:sty m:val="p"/>
                      </m:rPr>
                      <a:rPr lang="fr-FR" b="0" i="0" smtClean="0">
                        <a:latin typeface="Cambria Math"/>
                        <a:sym typeface="Wingdings 3"/>
                      </a:rPr>
                      <m:t>Nm</m:t>
                    </m:r>
                    <m:sSup>
                      <m:sSupPr>
                        <m:ctrlPr>
                          <a:rPr lang="fr-FR" b="0" i="1" smtClean="0">
                            <a:latin typeface="Cambria Math"/>
                            <a:sym typeface="Wingdings 3"/>
                          </a:rPr>
                        </m:ctrlPr>
                      </m:sSupPr>
                      <m:e>
                        <m:r>
                          <m:rPr>
                            <m:sty m:val="p"/>
                          </m:rPr>
                          <a:rPr lang="fr-FR" b="0" i="0" smtClean="0">
                            <a:latin typeface="Cambria Math"/>
                            <a:sym typeface="Wingdings 3"/>
                          </a:rPr>
                          <m:t>m</m:t>
                        </m:r>
                      </m:e>
                      <m:sup>
                        <m:r>
                          <a:rPr lang="fr-FR" b="0" i="0" smtClean="0">
                            <a:latin typeface="Cambria Math"/>
                            <a:sym typeface="Wingdings 3"/>
                          </a:rPr>
                          <m:t>−2</m:t>
                        </m:r>
                      </m:sup>
                    </m:sSup>
                    <m:r>
                      <a:rPr lang="fr-FR" b="0" i="0" smtClean="0">
                        <a:latin typeface="Cambria Math"/>
                        <a:sym typeface="Wingdings 3"/>
                      </a:rPr>
                      <m:t>=12 800 </m:t>
                    </m:r>
                    <m:r>
                      <m:rPr>
                        <m:sty m:val="p"/>
                      </m:rPr>
                      <a:rPr lang="fr-FR" b="0" i="0" smtClean="0">
                        <a:latin typeface="Cambria Math"/>
                        <a:sym typeface="Wingdings 3"/>
                      </a:rPr>
                      <m:t>N</m:t>
                    </m:r>
                  </m:oMath>
                </a14:m>
                <a:endParaRPr lang="fr-FR" b="0" dirty="0" smtClean="0">
                  <a:sym typeface="Wingdings 3"/>
                </a:endParaRPr>
              </a:p>
              <a:p>
                <a:pPr lvl="1"/>
                <a:r>
                  <a:rPr lang="fr-FR" dirty="0" smtClean="0"/>
                  <a:t>Puissance nécessaire : </a:t>
                </a:r>
                <a14:m>
                  <m:oMath xmlns:m="http://schemas.openxmlformats.org/officeDocument/2006/math">
                    <m:r>
                      <a:rPr lang="fr-FR" i="1" smtClean="0">
                        <a:latin typeface="Cambria Math"/>
                        <a:ea typeface="Cambria Math"/>
                      </a:rPr>
                      <m:t>𝒫</m:t>
                    </m:r>
                    <m:r>
                      <a:rPr lang="fr-FR" b="0" i="1" smtClean="0">
                        <a:latin typeface="Cambria Math"/>
                        <a:ea typeface="Cambria Math"/>
                      </a:rPr>
                      <m:t>≃410 </m:t>
                    </m:r>
                    <m:r>
                      <a:rPr lang="fr-FR" b="0" i="1" smtClean="0">
                        <a:latin typeface="Cambria Math"/>
                        <a:ea typeface="Cambria Math"/>
                      </a:rPr>
                      <m:t>𝑊</m:t>
                    </m:r>
                  </m:oMath>
                </a14:m>
                <a:endParaRPr lang="fr-FR" b="0" dirty="0" smtClean="0">
                  <a:ea typeface="Cambria Math"/>
                </a:endParaRPr>
              </a:p>
              <a:p>
                <a:pPr lvl="1"/>
                <a:endParaRPr lang="fr-FR" dirty="0" smtClean="0"/>
              </a:p>
              <a:p>
                <a:pPr lvl="1"/>
                <a:endParaRPr lang="fr-FR" dirty="0" smtClean="0"/>
              </a:p>
              <a:p>
                <a:pPr lvl="1"/>
                <a:endParaRPr lang="fr-FR" dirty="0"/>
              </a:p>
            </p:txBody>
          </p:sp>
        </mc:Choice>
        <mc:Fallback xmlns="">
          <p:sp>
            <p:nvSpPr>
              <p:cNvPr id="5" name="Espace réservé du contenu 4"/>
              <p:cNvSpPr>
                <a:spLocks noGrp="1" noRot="1" noChangeAspect="1" noMove="1" noResize="1" noEditPoints="1" noAdjustHandles="1" noChangeArrowheads="1" noChangeShapeType="1" noTextEdit="1"/>
              </p:cNvSpPr>
              <p:nvPr>
                <p:ph sz="quarter" idx="1"/>
              </p:nvPr>
            </p:nvSpPr>
            <p:spPr>
              <a:blipFill rotWithShape="1">
                <a:blip r:embed="rId2"/>
                <a:stretch>
                  <a:fillRect l="-444" t="-988"/>
                </a:stretch>
              </a:blipFill>
            </p:spPr>
            <p:txBody>
              <a:bodyPr/>
              <a:lstStyle/>
              <a:p>
                <a:r>
                  <a:rPr lang="fr-FR">
                    <a:noFill/>
                  </a:rPr>
                  <a:t> </a:t>
                </a:r>
              </a:p>
            </p:txBody>
          </p:sp>
        </mc:Fallback>
      </mc:AlternateContent>
    </p:spTree>
    <p:extLst>
      <p:ext uri="{BB962C8B-B14F-4D97-AF65-F5344CB8AC3E}">
        <p14:creationId xmlns:p14="http://schemas.microsoft.com/office/powerpoint/2010/main" val="1472264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PPM</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14</a:t>
            </a:fld>
            <a:endParaRPr lang="fr-FR"/>
          </a:p>
        </p:txBody>
      </p:sp>
      <p:graphicFrame>
        <p:nvGraphicFramePr>
          <p:cNvPr id="6" name="Espace réservé du contenu 5"/>
          <p:cNvGraphicFramePr>
            <a:graphicFrameLocks noGrp="1"/>
          </p:cNvGraphicFramePr>
          <p:nvPr>
            <p:ph sz="quarter" idx="1"/>
            <p:extLst>
              <p:ext uri="{D42A27DB-BD31-4B8C-83A1-F6EECF244321}">
                <p14:modId xmlns:p14="http://schemas.microsoft.com/office/powerpoint/2010/main" val="1020763268"/>
              </p:ext>
            </p:extLst>
          </p:nvPr>
        </p:nvGraphicFramePr>
        <p:xfrm>
          <a:off x="2580299" y="1300708"/>
          <a:ext cx="3983402" cy="2605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Éclair 6"/>
          <p:cNvSpPr/>
          <p:nvPr/>
        </p:nvSpPr>
        <p:spPr>
          <a:xfrm>
            <a:off x="2411760" y="2269582"/>
            <a:ext cx="864096" cy="576064"/>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Éclair 7"/>
          <p:cNvSpPr/>
          <p:nvPr/>
        </p:nvSpPr>
        <p:spPr>
          <a:xfrm flipH="1">
            <a:off x="5392784" y="2027523"/>
            <a:ext cx="864096" cy="576064"/>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Éclair 8"/>
          <p:cNvSpPr/>
          <p:nvPr/>
        </p:nvSpPr>
        <p:spPr>
          <a:xfrm rot="5400000" flipH="1">
            <a:off x="4672025" y="3789040"/>
            <a:ext cx="432048" cy="576064"/>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6372200" y="1596636"/>
            <a:ext cx="2592288" cy="1107996"/>
          </a:xfrm>
          <a:prstGeom prst="rect">
            <a:avLst/>
          </a:prstGeom>
          <a:noFill/>
        </p:spPr>
        <p:txBody>
          <a:bodyPr wrap="square" rtlCol="0">
            <a:spAutoFit/>
          </a:bodyPr>
          <a:lstStyle/>
          <a:p>
            <a:pPr marL="285750" indent="-285750">
              <a:buFont typeface="Arial" pitchFamily="34" charset="0"/>
              <a:buChar char="•"/>
            </a:pPr>
            <a:r>
              <a:rPr lang="fr-FR" sz="1100" dirty="0" smtClean="0"/>
              <a:t>Critères mécaniques </a:t>
            </a:r>
          </a:p>
          <a:p>
            <a:pPr marL="742950" lvl="1" indent="-285750">
              <a:buFont typeface="Arial" pitchFamily="34" charset="0"/>
              <a:buChar char="•"/>
            </a:pPr>
            <a:r>
              <a:rPr lang="fr-FR" sz="1100" dirty="0" smtClean="0"/>
              <a:t>Transmission des efforts</a:t>
            </a:r>
          </a:p>
          <a:p>
            <a:pPr marL="285750" indent="-285750">
              <a:buFont typeface="Arial" pitchFamily="34" charset="0"/>
              <a:buChar char="•"/>
            </a:pPr>
            <a:r>
              <a:rPr lang="fr-FR" sz="1100" dirty="0" smtClean="0"/>
              <a:t>Critères chimiques</a:t>
            </a:r>
          </a:p>
          <a:p>
            <a:pPr marL="742950" lvl="1" indent="-285750">
              <a:buFont typeface="Arial" pitchFamily="34" charset="0"/>
              <a:buChar char="•"/>
            </a:pPr>
            <a:r>
              <a:rPr lang="fr-FR" sz="1100" dirty="0" smtClean="0"/>
              <a:t>Surement négligeables</a:t>
            </a:r>
          </a:p>
          <a:p>
            <a:pPr marL="285750" indent="-285750">
              <a:buFont typeface="Arial" pitchFamily="34" charset="0"/>
              <a:buChar char="•"/>
            </a:pPr>
            <a:r>
              <a:rPr lang="fr-FR" sz="1100" dirty="0" smtClean="0"/>
              <a:t>Critères thermiques</a:t>
            </a:r>
          </a:p>
          <a:p>
            <a:pPr marL="742950" lvl="1" indent="-285750">
              <a:buFont typeface="Arial" pitchFamily="34" charset="0"/>
              <a:buChar char="•"/>
            </a:pPr>
            <a:r>
              <a:rPr lang="fr-FR" sz="1100" dirty="0" smtClean="0"/>
              <a:t>Surement négligeables</a:t>
            </a:r>
            <a:endParaRPr lang="fr-FR" sz="1100" dirty="0"/>
          </a:p>
        </p:txBody>
      </p:sp>
      <p:sp>
        <p:nvSpPr>
          <p:cNvPr id="12" name="ZoneTexte 11"/>
          <p:cNvSpPr txBox="1"/>
          <p:nvPr/>
        </p:nvSpPr>
        <p:spPr>
          <a:xfrm>
            <a:off x="34963" y="1161160"/>
            <a:ext cx="2592288" cy="938719"/>
          </a:xfrm>
          <a:prstGeom prst="rect">
            <a:avLst/>
          </a:prstGeom>
          <a:noFill/>
        </p:spPr>
        <p:txBody>
          <a:bodyPr wrap="square" rtlCol="0">
            <a:spAutoFit/>
          </a:bodyPr>
          <a:lstStyle/>
          <a:p>
            <a:r>
              <a:rPr lang="fr-FR" sz="1100" dirty="0" smtClean="0"/>
              <a:t>Produit </a:t>
            </a:r>
            <a:r>
              <a:rPr lang="fr-FR" sz="1100" dirty="0" smtClean="0">
                <a:sym typeface="Wingdings 3"/>
              </a:rPr>
              <a:t> Procédé</a:t>
            </a:r>
            <a:endParaRPr lang="fr-FR" sz="1100" dirty="0" smtClean="0"/>
          </a:p>
          <a:p>
            <a:pPr marL="742950" lvl="1" indent="-285750">
              <a:buFont typeface="Arial" pitchFamily="34" charset="0"/>
              <a:buChar char="•"/>
            </a:pPr>
            <a:r>
              <a:rPr lang="fr-FR" sz="1100" dirty="0" smtClean="0"/>
              <a:t>Formes</a:t>
            </a:r>
          </a:p>
          <a:p>
            <a:pPr marL="1200150" lvl="2" indent="-285750">
              <a:buFont typeface="Arial" pitchFamily="34" charset="0"/>
              <a:buChar char="•"/>
            </a:pPr>
            <a:r>
              <a:rPr lang="fr-FR" sz="1100" dirty="0" smtClean="0"/>
              <a:t>Profil cylindrique</a:t>
            </a:r>
          </a:p>
          <a:p>
            <a:pPr marL="1200150" lvl="2" indent="-285750">
              <a:buFont typeface="Arial" pitchFamily="34" charset="0"/>
              <a:buChar char="•"/>
            </a:pPr>
            <a:r>
              <a:rPr lang="fr-FR" sz="1100" dirty="0" smtClean="0"/>
              <a:t>Secteur denté</a:t>
            </a:r>
          </a:p>
          <a:p>
            <a:pPr marL="1200150" lvl="2" indent="-285750">
              <a:buFont typeface="Arial" pitchFamily="34" charset="0"/>
              <a:buChar char="•"/>
            </a:pPr>
            <a:r>
              <a:rPr lang="fr-FR" sz="1100" dirty="0" smtClean="0"/>
              <a:t>Hélicoïde </a:t>
            </a:r>
            <a:endParaRPr lang="fr-FR" sz="1100" dirty="0"/>
          </a:p>
        </p:txBody>
      </p:sp>
      <p:sp>
        <p:nvSpPr>
          <p:cNvPr id="13" name="ZoneTexte 12"/>
          <p:cNvSpPr txBox="1"/>
          <p:nvPr/>
        </p:nvSpPr>
        <p:spPr>
          <a:xfrm>
            <a:off x="34963" y="2605261"/>
            <a:ext cx="2592288" cy="1277273"/>
          </a:xfrm>
          <a:prstGeom prst="rect">
            <a:avLst/>
          </a:prstGeom>
          <a:noFill/>
        </p:spPr>
        <p:txBody>
          <a:bodyPr wrap="square" rtlCol="0">
            <a:spAutoFit/>
          </a:bodyPr>
          <a:lstStyle/>
          <a:p>
            <a:r>
              <a:rPr lang="fr-FR" sz="1100" dirty="0" smtClean="0"/>
              <a:t>Procédé </a:t>
            </a:r>
            <a:r>
              <a:rPr lang="fr-FR" sz="1100" dirty="0" smtClean="0">
                <a:sym typeface="Wingdings 3"/>
              </a:rPr>
              <a:t> Produit</a:t>
            </a:r>
            <a:endParaRPr lang="fr-FR" sz="1100" dirty="0" smtClean="0"/>
          </a:p>
          <a:p>
            <a:pPr marL="742950" lvl="1" indent="-285750">
              <a:buFont typeface="Arial" pitchFamily="34" charset="0"/>
              <a:buChar char="•"/>
            </a:pPr>
            <a:r>
              <a:rPr lang="fr-FR" sz="1100" dirty="0" smtClean="0"/>
              <a:t>Grand rayons dans les surfaces de raccordement (peu visible ici)</a:t>
            </a:r>
          </a:p>
          <a:p>
            <a:pPr marL="742950" lvl="1" indent="-285750">
              <a:buFont typeface="Arial" pitchFamily="34" charset="0"/>
              <a:buChar char="•"/>
            </a:pPr>
            <a:r>
              <a:rPr lang="fr-FR" sz="1100" dirty="0" smtClean="0"/>
              <a:t>Fibrage de la pièce (non visible ici)</a:t>
            </a:r>
          </a:p>
          <a:p>
            <a:pPr marL="742950" lvl="1" indent="-285750">
              <a:buFont typeface="Arial" pitchFamily="34" charset="0"/>
              <a:buChar char="•"/>
            </a:pPr>
            <a:endParaRPr lang="fr-FR" sz="1100" dirty="0"/>
          </a:p>
        </p:txBody>
      </p:sp>
      <p:sp>
        <p:nvSpPr>
          <p:cNvPr id="14" name="ZoneTexte 13"/>
          <p:cNvSpPr txBox="1"/>
          <p:nvPr/>
        </p:nvSpPr>
        <p:spPr>
          <a:xfrm>
            <a:off x="5340343" y="4020120"/>
            <a:ext cx="2592288" cy="261610"/>
          </a:xfrm>
          <a:prstGeom prst="rect">
            <a:avLst/>
          </a:prstGeom>
          <a:noFill/>
        </p:spPr>
        <p:txBody>
          <a:bodyPr wrap="square" rtlCol="0">
            <a:spAutoFit/>
          </a:bodyPr>
          <a:lstStyle/>
          <a:p>
            <a:pPr marL="285750" indent="-285750">
              <a:buFont typeface="Arial" pitchFamily="34" charset="0"/>
              <a:buChar char="•"/>
            </a:pPr>
            <a:r>
              <a:rPr lang="fr-FR" sz="1100" dirty="0" smtClean="0"/>
              <a:t>Température de fusion</a:t>
            </a:r>
          </a:p>
        </p:txBody>
      </p:sp>
      <p:sp>
        <p:nvSpPr>
          <p:cNvPr id="16" name="Espace réservé du contenu 4"/>
          <p:cNvSpPr txBox="1">
            <a:spLocks/>
          </p:cNvSpPr>
          <p:nvPr/>
        </p:nvSpPr>
        <p:spPr>
          <a:xfrm>
            <a:off x="457200" y="4437112"/>
            <a:ext cx="4042792" cy="1719848"/>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sz="2000" dirty="0" smtClean="0"/>
              <a:t>Brut cylindrique laminé</a:t>
            </a:r>
          </a:p>
          <a:p>
            <a:r>
              <a:rPr lang="fr-FR" sz="2000" dirty="0" smtClean="0"/>
              <a:t>Forgeage des formes générales</a:t>
            </a:r>
          </a:p>
          <a:p>
            <a:r>
              <a:rPr lang="fr-FR" sz="2000" dirty="0" smtClean="0"/>
              <a:t>Ébavurage</a:t>
            </a:r>
          </a:p>
        </p:txBody>
      </p:sp>
      <p:sp>
        <p:nvSpPr>
          <p:cNvPr id="17" name="Espace réservé du contenu 4"/>
          <p:cNvSpPr txBox="1">
            <a:spLocks/>
          </p:cNvSpPr>
          <p:nvPr/>
        </p:nvSpPr>
        <p:spPr>
          <a:xfrm>
            <a:off x="4632259" y="4437112"/>
            <a:ext cx="4042792" cy="1719848"/>
          </a:xfrm>
          <a:prstGeom prst="rect">
            <a:avLst/>
          </a:prstGeom>
        </p:spPr>
        <p:txBody>
          <a:bodyPr vert="horz">
            <a:normAutofit fontScale="55000" lnSpcReduction="20000"/>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Usinage :</a:t>
            </a:r>
          </a:p>
          <a:p>
            <a:pPr lvl="1"/>
            <a:r>
              <a:rPr lang="fr-FR" dirty="0" smtClean="0"/>
              <a:t>Tournage des parties cylindriques et planes</a:t>
            </a:r>
          </a:p>
          <a:p>
            <a:pPr lvl="1"/>
            <a:r>
              <a:rPr lang="fr-FR" dirty="0" smtClean="0"/>
              <a:t>Tournage sur tour 3 axes pour les rainures de clavette</a:t>
            </a:r>
          </a:p>
          <a:p>
            <a:r>
              <a:rPr lang="fr-FR" dirty="0" smtClean="0"/>
              <a:t>Taille des engrenages et de la portion hélicoïdale</a:t>
            </a:r>
          </a:p>
          <a:p>
            <a:r>
              <a:rPr lang="fr-FR" dirty="0" smtClean="0"/>
              <a:t>Trempe superficielle + Revenu</a:t>
            </a:r>
          </a:p>
          <a:p>
            <a:pPr lvl="1"/>
            <a:r>
              <a:rPr lang="fr-FR" dirty="0" smtClean="0"/>
              <a:t>Engrenages, portées </a:t>
            </a:r>
            <a:r>
              <a:rPr lang="fr-FR" smtClean="0"/>
              <a:t>de roulements.</a:t>
            </a:r>
            <a:endParaRPr lang="fr-FR" dirty="0" smtClean="0"/>
          </a:p>
          <a:p>
            <a:r>
              <a:rPr lang="fr-FR" dirty="0" smtClean="0"/>
              <a:t>Usinage des de finition</a:t>
            </a:r>
          </a:p>
        </p:txBody>
      </p:sp>
    </p:spTree>
    <p:extLst>
      <p:ext uri="{BB962C8B-B14F-4D97-AF65-F5344CB8AC3E}">
        <p14:creationId xmlns:p14="http://schemas.microsoft.com/office/powerpoint/2010/main" val="2997057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Analyser le fonctionnement général</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2</a:t>
            </a:fld>
            <a:endParaRPr lang="fr-F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80536" y="1219200"/>
            <a:ext cx="6982927"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0205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Analyser le fonctionnement général</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3</a:t>
            </a:fld>
            <a:endParaRPr lang="fr-FR"/>
          </a:p>
        </p:txBody>
      </p:sp>
      <p:pic>
        <p:nvPicPr>
          <p:cNvPr id="1026"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l="5557" t="9822" r="7938" b="26477"/>
          <a:stretch/>
        </p:blipFill>
        <p:spPr bwMode="auto">
          <a:xfrm>
            <a:off x="2915816" y="1306488"/>
            <a:ext cx="6040583" cy="3144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 6" descr="C:\Users\Xavier\AppData\Local\Microsoft\Windows\INetCache\Content.Word\Cas d'utilisation.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2204864"/>
            <a:ext cx="2449830" cy="1074420"/>
          </a:xfrm>
          <a:prstGeom prst="rect">
            <a:avLst/>
          </a:prstGeom>
          <a:noFill/>
          <a:ln>
            <a:noFill/>
          </a:ln>
        </p:spPr>
      </p:pic>
      <p:sp>
        <p:nvSpPr>
          <p:cNvPr id="6" name="Rectangle 5"/>
          <p:cNvSpPr/>
          <p:nvPr/>
        </p:nvSpPr>
        <p:spPr>
          <a:xfrm>
            <a:off x="5292080" y="2742074"/>
            <a:ext cx="576064" cy="1407006"/>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7030A0"/>
              </a:solidFill>
            </a:endParaRPr>
          </a:p>
        </p:txBody>
      </p:sp>
      <p:sp>
        <p:nvSpPr>
          <p:cNvPr id="9" name="Rectangle 8"/>
          <p:cNvSpPr/>
          <p:nvPr/>
        </p:nvSpPr>
        <p:spPr>
          <a:xfrm>
            <a:off x="5940152" y="2420888"/>
            <a:ext cx="648072" cy="172819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4572000" y="2204864"/>
            <a:ext cx="648072" cy="864096"/>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7030A0"/>
              </a:solidFill>
            </a:endParaRPr>
          </a:p>
        </p:txBody>
      </p:sp>
      <p:sp>
        <p:nvSpPr>
          <p:cNvPr id="11" name="Rectangle 10"/>
          <p:cNvSpPr/>
          <p:nvPr/>
        </p:nvSpPr>
        <p:spPr>
          <a:xfrm>
            <a:off x="3275856" y="3296419"/>
            <a:ext cx="1728192" cy="864096"/>
          </a:xfrm>
          <a:prstGeom prst="rect">
            <a:avLst/>
          </a:prstGeom>
          <a:noFill/>
          <a:ln w="3810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7030A0"/>
              </a:solidFill>
            </a:endParaRPr>
          </a:p>
        </p:txBody>
      </p:sp>
      <p:sp>
        <p:nvSpPr>
          <p:cNvPr id="8" name="ZoneTexte 7"/>
          <p:cNvSpPr txBox="1"/>
          <p:nvPr/>
        </p:nvSpPr>
        <p:spPr>
          <a:xfrm>
            <a:off x="329841" y="3755454"/>
            <a:ext cx="2556284" cy="461665"/>
          </a:xfrm>
          <a:prstGeom prst="rect">
            <a:avLst/>
          </a:prstGeom>
          <a:noFill/>
        </p:spPr>
        <p:txBody>
          <a:bodyPr wrap="square" rtlCol="0">
            <a:spAutoFit/>
          </a:bodyPr>
          <a:lstStyle/>
          <a:p>
            <a:pPr algn="r"/>
            <a:r>
              <a:rPr lang="fr-FR" sz="1200" dirty="0" smtClean="0"/>
              <a:t>Dispositif élastique  permettant de </a:t>
            </a:r>
            <a:r>
              <a:rPr lang="fr-FR" sz="1200" dirty="0" err="1" smtClean="0"/>
              <a:t>réouvir</a:t>
            </a:r>
            <a:r>
              <a:rPr lang="fr-FR" sz="1200" dirty="0" smtClean="0"/>
              <a:t> l’outillage après la découpe.</a:t>
            </a:r>
            <a:endParaRPr lang="fr-FR" sz="1200" dirty="0"/>
          </a:p>
        </p:txBody>
      </p:sp>
      <p:cxnSp>
        <p:nvCxnSpPr>
          <p:cNvPr id="13" name="Connecteur droit avec flèche 12"/>
          <p:cNvCxnSpPr>
            <a:stCxn id="8" idx="3"/>
            <a:endCxn id="11" idx="1"/>
          </p:cNvCxnSpPr>
          <p:nvPr/>
        </p:nvCxnSpPr>
        <p:spPr>
          <a:xfrm flipV="1">
            <a:off x="2886125" y="3728467"/>
            <a:ext cx="389731" cy="257820"/>
          </a:xfrm>
          <a:prstGeom prst="straightConnector1">
            <a:avLst/>
          </a:prstGeom>
          <a:ln w="28575">
            <a:solidFill>
              <a:srgbClr val="FFC00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V="1">
            <a:off x="2886124" y="3765351"/>
            <a:ext cx="1" cy="461665"/>
          </a:xfrm>
          <a:prstGeom prst="straightConnector1">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5292080" y="4941167"/>
            <a:ext cx="1404156" cy="276999"/>
          </a:xfrm>
          <a:prstGeom prst="rect">
            <a:avLst/>
          </a:prstGeom>
          <a:noFill/>
          <a:ln>
            <a:noFill/>
          </a:ln>
        </p:spPr>
        <p:txBody>
          <a:bodyPr wrap="square" rtlCol="0">
            <a:spAutoFit/>
          </a:bodyPr>
          <a:lstStyle/>
          <a:p>
            <a:pPr algn="ctr"/>
            <a:r>
              <a:rPr lang="fr-FR" sz="1200" dirty="0" smtClean="0"/>
              <a:t>Pompe hydraulique</a:t>
            </a:r>
            <a:endParaRPr lang="fr-FR" sz="1200" dirty="0"/>
          </a:p>
        </p:txBody>
      </p:sp>
      <p:sp>
        <p:nvSpPr>
          <p:cNvPr id="21" name="ZoneTexte 20"/>
          <p:cNvSpPr txBox="1"/>
          <p:nvPr/>
        </p:nvSpPr>
        <p:spPr>
          <a:xfrm>
            <a:off x="5994158" y="4545123"/>
            <a:ext cx="972108" cy="276999"/>
          </a:xfrm>
          <a:prstGeom prst="rect">
            <a:avLst/>
          </a:prstGeom>
          <a:noFill/>
        </p:spPr>
        <p:txBody>
          <a:bodyPr wrap="square" rtlCol="0">
            <a:spAutoFit/>
          </a:bodyPr>
          <a:lstStyle/>
          <a:p>
            <a:pPr algn="ctr"/>
            <a:r>
              <a:rPr lang="fr-FR" sz="1200" dirty="0" smtClean="0"/>
              <a:t>Réducteur</a:t>
            </a:r>
            <a:endParaRPr lang="fr-FR" sz="1200" dirty="0"/>
          </a:p>
        </p:txBody>
      </p:sp>
      <p:sp>
        <p:nvSpPr>
          <p:cNvPr id="22" name="ZoneTexte 21"/>
          <p:cNvSpPr txBox="1"/>
          <p:nvPr/>
        </p:nvSpPr>
        <p:spPr>
          <a:xfrm>
            <a:off x="4802869" y="5359509"/>
            <a:ext cx="576064" cy="276999"/>
          </a:xfrm>
          <a:prstGeom prst="rect">
            <a:avLst/>
          </a:prstGeom>
          <a:noFill/>
        </p:spPr>
        <p:txBody>
          <a:bodyPr wrap="square" rtlCol="0">
            <a:spAutoFit/>
          </a:bodyPr>
          <a:lstStyle/>
          <a:p>
            <a:pPr algn="ctr"/>
            <a:r>
              <a:rPr lang="fr-FR" sz="1200" dirty="0" smtClean="0"/>
              <a:t>Vérin</a:t>
            </a:r>
            <a:endParaRPr lang="fr-FR" sz="1200" dirty="0"/>
          </a:p>
        </p:txBody>
      </p:sp>
      <p:cxnSp>
        <p:nvCxnSpPr>
          <p:cNvPr id="23" name="Connecteur droit avec flèche 22"/>
          <p:cNvCxnSpPr/>
          <p:nvPr/>
        </p:nvCxnSpPr>
        <p:spPr>
          <a:xfrm>
            <a:off x="4820871" y="5359509"/>
            <a:ext cx="540060" cy="0"/>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flipV="1">
            <a:off x="5090901" y="3068961"/>
            <a:ext cx="0" cy="2290548"/>
          </a:xfrm>
          <a:prstGeom prst="straightConnector1">
            <a:avLst/>
          </a:prstGeom>
          <a:ln w="28575">
            <a:solidFill>
              <a:srgbClr val="7030A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a:off x="5335507" y="4957151"/>
            <a:ext cx="1317303" cy="0"/>
          </a:xfrm>
          <a:prstGeom prst="straightConnector1">
            <a:avLst/>
          </a:prstGeom>
          <a:ln w="285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a:endCxn id="6" idx="2"/>
          </p:cNvCxnSpPr>
          <p:nvPr/>
        </p:nvCxnSpPr>
        <p:spPr>
          <a:xfrm flipV="1">
            <a:off x="5580112" y="4149080"/>
            <a:ext cx="0" cy="792087"/>
          </a:xfrm>
          <a:prstGeom prst="straightConnector1">
            <a:avLst/>
          </a:prstGeom>
          <a:ln w="28575">
            <a:solidFill>
              <a:srgbClr val="00B0F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a:off x="6150887" y="4545123"/>
            <a:ext cx="658651"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flipV="1">
            <a:off x="6262650" y="4149080"/>
            <a:ext cx="0" cy="396042"/>
          </a:xfrm>
          <a:prstGeom prst="straightConnector1">
            <a:avLst/>
          </a:prstGeom>
          <a:ln w="28575">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41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Analyser le fonctionnement général</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4</a:t>
            </a:fld>
            <a:endParaRPr lang="fr-FR"/>
          </a:p>
        </p:txBody>
      </p:sp>
      <p:pic>
        <p:nvPicPr>
          <p:cNvPr id="1026"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l="5557" t="9822" r="7938" b="26477"/>
          <a:stretch/>
        </p:blipFill>
        <p:spPr bwMode="auto">
          <a:xfrm>
            <a:off x="1551708" y="1982470"/>
            <a:ext cx="6040583" cy="3144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220072" y="3796633"/>
            <a:ext cx="576064" cy="360171"/>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7030A0"/>
              </a:solidFill>
            </a:endParaRPr>
          </a:p>
        </p:txBody>
      </p:sp>
      <p:sp>
        <p:nvSpPr>
          <p:cNvPr id="9" name="Rectangle 8"/>
          <p:cNvSpPr/>
          <p:nvPr/>
        </p:nvSpPr>
        <p:spPr>
          <a:xfrm>
            <a:off x="4716016" y="2572628"/>
            <a:ext cx="324036" cy="344833"/>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3491880" y="3531853"/>
            <a:ext cx="324036" cy="284840"/>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7030A0"/>
              </a:solidFill>
            </a:endParaRPr>
          </a:p>
        </p:txBody>
      </p:sp>
      <p:sp>
        <p:nvSpPr>
          <p:cNvPr id="8" name="ZoneTexte 7"/>
          <p:cNvSpPr txBox="1"/>
          <p:nvPr/>
        </p:nvSpPr>
        <p:spPr>
          <a:xfrm>
            <a:off x="4570060" y="5135299"/>
            <a:ext cx="1872208" cy="461665"/>
          </a:xfrm>
          <a:prstGeom prst="rect">
            <a:avLst/>
          </a:prstGeom>
          <a:noFill/>
        </p:spPr>
        <p:txBody>
          <a:bodyPr wrap="square" rtlCol="0">
            <a:spAutoFit/>
          </a:bodyPr>
          <a:lstStyle/>
          <a:p>
            <a:pPr algn="ctr"/>
            <a:r>
              <a:rPr lang="fr-FR" sz="1200" dirty="0" smtClean="0"/>
              <a:t>Bouchon de mise à niveau et de vidange</a:t>
            </a:r>
            <a:endParaRPr lang="fr-FR" sz="1200" dirty="0"/>
          </a:p>
        </p:txBody>
      </p:sp>
      <p:sp>
        <p:nvSpPr>
          <p:cNvPr id="21" name="ZoneTexte 20"/>
          <p:cNvSpPr txBox="1"/>
          <p:nvPr/>
        </p:nvSpPr>
        <p:spPr>
          <a:xfrm>
            <a:off x="3671900" y="1628800"/>
            <a:ext cx="2412268" cy="276999"/>
          </a:xfrm>
          <a:prstGeom prst="rect">
            <a:avLst/>
          </a:prstGeom>
          <a:noFill/>
        </p:spPr>
        <p:txBody>
          <a:bodyPr wrap="square" rtlCol="0">
            <a:spAutoFit/>
          </a:bodyPr>
          <a:lstStyle/>
          <a:p>
            <a:pPr algn="ctr"/>
            <a:r>
              <a:rPr lang="fr-FR" sz="1200" dirty="0" smtClean="0"/>
              <a:t>Bouchon de remplissage</a:t>
            </a:r>
            <a:endParaRPr lang="fr-FR" sz="1200" dirty="0"/>
          </a:p>
        </p:txBody>
      </p:sp>
      <p:sp>
        <p:nvSpPr>
          <p:cNvPr id="22" name="ZoneTexte 21"/>
          <p:cNvSpPr txBox="1"/>
          <p:nvPr/>
        </p:nvSpPr>
        <p:spPr>
          <a:xfrm>
            <a:off x="2592648" y="5230941"/>
            <a:ext cx="2123368" cy="646331"/>
          </a:xfrm>
          <a:prstGeom prst="rect">
            <a:avLst/>
          </a:prstGeom>
          <a:noFill/>
        </p:spPr>
        <p:txBody>
          <a:bodyPr wrap="square" rtlCol="0">
            <a:spAutoFit/>
          </a:bodyPr>
          <a:lstStyle/>
          <a:p>
            <a:pPr algn="ctr"/>
            <a:r>
              <a:rPr lang="fr-FR" sz="1200" dirty="0" smtClean="0"/>
              <a:t>Joint « racloir » fonctionnant à faible vitesse de translation et haute pression</a:t>
            </a:r>
            <a:endParaRPr lang="fr-FR" sz="1200" dirty="0"/>
          </a:p>
        </p:txBody>
      </p:sp>
      <p:cxnSp>
        <p:nvCxnSpPr>
          <p:cNvPr id="23" name="Connecteur droit avec flèche 22"/>
          <p:cNvCxnSpPr/>
          <p:nvPr/>
        </p:nvCxnSpPr>
        <p:spPr>
          <a:xfrm>
            <a:off x="3371168" y="5212787"/>
            <a:ext cx="540060" cy="0"/>
          </a:xfrm>
          <a:prstGeom prst="straightConnector1">
            <a:avLst/>
          </a:prstGeom>
          <a:ln w="28575">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flipV="1">
            <a:off x="3653898" y="3816693"/>
            <a:ext cx="0" cy="1396094"/>
          </a:xfrm>
          <a:prstGeom prst="straightConnector1">
            <a:avLst/>
          </a:prstGeom>
          <a:ln w="28575">
            <a:solidFill>
              <a:srgbClr val="7030A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a:off x="4716016" y="5135299"/>
            <a:ext cx="1584176" cy="0"/>
          </a:xfrm>
          <a:prstGeom prst="straightConnector1">
            <a:avLst/>
          </a:prstGeom>
          <a:ln w="28575">
            <a:solidFill>
              <a:srgbClr val="00B0F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flipV="1">
            <a:off x="5508104" y="4156805"/>
            <a:ext cx="0" cy="978494"/>
          </a:xfrm>
          <a:prstGeom prst="straightConnector1">
            <a:avLst/>
          </a:prstGeom>
          <a:ln w="28575">
            <a:solidFill>
              <a:srgbClr val="00B0F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a:off x="4139952" y="1905799"/>
            <a:ext cx="1512168"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a:off x="4878034" y="1905799"/>
            <a:ext cx="0" cy="615620"/>
          </a:xfrm>
          <a:prstGeom prst="straightConnector1">
            <a:avLst/>
          </a:prstGeom>
          <a:ln w="28575">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28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Analyser le circuit hydraulique</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5</a:t>
            </a:fld>
            <a:endParaRPr lang="fr-FR"/>
          </a:p>
        </p:txBody>
      </p:sp>
      <p:pic>
        <p:nvPicPr>
          <p:cNvPr id="2050"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080676" y="1219200"/>
            <a:ext cx="6982647"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784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Modéliser la cisaille</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6</a:t>
            </a:fld>
            <a:endParaRPr lang="fr-FR"/>
          </a:p>
        </p:txBody>
      </p:sp>
      <p:pic>
        <p:nvPicPr>
          <p:cNvPr id="6"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l="66505" t="33628" r="13872" b="35784"/>
          <a:stretch/>
        </p:blipFill>
        <p:spPr bwMode="auto">
          <a:xfrm>
            <a:off x="6588224" y="1772816"/>
            <a:ext cx="18669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Groupe 17"/>
          <p:cNvGrpSpPr/>
          <p:nvPr/>
        </p:nvGrpSpPr>
        <p:grpSpPr>
          <a:xfrm>
            <a:off x="6372200" y="4077072"/>
            <a:ext cx="2174168" cy="962794"/>
            <a:chOff x="1115616" y="1340768"/>
            <a:chExt cx="2174168" cy="962794"/>
          </a:xfrm>
        </p:grpSpPr>
        <p:sp>
          <p:nvSpPr>
            <p:cNvPr id="7" name="Ellipse 6"/>
            <p:cNvSpPr/>
            <p:nvPr/>
          </p:nvSpPr>
          <p:spPr>
            <a:xfrm>
              <a:off x="1115616" y="1772816"/>
              <a:ext cx="504056" cy="504056"/>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a:solidFill>
                      <a:sysClr val="windowText" lastClr="000000"/>
                    </a:solidFill>
                  </a:ln>
                  <a:solidFill>
                    <a:sysClr val="windowText" lastClr="000000"/>
                  </a:solidFill>
                </a:rPr>
                <a:t>1</a:t>
              </a:r>
              <a:endParaRPr lang="fr-FR" dirty="0">
                <a:ln>
                  <a:solidFill>
                    <a:sysClr val="windowText" lastClr="000000"/>
                  </a:solidFill>
                </a:ln>
                <a:solidFill>
                  <a:sysClr val="windowText" lastClr="000000"/>
                </a:solidFill>
              </a:endParaRPr>
            </a:p>
          </p:txBody>
        </p:sp>
        <p:sp>
          <p:nvSpPr>
            <p:cNvPr id="8" name="Ellipse 7"/>
            <p:cNvSpPr/>
            <p:nvPr/>
          </p:nvSpPr>
          <p:spPr>
            <a:xfrm>
              <a:off x="2785728" y="1772816"/>
              <a:ext cx="504056" cy="504056"/>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n>
                    <a:solidFill>
                      <a:sysClr val="windowText" lastClr="000000"/>
                    </a:solidFill>
                  </a:ln>
                  <a:solidFill>
                    <a:sysClr val="windowText" lastClr="000000"/>
                  </a:solidFill>
                </a:rPr>
                <a:t>2</a:t>
              </a:r>
              <a:endParaRPr lang="fr-FR" dirty="0">
                <a:ln>
                  <a:solidFill>
                    <a:sysClr val="windowText" lastClr="000000"/>
                  </a:solidFill>
                </a:ln>
                <a:solidFill>
                  <a:sysClr val="windowText" lastClr="000000"/>
                </a:solidFill>
              </a:endParaRPr>
            </a:p>
          </p:txBody>
        </p:sp>
        <p:cxnSp>
          <p:nvCxnSpPr>
            <p:cNvPr id="10" name="Connecteur droit 9"/>
            <p:cNvCxnSpPr>
              <a:stCxn id="7" idx="7"/>
              <a:endCxn id="8" idx="1"/>
            </p:cNvCxnSpPr>
            <p:nvPr/>
          </p:nvCxnSpPr>
          <p:spPr>
            <a:xfrm rot="5400000" flipH="1" flipV="1">
              <a:off x="2202700" y="1189788"/>
              <a:ext cx="12700" cy="1313690"/>
            </a:xfrm>
            <a:prstGeom prst="curvedConnector3">
              <a:avLst>
                <a:gd name="adj1" fmla="val 956236"/>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a:stCxn id="7" idx="5"/>
              <a:endCxn id="8" idx="3"/>
            </p:cNvCxnSpPr>
            <p:nvPr/>
          </p:nvCxnSpPr>
          <p:spPr>
            <a:xfrm rot="16200000" flipH="1">
              <a:off x="2202700" y="1546210"/>
              <a:ext cx="12700" cy="1313690"/>
            </a:xfrm>
            <a:prstGeom prst="curvedConnector3">
              <a:avLst>
                <a:gd name="adj1" fmla="val 1106236"/>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Ellipse 15"/>
            <p:cNvSpPr/>
            <p:nvPr/>
          </p:nvSpPr>
          <p:spPr>
            <a:xfrm>
              <a:off x="2037414" y="1340768"/>
              <a:ext cx="343272" cy="34327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ysClr val="windowText" lastClr="000000"/>
                  </a:solidFill>
                </a:rPr>
                <a:t>a</a:t>
              </a:r>
              <a:endParaRPr lang="fr-FR" sz="1200" b="1" dirty="0">
                <a:solidFill>
                  <a:sysClr val="windowText" lastClr="000000"/>
                </a:solidFill>
              </a:endParaRPr>
            </a:p>
          </p:txBody>
        </p:sp>
        <p:sp>
          <p:nvSpPr>
            <p:cNvPr id="17" name="Ellipse 16"/>
            <p:cNvSpPr/>
            <p:nvPr/>
          </p:nvSpPr>
          <p:spPr>
            <a:xfrm>
              <a:off x="2037414" y="1960290"/>
              <a:ext cx="343272" cy="34327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ysClr val="windowText" lastClr="000000"/>
                  </a:solidFill>
                </a:rPr>
                <a:t>b</a:t>
              </a:r>
              <a:endParaRPr lang="fr-FR" sz="1200" b="1" dirty="0">
                <a:solidFill>
                  <a:sysClr val="windowText" lastClr="000000"/>
                </a:solidFill>
              </a:endParaRPr>
            </a:p>
          </p:txBody>
        </p:sp>
      </p:grpSp>
      <mc:AlternateContent xmlns:mc="http://schemas.openxmlformats.org/markup-compatibility/2006" xmlns:a14="http://schemas.microsoft.com/office/drawing/2010/main">
        <mc:Choice Requires="a14">
          <p:sp>
            <p:nvSpPr>
              <p:cNvPr id="19" name="Espace réservé du contenu 4"/>
              <p:cNvSpPr txBox="1">
                <a:spLocks/>
              </p:cNvSpPr>
              <p:nvPr/>
            </p:nvSpPr>
            <p:spPr>
              <a:xfrm>
                <a:off x="457200" y="1219200"/>
                <a:ext cx="5266928" cy="4937760"/>
              </a:xfrm>
              <a:prstGeom prst="rect">
                <a:avLst/>
              </a:prstGeom>
            </p:spPr>
            <p:txBody>
              <a:bodyPr vert="horz">
                <a:normAutofit fontScale="85000" lnSpcReduction="10000"/>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Deux contacts de type plan – plan.</a:t>
                </a:r>
              </a:p>
              <a:p>
                <a:r>
                  <a:rPr lang="fr-FR" dirty="0" smtClean="0"/>
                  <a:t>Chacune des liaisons peut être modélisée par une liaison appui plan.</a:t>
                </a:r>
              </a:p>
              <a:p>
                <a:r>
                  <a:rPr lang="fr-FR" dirty="0" smtClean="0"/>
                  <a:t>On pourrait montrer que la liaison équivalente est une liaison appui plan avec un degré d’</a:t>
                </a:r>
                <a:r>
                  <a:rPr lang="fr-FR" dirty="0" err="1" smtClean="0"/>
                  <a:t>hyperstatisme</a:t>
                </a:r>
                <a:r>
                  <a:rPr lang="fr-FR" dirty="0" smtClean="0"/>
                  <a:t> de 3.</a:t>
                </a:r>
              </a:p>
              <a:p>
                <a14:m>
                  <m:oMath xmlns:m="http://schemas.openxmlformats.org/officeDocument/2006/math">
                    <m:r>
                      <a:rPr lang="fr-FR" b="0" i="1" smtClean="0">
                        <a:latin typeface="Cambria Math"/>
                      </a:rPr>
                      <m:t>h</m:t>
                    </m:r>
                    <m:r>
                      <a:rPr lang="fr-FR" b="0" i="1" smtClean="0">
                        <a:latin typeface="Cambria Math"/>
                      </a:rPr>
                      <m:t>=</m:t>
                    </m:r>
                    <m:sSub>
                      <m:sSubPr>
                        <m:ctrlPr>
                          <a:rPr lang="fr-FR" b="0" i="1" smtClean="0">
                            <a:latin typeface="Cambria Math"/>
                          </a:rPr>
                        </m:ctrlPr>
                      </m:sSubPr>
                      <m:e>
                        <m:r>
                          <a:rPr lang="fr-FR" b="0" i="1" smtClean="0">
                            <a:latin typeface="Cambria Math"/>
                          </a:rPr>
                          <m:t>𝑁</m:t>
                        </m:r>
                      </m:e>
                      <m:sub>
                        <m:r>
                          <a:rPr lang="fr-FR" b="0" i="1" smtClean="0">
                            <a:latin typeface="Cambria Math"/>
                          </a:rPr>
                          <m:t>𝑠</m:t>
                        </m:r>
                      </m:sub>
                    </m:sSub>
                    <m:r>
                      <a:rPr lang="fr-FR" b="0" i="1" smtClean="0">
                        <a:latin typeface="Cambria Math"/>
                      </a:rPr>
                      <m:t>−6</m:t>
                    </m:r>
                    <m:d>
                      <m:dPr>
                        <m:ctrlPr>
                          <a:rPr lang="fr-FR" b="0" i="1" smtClean="0">
                            <a:latin typeface="Cambria Math"/>
                          </a:rPr>
                        </m:ctrlPr>
                      </m:dPr>
                      <m:e>
                        <m:r>
                          <a:rPr lang="fr-FR" b="0" i="1" smtClean="0">
                            <a:latin typeface="Cambria Math"/>
                          </a:rPr>
                          <m:t>𝑝</m:t>
                        </m:r>
                        <m:r>
                          <a:rPr lang="fr-FR" b="0" i="1" smtClean="0">
                            <a:latin typeface="Cambria Math"/>
                          </a:rPr>
                          <m:t>−1</m:t>
                        </m:r>
                      </m:e>
                    </m:d>
                    <m:r>
                      <a:rPr lang="fr-FR" b="0" i="1" smtClean="0">
                        <a:latin typeface="Cambria Math"/>
                      </a:rPr>
                      <m:t>+</m:t>
                    </m:r>
                    <m:r>
                      <a:rPr lang="fr-FR" b="0" i="1" smtClean="0">
                        <a:latin typeface="Cambria Math"/>
                      </a:rPr>
                      <m:t>𝑚</m:t>
                    </m:r>
                  </m:oMath>
                </a14:m>
                <a:endParaRPr lang="fr-FR" b="0" dirty="0" smtClean="0"/>
              </a:p>
              <a:p>
                <a:pPr lvl="1"/>
                <a14:m>
                  <m:oMath xmlns:m="http://schemas.openxmlformats.org/officeDocument/2006/math">
                    <m:sSub>
                      <m:sSubPr>
                        <m:ctrlPr>
                          <a:rPr lang="fr-FR" b="0" i="1" smtClean="0">
                            <a:latin typeface="Cambria Math"/>
                          </a:rPr>
                        </m:ctrlPr>
                      </m:sSubPr>
                      <m:e>
                        <m:r>
                          <a:rPr lang="fr-FR" b="0" i="1" smtClean="0">
                            <a:latin typeface="Cambria Math"/>
                          </a:rPr>
                          <m:t>𝑁</m:t>
                        </m:r>
                      </m:e>
                      <m:sub>
                        <m:r>
                          <a:rPr lang="fr-FR" b="0" i="1" smtClean="0">
                            <a:latin typeface="Cambria Math"/>
                          </a:rPr>
                          <m:t>𝑆</m:t>
                        </m:r>
                      </m:sub>
                    </m:sSub>
                    <m:r>
                      <a:rPr lang="fr-FR" b="0" i="1" smtClean="0">
                        <a:latin typeface="Cambria Math"/>
                      </a:rPr>
                      <m:t>=6</m:t>
                    </m:r>
                  </m:oMath>
                </a14:m>
                <a:r>
                  <a:rPr lang="fr-FR" dirty="0" smtClean="0"/>
                  <a:t> : nombre d’inconnues statiques 3 par liaison</a:t>
                </a:r>
              </a:p>
              <a:p>
                <a:pPr lvl="1"/>
                <a14:m>
                  <m:oMath xmlns:m="http://schemas.openxmlformats.org/officeDocument/2006/math">
                    <m:r>
                      <a:rPr lang="fr-FR" b="0" i="1" smtClean="0">
                        <a:latin typeface="Cambria Math"/>
                      </a:rPr>
                      <m:t>𝑝</m:t>
                    </m:r>
                    <m:r>
                      <a:rPr lang="fr-FR" b="0" i="0" smtClean="0">
                        <a:latin typeface="Cambria Math"/>
                      </a:rPr>
                      <m:t>=2</m:t>
                    </m:r>
                  </m:oMath>
                </a14:m>
                <a:r>
                  <a:rPr lang="fr-FR" dirty="0"/>
                  <a:t> : </a:t>
                </a:r>
                <a:r>
                  <a:rPr lang="fr-FR" dirty="0" smtClean="0"/>
                  <a:t>nombre de pièces </a:t>
                </a:r>
              </a:p>
              <a:p>
                <a:pPr lvl="1"/>
                <a14:m>
                  <m:oMath xmlns:m="http://schemas.openxmlformats.org/officeDocument/2006/math">
                    <m:r>
                      <a:rPr lang="fr-FR" b="0" i="1" smtClean="0">
                        <a:latin typeface="Cambria Math"/>
                      </a:rPr>
                      <m:t>𝑚</m:t>
                    </m:r>
                    <m:r>
                      <a:rPr lang="fr-FR">
                        <a:latin typeface="Cambria Math"/>
                      </a:rPr>
                      <m:t>=</m:t>
                    </m:r>
                    <m:r>
                      <a:rPr lang="fr-FR" b="0" i="0" smtClean="0">
                        <a:latin typeface="Cambria Math"/>
                      </a:rPr>
                      <m:t>3</m:t>
                    </m:r>
                  </m:oMath>
                </a14:m>
                <a:r>
                  <a:rPr lang="fr-FR" dirty="0" smtClean="0"/>
                  <a:t> : nombre de mobilités : 1 rotation et 2 translations</a:t>
                </a:r>
              </a:p>
              <a:p>
                <a:pPr lvl="1"/>
                <a14:m>
                  <m:oMath xmlns:m="http://schemas.openxmlformats.org/officeDocument/2006/math">
                    <m:r>
                      <a:rPr lang="fr-FR" b="0" i="1" smtClean="0">
                        <a:latin typeface="Cambria Math"/>
                      </a:rPr>
                      <m:t>h</m:t>
                    </m:r>
                    <m:r>
                      <a:rPr lang="fr-FR" b="0" i="1" smtClean="0">
                        <a:latin typeface="Cambria Math"/>
                      </a:rPr>
                      <m:t>=6−6+3=3</m:t>
                    </m:r>
                  </m:oMath>
                </a14:m>
                <a:endParaRPr lang="fr-FR" b="0" dirty="0" smtClean="0"/>
              </a:p>
              <a:p>
                <a:r>
                  <a:rPr lang="fr-FR" dirty="0" smtClean="0"/>
                  <a:t>Contraintes de fabrications :</a:t>
                </a:r>
              </a:p>
              <a:p>
                <a:pPr lvl="1"/>
                <a:r>
                  <a:rPr lang="fr-FR" dirty="0" smtClean="0"/>
                  <a:t>Distance entre les faces</a:t>
                </a:r>
              </a:p>
              <a:p>
                <a:pPr lvl="1"/>
                <a:r>
                  <a:rPr lang="fr-FR" dirty="0" smtClean="0"/>
                  <a:t>Parallélisme des faces (2 contraintes d’orientation)</a:t>
                </a:r>
              </a:p>
              <a:p>
                <a:pPr lvl="1"/>
                <a:endParaRPr lang="fr-FR" dirty="0"/>
              </a:p>
            </p:txBody>
          </p:sp>
        </mc:Choice>
        <mc:Fallback xmlns="">
          <p:sp>
            <p:nvSpPr>
              <p:cNvPr id="19" name="Espace réservé du contenu 4"/>
              <p:cNvSpPr txBox="1">
                <a:spLocks noRot="1" noChangeAspect="1" noMove="1" noResize="1" noEditPoints="1" noAdjustHandles="1" noChangeArrowheads="1" noChangeShapeType="1" noTextEdit="1"/>
              </p:cNvSpPr>
              <p:nvPr/>
            </p:nvSpPr>
            <p:spPr>
              <a:xfrm>
                <a:off x="457200" y="1219200"/>
                <a:ext cx="5266928" cy="4937760"/>
              </a:xfrm>
              <a:prstGeom prst="rect">
                <a:avLst/>
              </a:prstGeom>
              <a:blipFill rotWithShape="1">
                <a:blip r:embed="rId3"/>
                <a:stretch>
                  <a:fillRect l="-347" t="-1235" r="-2315"/>
                </a:stretch>
              </a:blipFill>
            </p:spPr>
            <p:txBody>
              <a:bodyPr/>
              <a:lstStyle/>
              <a:p>
                <a:r>
                  <a:rPr lang="fr-FR">
                    <a:noFill/>
                  </a:rPr>
                  <a:t> </a:t>
                </a:r>
              </a:p>
            </p:txBody>
          </p:sp>
        </mc:Fallback>
      </mc:AlternateContent>
    </p:spTree>
    <p:extLst>
      <p:ext uri="{BB962C8B-B14F-4D97-AF65-F5344CB8AC3E}">
        <p14:creationId xmlns:p14="http://schemas.microsoft.com/office/powerpoint/2010/main" val="2667183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la cisaille</a:t>
            </a:r>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7</a:t>
            </a:fld>
            <a:endParaRPr lang="fr-FR"/>
          </a:p>
        </p:txBody>
      </p:sp>
      <p:sp>
        <p:nvSpPr>
          <p:cNvPr id="5" name="Espace réservé du contenu 4"/>
          <p:cNvSpPr>
            <a:spLocks noGrp="1"/>
          </p:cNvSpPr>
          <p:nvPr>
            <p:ph sz="quarter" idx="1"/>
          </p:nvPr>
        </p:nvSpPr>
        <p:spPr>
          <a:xfrm>
            <a:off x="457200" y="1219200"/>
            <a:ext cx="5194920" cy="4937760"/>
          </a:xfrm>
        </p:spPr>
        <p:txBody>
          <a:bodyPr>
            <a:normAutofit fontScale="92500" lnSpcReduction="10000"/>
          </a:bodyPr>
          <a:lstStyle/>
          <a:p>
            <a:r>
              <a:rPr lang="fr-FR" dirty="0" smtClean="0"/>
              <a:t>Pour chacune des liaisons, les surfaces de contact sont des cylindres, associés à des plans. </a:t>
            </a:r>
          </a:p>
          <a:p>
            <a:pPr lvl="1"/>
            <a:r>
              <a:rPr lang="fr-FR" dirty="0" smtClean="0"/>
              <a:t>L’association cylindre – cylindre permet de réaliser une liaison pivot glissant.</a:t>
            </a:r>
          </a:p>
          <a:p>
            <a:pPr lvl="1"/>
            <a:r>
              <a:rPr lang="fr-FR" dirty="0" smtClean="0"/>
              <a:t>L’appui latéral permet d’arrêter la translation et donc d’obtenir une liaison pivot.</a:t>
            </a:r>
          </a:p>
          <a:p>
            <a:r>
              <a:rPr lang="fr-FR" dirty="0" smtClean="0"/>
              <a:t>Ici, il a été choisi d’utiliser une liaison par contact direct, sans interposition de paliers lisses ou d’éléments roulant ou sans matériau spécifique (en tout cas, rien n’indique l’existence d’alliage de cuivre sur le dessin d’ensemble).</a:t>
            </a:r>
          </a:p>
          <a:p>
            <a:r>
              <a:rPr lang="fr-FR" dirty="0" smtClean="0"/>
              <a:t>Ce choix peut s’expliquer par des vitesses de rotations relativement faibles.  </a:t>
            </a:r>
            <a:endParaRPr lang="fr-FR"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904" t="23944" r="7938" b="30782"/>
          <a:stretch/>
        </p:blipFill>
        <p:spPr bwMode="auto">
          <a:xfrm>
            <a:off x="5796136" y="1412776"/>
            <a:ext cx="3109686" cy="3095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5353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la cisaille</a:t>
            </a:r>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8</a:t>
            </a:fld>
            <a:endParaRPr lang="fr-FR"/>
          </a:p>
        </p:txBody>
      </p:sp>
      <p:sp>
        <p:nvSpPr>
          <p:cNvPr id="5" name="Espace réservé du contenu 4"/>
          <p:cNvSpPr>
            <a:spLocks noGrp="1"/>
          </p:cNvSpPr>
          <p:nvPr>
            <p:ph sz="quarter" idx="1"/>
          </p:nvPr>
        </p:nvSpPr>
        <p:spPr/>
        <p:txBody>
          <a:bodyPr/>
          <a:lstStyle/>
          <a:p>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18" y="1340768"/>
            <a:ext cx="8887842"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520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Vérification des performances</a:t>
            </a:r>
            <a:br>
              <a:rPr lang="fr-FR" dirty="0" smtClean="0"/>
            </a:br>
            <a:r>
              <a:rPr lang="fr-FR" dirty="0" smtClean="0"/>
              <a:t>Temps de coupe d’une barre</a:t>
            </a:r>
            <a:endParaRPr lang="fr-FR" dirty="0"/>
          </a:p>
        </p:txBody>
      </p:sp>
      <p:sp>
        <p:nvSpPr>
          <p:cNvPr id="3" name="Espace réservé du pied de page 2"/>
          <p:cNvSpPr>
            <a:spLocks noGrp="1"/>
          </p:cNvSpPr>
          <p:nvPr>
            <p:ph type="ftr" sz="quarter" idx="11"/>
          </p:nvPr>
        </p:nvSpPr>
        <p:spPr/>
        <p:txBody>
          <a:bodyPr/>
          <a:lstStyle/>
          <a:p>
            <a:r>
              <a:rPr lang="fr-FR" smtClean="0"/>
              <a:t>Cisaille hydraulique - Équipe pédagogique PT</a:t>
            </a:r>
            <a:endParaRPr lang="fr-FR" dirty="0"/>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9</a:t>
            </a:fld>
            <a:endParaRPr lang="fr-FR"/>
          </a:p>
        </p:txBody>
      </p:sp>
      <p:sp>
        <p:nvSpPr>
          <p:cNvPr id="5" name="Espace réservé du contenu 4"/>
          <p:cNvSpPr>
            <a:spLocks noGrp="1"/>
          </p:cNvSpPr>
          <p:nvPr>
            <p:ph sz="quarter" idx="1"/>
          </p:nvPr>
        </p:nvSpPr>
        <p:spPr/>
        <p:txBody>
          <a:bodyPr>
            <a:normAutofit fontScale="92500" lnSpcReduction="20000"/>
          </a:bodyPr>
          <a:lstStyle/>
          <a:p>
            <a:r>
              <a:rPr lang="fr-FR" dirty="0" smtClean="0"/>
              <a:t>En mesurant sur le plan, le rapport de réduction du train d’engrenage est de 0,15.  L’axe à excentrique tourne donc à la fréquence de rotation de 150 tour/min ou 2,5 tours/s.</a:t>
            </a:r>
          </a:p>
          <a:p>
            <a:r>
              <a:rPr lang="fr-FR" dirty="0" smtClean="0"/>
              <a:t>Un tour de pompe dure donc environ 0,4 s. </a:t>
            </a:r>
          </a:p>
          <a:p>
            <a:pPr lvl="1"/>
            <a:r>
              <a:rPr lang="fr-FR" dirty="0" smtClean="0"/>
              <a:t>Course du piston : 8 mm</a:t>
            </a:r>
          </a:p>
          <a:p>
            <a:pPr lvl="1"/>
            <a:r>
              <a:rPr lang="fr-FR" dirty="0" smtClean="0"/>
              <a:t>Diamètre du piston : 16,4 mm</a:t>
            </a:r>
          </a:p>
          <a:p>
            <a:pPr lvl="1"/>
            <a:r>
              <a:rPr lang="fr-FR" dirty="0" smtClean="0"/>
              <a:t>Volume cylindre : 1 690 mm</a:t>
            </a:r>
            <a:r>
              <a:rPr lang="fr-FR" baseline="30000" dirty="0" smtClean="0"/>
              <a:t>3</a:t>
            </a:r>
          </a:p>
          <a:p>
            <a:pPr lvl="1"/>
            <a:r>
              <a:rPr lang="fr-FR" dirty="0" smtClean="0"/>
              <a:t>Cylindrée : 3380 mm</a:t>
            </a:r>
            <a:r>
              <a:rPr lang="fr-FR" baseline="30000" dirty="0" smtClean="0"/>
              <a:t>3</a:t>
            </a:r>
            <a:r>
              <a:rPr lang="fr-FR" dirty="0" smtClean="0"/>
              <a:t> pour un tour de pompe.</a:t>
            </a:r>
          </a:p>
          <a:p>
            <a:r>
              <a:rPr lang="fr-FR" dirty="0" smtClean="0"/>
              <a:t>Piston : </a:t>
            </a:r>
          </a:p>
          <a:p>
            <a:pPr lvl="1"/>
            <a:r>
              <a:rPr lang="fr-FR" dirty="0" smtClean="0"/>
              <a:t>Course : 16 mm</a:t>
            </a:r>
          </a:p>
          <a:p>
            <a:pPr lvl="1"/>
            <a:r>
              <a:rPr lang="fr-FR" dirty="0" smtClean="0"/>
              <a:t>Diamètre : 54 mm</a:t>
            </a:r>
          </a:p>
          <a:p>
            <a:pPr lvl="1"/>
            <a:r>
              <a:rPr lang="fr-FR" dirty="0" smtClean="0"/>
              <a:t>Volume : 36 644</a:t>
            </a:r>
            <a:r>
              <a:rPr lang="fr-FR" dirty="0"/>
              <a:t> mm</a:t>
            </a:r>
            <a:r>
              <a:rPr lang="fr-FR" baseline="30000" dirty="0"/>
              <a:t>3</a:t>
            </a:r>
            <a:endParaRPr lang="fr-FR" dirty="0" smtClean="0"/>
          </a:p>
          <a:p>
            <a:r>
              <a:rPr lang="fr-FR" dirty="0" smtClean="0"/>
              <a:t>Temps pour couper la barre : </a:t>
            </a:r>
          </a:p>
          <a:p>
            <a:pPr lvl="1"/>
            <a:r>
              <a:rPr lang="fr-FR" dirty="0" smtClean="0"/>
              <a:t>11 tours de pompe</a:t>
            </a:r>
          </a:p>
          <a:p>
            <a:pPr lvl="1"/>
            <a:r>
              <a:rPr lang="fr-FR" dirty="0" smtClean="0"/>
              <a:t>4,33 secondes</a:t>
            </a:r>
          </a:p>
          <a:p>
            <a:pPr lvl="1"/>
            <a:endParaRPr lang="fr-FR" dirty="0" smtClean="0"/>
          </a:p>
        </p:txBody>
      </p:sp>
    </p:spTree>
    <p:extLst>
      <p:ext uri="{BB962C8B-B14F-4D97-AF65-F5344CB8AC3E}">
        <p14:creationId xmlns:p14="http://schemas.microsoft.com/office/powerpoint/2010/main" val="223736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1204</TotalTime>
  <Words>1187</Words>
  <Application>Microsoft Office PowerPoint</Application>
  <PresentationFormat>Affichage à l'écran (4:3)</PresentationFormat>
  <Paragraphs>154</Paragraphs>
  <Slides>14</Slides>
  <Notes>1</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Origine</vt:lpstr>
      <vt:lpstr>Préparation aux oraux de la banque PT</vt:lpstr>
      <vt:lpstr>Analyser le fonctionnement général</vt:lpstr>
      <vt:lpstr>Analyser le fonctionnement général</vt:lpstr>
      <vt:lpstr>Analyser le fonctionnement général</vt:lpstr>
      <vt:lpstr>Analyser le circuit hydraulique</vt:lpstr>
      <vt:lpstr>Modéliser la cisaille</vt:lpstr>
      <vt:lpstr>Modéliser la cisaille</vt:lpstr>
      <vt:lpstr>Modéliser la cisaille</vt:lpstr>
      <vt:lpstr>Vérification des performances Temps de coupe d’une barre</vt:lpstr>
      <vt:lpstr>Vérification des performances Calcul du débit instantané</vt:lpstr>
      <vt:lpstr>Vérification des performances Calcul du débit instantané</vt:lpstr>
      <vt:lpstr>Vérification des performances Calcul du débit instantané</vt:lpstr>
      <vt:lpstr>Vérification des performances Estimation de la pression maximale et de la puissance</vt:lpstr>
      <vt:lpstr>Analyse PPM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Cycle de TP 2 Expérimenter et analyser le fonctionnement des composants remplissant la fonction acquérir des systèmes pluritechniques.</dc:title>
  <dc:creator>XP</dc:creator>
  <cp:lastModifiedBy>pt_ptsi</cp:lastModifiedBy>
  <cp:revision>218</cp:revision>
  <dcterms:created xsi:type="dcterms:W3CDTF">2014-09-30T07:33:25Z</dcterms:created>
  <dcterms:modified xsi:type="dcterms:W3CDTF">2016-05-30T08:19:57Z</dcterms:modified>
</cp:coreProperties>
</file>