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87" r:id="rId3"/>
    <p:sldId id="288" r:id="rId4"/>
    <p:sldId id="289" r:id="rId5"/>
    <p:sldId id="290" r:id="rId6"/>
    <p:sldId id="291" r:id="rId7"/>
    <p:sldId id="293" r:id="rId8"/>
    <p:sldId id="292" r:id="rId9"/>
    <p:sldId id="283" r:id="rId10"/>
    <p:sldId id="294" r:id="rId11"/>
    <p:sldId id="275" r:id="rId12"/>
    <p:sldId id="284" r:id="rId13"/>
    <p:sldId id="286" r:id="rId14"/>
    <p:sldId id="295" r:id="rId15"/>
    <p:sldId id="282" r:id="rId16"/>
    <p:sldId id="296"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9B3DD92-045B-4322-9572-161E3425DD55}">
          <p14:sldIdLst>
            <p14:sldId id="256"/>
            <p14:sldId id="287"/>
            <p14:sldId id="288"/>
            <p14:sldId id="289"/>
            <p14:sldId id="290"/>
            <p14:sldId id="291"/>
            <p14:sldId id="293"/>
            <p14:sldId id="292"/>
            <p14:sldId id="283"/>
            <p14:sldId id="294"/>
            <p14:sldId id="275"/>
            <p14:sldId id="284"/>
            <p14:sldId id="286"/>
            <p14:sldId id="295"/>
            <p14:sldId id="282"/>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DB083-403A-43BD-9953-6DA365C84E73}" type="doc">
      <dgm:prSet loTypeId="urn:microsoft.com/office/officeart/2005/8/layout/cycle7" loCatId="cycle" qsTypeId="urn:microsoft.com/office/officeart/2005/8/quickstyle/simple1" qsCatId="simple" csTypeId="urn:microsoft.com/office/officeart/2005/8/colors/colorful2" csCatId="colorful" phldr="1"/>
      <dgm:spPr/>
      <dgm:t>
        <a:bodyPr/>
        <a:lstStyle/>
        <a:p>
          <a:endParaRPr lang="fr-FR"/>
        </a:p>
      </dgm:t>
    </dgm:pt>
    <dgm:pt modelId="{889E61C5-87E9-44E0-96C0-0B37BB05807B}">
      <dgm:prSet phldrT="[Texte]"/>
      <dgm:spPr/>
      <dgm:t>
        <a:bodyPr/>
        <a:lstStyle/>
        <a:p>
          <a:r>
            <a:rPr lang="fr-FR" dirty="0" smtClean="0"/>
            <a:t>Produit</a:t>
          </a:r>
        </a:p>
        <a:p>
          <a:r>
            <a:rPr lang="fr-FR" dirty="0" smtClean="0"/>
            <a:t>Bâti</a:t>
          </a:r>
          <a:endParaRPr lang="fr-FR" dirty="0"/>
        </a:p>
      </dgm:t>
    </dgm:pt>
    <dgm:pt modelId="{B5A52B65-C53D-46E7-B535-3FD734CD973F}" type="parTrans" cxnId="{8D4D2AF1-CDE2-4E2F-8E1B-2F5DD7A796EE}">
      <dgm:prSet/>
      <dgm:spPr/>
      <dgm:t>
        <a:bodyPr/>
        <a:lstStyle/>
        <a:p>
          <a:endParaRPr lang="fr-FR"/>
        </a:p>
      </dgm:t>
    </dgm:pt>
    <dgm:pt modelId="{8CB68DB5-4CF3-47EA-AB98-C78A864A21DA}" type="sibTrans" cxnId="{8D4D2AF1-CDE2-4E2F-8E1B-2F5DD7A796EE}">
      <dgm:prSet/>
      <dgm:spPr/>
      <dgm:t>
        <a:bodyPr/>
        <a:lstStyle/>
        <a:p>
          <a:endParaRPr lang="fr-FR"/>
        </a:p>
      </dgm:t>
    </dgm:pt>
    <dgm:pt modelId="{96E0484C-67B4-4749-8B74-1AADE0628658}">
      <dgm:prSet phldrT="[Texte]"/>
      <dgm:spPr/>
      <dgm:t>
        <a:bodyPr/>
        <a:lstStyle/>
        <a:p>
          <a:r>
            <a:rPr lang="fr-FR" dirty="0" smtClean="0"/>
            <a:t>Matériau</a:t>
          </a:r>
        </a:p>
        <a:p>
          <a:r>
            <a:rPr lang="fr-FR" dirty="0" smtClean="0"/>
            <a:t>Fonte</a:t>
          </a:r>
          <a:endParaRPr lang="fr-FR" dirty="0" smtClean="0"/>
        </a:p>
      </dgm:t>
    </dgm:pt>
    <dgm:pt modelId="{39FBDC34-1A6C-4953-B476-DDD2C6B33208}" type="parTrans" cxnId="{C045638B-2181-4ADB-B541-E340E0A07277}">
      <dgm:prSet/>
      <dgm:spPr/>
      <dgm:t>
        <a:bodyPr/>
        <a:lstStyle/>
        <a:p>
          <a:endParaRPr lang="fr-FR"/>
        </a:p>
      </dgm:t>
    </dgm:pt>
    <dgm:pt modelId="{EA50DF16-C41D-4EB8-A1FE-4AAA3F5F7A50}" type="sibTrans" cxnId="{C045638B-2181-4ADB-B541-E340E0A07277}">
      <dgm:prSet/>
      <dgm:spPr/>
      <dgm:t>
        <a:bodyPr/>
        <a:lstStyle/>
        <a:p>
          <a:endParaRPr lang="fr-FR"/>
        </a:p>
      </dgm:t>
    </dgm:pt>
    <dgm:pt modelId="{9AC1648C-B74D-47CC-B859-8DF685D21F91}">
      <dgm:prSet phldrT="[Texte]"/>
      <dgm:spPr/>
      <dgm:t>
        <a:bodyPr/>
        <a:lstStyle/>
        <a:p>
          <a:r>
            <a:rPr lang="fr-FR" dirty="0" smtClean="0"/>
            <a:t>Procédé</a:t>
          </a:r>
        </a:p>
        <a:p>
          <a:r>
            <a:rPr lang="fr-FR" dirty="0" smtClean="0"/>
            <a:t>Moulage, Usinage</a:t>
          </a:r>
          <a:endParaRPr lang="fr-FR" dirty="0"/>
        </a:p>
      </dgm:t>
    </dgm:pt>
    <dgm:pt modelId="{6AC5A8F9-33AE-4542-8907-2CE4AA83A906}" type="parTrans" cxnId="{BFF91679-F142-4314-BE86-FEBD5BBA3FD0}">
      <dgm:prSet/>
      <dgm:spPr/>
      <dgm:t>
        <a:bodyPr/>
        <a:lstStyle/>
        <a:p>
          <a:endParaRPr lang="fr-FR"/>
        </a:p>
      </dgm:t>
    </dgm:pt>
    <dgm:pt modelId="{A3C1BFE6-1470-4509-B6AD-50DDFB3B531E}" type="sibTrans" cxnId="{BFF91679-F142-4314-BE86-FEBD5BBA3FD0}">
      <dgm:prSet/>
      <dgm:spPr/>
      <dgm:t>
        <a:bodyPr/>
        <a:lstStyle/>
        <a:p>
          <a:endParaRPr lang="fr-FR"/>
        </a:p>
      </dgm:t>
    </dgm:pt>
    <dgm:pt modelId="{AAAE6746-212C-402C-AD65-4B5488CF96C6}" type="pres">
      <dgm:prSet presAssocID="{283DB083-403A-43BD-9953-6DA365C84E73}" presName="Name0" presStyleCnt="0">
        <dgm:presLayoutVars>
          <dgm:dir/>
          <dgm:resizeHandles val="exact"/>
        </dgm:presLayoutVars>
      </dgm:prSet>
      <dgm:spPr/>
      <dgm:t>
        <a:bodyPr/>
        <a:lstStyle/>
        <a:p>
          <a:endParaRPr lang="fr-FR"/>
        </a:p>
      </dgm:t>
    </dgm:pt>
    <dgm:pt modelId="{782C1BBA-34E8-45C8-8C23-3A526046787D}" type="pres">
      <dgm:prSet presAssocID="{889E61C5-87E9-44E0-96C0-0B37BB05807B}" presName="node" presStyleLbl="node1" presStyleIdx="0" presStyleCnt="3">
        <dgm:presLayoutVars>
          <dgm:bulletEnabled val="1"/>
        </dgm:presLayoutVars>
      </dgm:prSet>
      <dgm:spPr/>
      <dgm:t>
        <a:bodyPr/>
        <a:lstStyle/>
        <a:p>
          <a:endParaRPr lang="fr-FR"/>
        </a:p>
      </dgm:t>
    </dgm:pt>
    <dgm:pt modelId="{76BFC082-0D12-48CB-A1E3-FF662367BFEF}" type="pres">
      <dgm:prSet presAssocID="{8CB68DB5-4CF3-47EA-AB98-C78A864A21DA}" presName="sibTrans" presStyleLbl="sibTrans2D1" presStyleIdx="0" presStyleCnt="3"/>
      <dgm:spPr/>
      <dgm:t>
        <a:bodyPr/>
        <a:lstStyle/>
        <a:p>
          <a:endParaRPr lang="fr-FR"/>
        </a:p>
      </dgm:t>
    </dgm:pt>
    <dgm:pt modelId="{67822D11-0DBE-4A43-B6DA-4F64539F4B3F}" type="pres">
      <dgm:prSet presAssocID="{8CB68DB5-4CF3-47EA-AB98-C78A864A21DA}" presName="connectorText" presStyleLbl="sibTrans2D1" presStyleIdx="0" presStyleCnt="3"/>
      <dgm:spPr/>
      <dgm:t>
        <a:bodyPr/>
        <a:lstStyle/>
        <a:p>
          <a:endParaRPr lang="fr-FR"/>
        </a:p>
      </dgm:t>
    </dgm:pt>
    <dgm:pt modelId="{BBBE7AF0-8599-4CC9-8E61-B532C2CECBE2}" type="pres">
      <dgm:prSet presAssocID="{96E0484C-67B4-4749-8B74-1AADE0628658}" presName="node" presStyleLbl="node1" presStyleIdx="1" presStyleCnt="3">
        <dgm:presLayoutVars>
          <dgm:bulletEnabled val="1"/>
        </dgm:presLayoutVars>
      </dgm:prSet>
      <dgm:spPr/>
      <dgm:t>
        <a:bodyPr/>
        <a:lstStyle/>
        <a:p>
          <a:endParaRPr lang="fr-FR"/>
        </a:p>
      </dgm:t>
    </dgm:pt>
    <dgm:pt modelId="{45C1B289-5A21-4763-AC95-707E965FFA47}" type="pres">
      <dgm:prSet presAssocID="{EA50DF16-C41D-4EB8-A1FE-4AAA3F5F7A50}" presName="sibTrans" presStyleLbl="sibTrans2D1" presStyleIdx="1" presStyleCnt="3"/>
      <dgm:spPr/>
      <dgm:t>
        <a:bodyPr/>
        <a:lstStyle/>
        <a:p>
          <a:endParaRPr lang="fr-FR"/>
        </a:p>
      </dgm:t>
    </dgm:pt>
    <dgm:pt modelId="{C516C55C-D9DC-4DF6-9CF8-5EBB415D46BE}" type="pres">
      <dgm:prSet presAssocID="{EA50DF16-C41D-4EB8-A1FE-4AAA3F5F7A50}" presName="connectorText" presStyleLbl="sibTrans2D1" presStyleIdx="1" presStyleCnt="3"/>
      <dgm:spPr/>
      <dgm:t>
        <a:bodyPr/>
        <a:lstStyle/>
        <a:p>
          <a:endParaRPr lang="fr-FR"/>
        </a:p>
      </dgm:t>
    </dgm:pt>
    <dgm:pt modelId="{395B7A00-5D35-4721-9064-E9BD669D3296}" type="pres">
      <dgm:prSet presAssocID="{9AC1648C-B74D-47CC-B859-8DF685D21F91}" presName="node" presStyleLbl="node1" presStyleIdx="2" presStyleCnt="3">
        <dgm:presLayoutVars>
          <dgm:bulletEnabled val="1"/>
        </dgm:presLayoutVars>
      </dgm:prSet>
      <dgm:spPr/>
      <dgm:t>
        <a:bodyPr/>
        <a:lstStyle/>
        <a:p>
          <a:endParaRPr lang="fr-FR"/>
        </a:p>
      </dgm:t>
    </dgm:pt>
    <dgm:pt modelId="{FB6B6323-0F21-4770-9EC5-055D8145946E}" type="pres">
      <dgm:prSet presAssocID="{A3C1BFE6-1470-4509-B6AD-50DDFB3B531E}" presName="sibTrans" presStyleLbl="sibTrans2D1" presStyleIdx="2" presStyleCnt="3"/>
      <dgm:spPr/>
      <dgm:t>
        <a:bodyPr/>
        <a:lstStyle/>
        <a:p>
          <a:endParaRPr lang="fr-FR"/>
        </a:p>
      </dgm:t>
    </dgm:pt>
    <dgm:pt modelId="{D587B6C8-ED32-4D66-8968-D1E96EC38832}" type="pres">
      <dgm:prSet presAssocID="{A3C1BFE6-1470-4509-B6AD-50DDFB3B531E}" presName="connectorText" presStyleLbl="sibTrans2D1" presStyleIdx="2" presStyleCnt="3"/>
      <dgm:spPr/>
      <dgm:t>
        <a:bodyPr/>
        <a:lstStyle/>
        <a:p>
          <a:endParaRPr lang="fr-FR"/>
        </a:p>
      </dgm:t>
    </dgm:pt>
  </dgm:ptLst>
  <dgm:cxnLst>
    <dgm:cxn modelId="{EC29B89F-4D12-4130-A9BB-2E5880101D35}" type="presOf" srcId="{8CB68DB5-4CF3-47EA-AB98-C78A864A21DA}" destId="{76BFC082-0D12-48CB-A1E3-FF662367BFEF}" srcOrd="0" destOrd="0" presId="urn:microsoft.com/office/officeart/2005/8/layout/cycle7"/>
    <dgm:cxn modelId="{1B52B72E-FECE-4F33-B93F-0EAA8F900282}" type="presOf" srcId="{96E0484C-67B4-4749-8B74-1AADE0628658}" destId="{BBBE7AF0-8599-4CC9-8E61-B532C2CECBE2}" srcOrd="0" destOrd="0" presId="urn:microsoft.com/office/officeart/2005/8/layout/cycle7"/>
    <dgm:cxn modelId="{5316D69B-2DBB-4C3C-98C9-5F060FFA99BD}" type="presOf" srcId="{283DB083-403A-43BD-9953-6DA365C84E73}" destId="{AAAE6746-212C-402C-AD65-4B5488CF96C6}" srcOrd="0" destOrd="0" presId="urn:microsoft.com/office/officeart/2005/8/layout/cycle7"/>
    <dgm:cxn modelId="{98F66592-F353-444D-B56E-2F36575CA35D}" type="presOf" srcId="{8CB68DB5-4CF3-47EA-AB98-C78A864A21DA}" destId="{67822D11-0DBE-4A43-B6DA-4F64539F4B3F}" srcOrd="1" destOrd="0" presId="urn:microsoft.com/office/officeart/2005/8/layout/cycle7"/>
    <dgm:cxn modelId="{C045638B-2181-4ADB-B541-E340E0A07277}" srcId="{283DB083-403A-43BD-9953-6DA365C84E73}" destId="{96E0484C-67B4-4749-8B74-1AADE0628658}" srcOrd="1" destOrd="0" parTransId="{39FBDC34-1A6C-4953-B476-DDD2C6B33208}" sibTransId="{EA50DF16-C41D-4EB8-A1FE-4AAA3F5F7A50}"/>
    <dgm:cxn modelId="{BFF91679-F142-4314-BE86-FEBD5BBA3FD0}" srcId="{283DB083-403A-43BD-9953-6DA365C84E73}" destId="{9AC1648C-B74D-47CC-B859-8DF685D21F91}" srcOrd="2" destOrd="0" parTransId="{6AC5A8F9-33AE-4542-8907-2CE4AA83A906}" sibTransId="{A3C1BFE6-1470-4509-B6AD-50DDFB3B531E}"/>
    <dgm:cxn modelId="{AD9832A9-3067-4EAE-9B75-F3A3C612FACE}" type="presOf" srcId="{EA50DF16-C41D-4EB8-A1FE-4AAA3F5F7A50}" destId="{C516C55C-D9DC-4DF6-9CF8-5EBB415D46BE}" srcOrd="1" destOrd="0" presId="urn:microsoft.com/office/officeart/2005/8/layout/cycle7"/>
    <dgm:cxn modelId="{8D4D2AF1-CDE2-4E2F-8E1B-2F5DD7A796EE}" srcId="{283DB083-403A-43BD-9953-6DA365C84E73}" destId="{889E61C5-87E9-44E0-96C0-0B37BB05807B}" srcOrd="0" destOrd="0" parTransId="{B5A52B65-C53D-46E7-B535-3FD734CD973F}" sibTransId="{8CB68DB5-4CF3-47EA-AB98-C78A864A21DA}"/>
    <dgm:cxn modelId="{C8EA8AEB-8FEE-46F0-A75A-786B594B4B07}" type="presOf" srcId="{889E61C5-87E9-44E0-96C0-0B37BB05807B}" destId="{782C1BBA-34E8-45C8-8C23-3A526046787D}" srcOrd="0" destOrd="0" presId="urn:microsoft.com/office/officeart/2005/8/layout/cycle7"/>
    <dgm:cxn modelId="{E77E5DE0-C4CB-48F8-890E-8302BAC51B1D}" type="presOf" srcId="{EA50DF16-C41D-4EB8-A1FE-4AAA3F5F7A50}" destId="{45C1B289-5A21-4763-AC95-707E965FFA47}" srcOrd="0" destOrd="0" presId="urn:microsoft.com/office/officeart/2005/8/layout/cycle7"/>
    <dgm:cxn modelId="{0F27495F-082D-4C64-AA20-5E3C0F1F1AC9}" type="presOf" srcId="{A3C1BFE6-1470-4509-B6AD-50DDFB3B531E}" destId="{FB6B6323-0F21-4770-9EC5-055D8145946E}" srcOrd="0" destOrd="0" presId="urn:microsoft.com/office/officeart/2005/8/layout/cycle7"/>
    <dgm:cxn modelId="{3B775CD2-A58D-454B-B264-6067313A7F14}" type="presOf" srcId="{9AC1648C-B74D-47CC-B859-8DF685D21F91}" destId="{395B7A00-5D35-4721-9064-E9BD669D3296}" srcOrd="0" destOrd="0" presId="urn:microsoft.com/office/officeart/2005/8/layout/cycle7"/>
    <dgm:cxn modelId="{2066F044-6BEB-4069-B46E-E938C7C6A994}" type="presOf" srcId="{A3C1BFE6-1470-4509-B6AD-50DDFB3B531E}" destId="{D587B6C8-ED32-4D66-8968-D1E96EC38832}" srcOrd="1" destOrd="0" presId="urn:microsoft.com/office/officeart/2005/8/layout/cycle7"/>
    <dgm:cxn modelId="{6E076E1E-DD97-433F-837C-B520D639BA55}" type="presParOf" srcId="{AAAE6746-212C-402C-AD65-4B5488CF96C6}" destId="{782C1BBA-34E8-45C8-8C23-3A526046787D}" srcOrd="0" destOrd="0" presId="urn:microsoft.com/office/officeart/2005/8/layout/cycle7"/>
    <dgm:cxn modelId="{7AECA3B5-EE91-42F8-905A-6AEF33A9BAEE}" type="presParOf" srcId="{AAAE6746-212C-402C-AD65-4B5488CF96C6}" destId="{76BFC082-0D12-48CB-A1E3-FF662367BFEF}" srcOrd="1" destOrd="0" presId="urn:microsoft.com/office/officeart/2005/8/layout/cycle7"/>
    <dgm:cxn modelId="{8BD9F5F2-2D49-468D-A8C1-4338878FAF40}" type="presParOf" srcId="{76BFC082-0D12-48CB-A1E3-FF662367BFEF}" destId="{67822D11-0DBE-4A43-B6DA-4F64539F4B3F}" srcOrd="0" destOrd="0" presId="urn:microsoft.com/office/officeart/2005/8/layout/cycle7"/>
    <dgm:cxn modelId="{D8AC747F-7D37-4B04-9D38-0597CE9DE408}" type="presParOf" srcId="{AAAE6746-212C-402C-AD65-4B5488CF96C6}" destId="{BBBE7AF0-8599-4CC9-8E61-B532C2CECBE2}" srcOrd="2" destOrd="0" presId="urn:microsoft.com/office/officeart/2005/8/layout/cycle7"/>
    <dgm:cxn modelId="{0EF80FDE-6F13-4487-99C1-B00E9DE6BA70}" type="presParOf" srcId="{AAAE6746-212C-402C-AD65-4B5488CF96C6}" destId="{45C1B289-5A21-4763-AC95-707E965FFA47}" srcOrd="3" destOrd="0" presId="urn:microsoft.com/office/officeart/2005/8/layout/cycle7"/>
    <dgm:cxn modelId="{42BE1615-D217-4656-9DBA-903393B9F684}" type="presParOf" srcId="{45C1B289-5A21-4763-AC95-707E965FFA47}" destId="{C516C55C-D9DC-4DF6-9CF8-5EBB415D46BE}" srcOrd="0" destOrd="0" presId="urn:microsoft.com/office/officeart/2005/8/layout/cycle7"/>
    <dgm:cxn modelId="{FF9E971B-18D2-4ACC-A6A0-CAB504F8F476}" type="presParOf" srcId="{AAAE6746-212C-402C-AD65-4B5488CF96C6}" destId="{395B7A00-5D35-4721-9064-E9BD669D3296}" srcOrd="4" destOrd="0" presId="urn:microsoft.com/office/officeart/2005/8/layout/cycle7"/>
    <dgm:cxn modelId="{388A6C28-A245-42D8-B3F8-8AEF2D839787}" type="presParOf" srcId="{AAAE6746-212C-402C-AD65-4B5488CF96C6}" destId="{FB6B6323-0F21-4770-9EC5-055D8145946E}" srcOrd="5" destOrd="0" presId="urn:microsoft.com/office/officeart/2005/8/layout/cycle7"/>
    <dgm:cxn modelId="{8E9459B3-9295-4560-B6CE-449132E6F853}" type="presParOf" srcId="{FB6B6323-0F21-4770-9EC5-055D8145946E}" destId="{D587B6C8-ED32-4D66-8968-D1E96EC38832}"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3DB083-403A-43BD-9953-6DA365C84E73}" type="doc">
      <dgm:prSet loTypeId="urn:microsoft.com/office/officeart/2005/8/layout/cycle7" loCatId="cycle" qsTypeId="urn:microsoft.com/office/officeart/2005/8/quickstyle/simple1" qsCatId="simple" csTypeId="urn:microsoft.com/office/officeart/2005/8/colors/colorful2" csCatId="colorful" phldr="1"/>
      <dgm:spPr/>
      <dgm:t>
        <a:bodyPr/>
        <a:lstStyle/>
        <a:p>
          <a:endParaRPr lang="fr-FR"/>
        </a:p>
      </dgm:t>
    </dgm:pt>
    <dgm:pt modelId="{889E61C5-87E9-44E0-96C0-0B37BB05807B}">
      <dgm:prSet phldrT="[Texte]"/>
      <dgm:spPr/>
      <dgm:t>
        <a:bodyPr/>
        <a:lstStyle/>
        <a:p>
          <a:r>
            <a:rPr lang="fr-FR" dirty="0" smtClean="0"/>
            <a:t>Produit</a:t>
          </a:r>
        </a:p>
        <a:p>
          <a:r>
            <a:rPr lang="fr-FR" dirty="0" smtClean="0"/>
            <a:t>Couronne</a:t>
          </a:r>
          <a:endParaRPr lang="fr-FR" dirty="0"/>
        </a:p>
      </dgm:t>
    </dgm:pt>
    <dgm:pt modelId="{B5A52B65-C53D-46E7-B535-3FD734CD973F}" type="parTrans" cxnId="{8D4D2AF1-CDE2-4E2F-8E1B-2F5DD7A796EE}">
      <dgm:prSet/>
      <dgm:spPr/>
      <dgm:t>
        <a:bodyPr/>
        <a:lstStyle/>
        <a:p>
          <a:endParaRPr lang="fr-FR"/>
        </a:p>
      </dgm:t>
    </dgm:pt>
    <dgm:pt modelId="{8CB68DB5-4CF3-47EA-AB98-C78A864A21DA}" type="sibTrans" cxnId="{8D4D2AF1-CDE2-4E2F-8E1B-2F5DD7A796EE}">
      <dgm:prSet/>
      <dgm:spPr/>
      <dgm:t>
        <a:bodyPr/>
        <a:lstStyle/>
        <a:p>
          <a:endParaRPr lang="fr-FR"/>
        </a:p>
      </dgm:t>
    </dgm:pt>
    <dgm:pt modelId="{96E0484C-67B4-4749-8B74-1AADE0628658}">
      <dgm:prSet phldrT="[Texte]"/>
      <dgm:spPr/>
      <dgm:t>
        <a:bodyPr/>
        <a:lstStyle/>
        <a:p>
          <a:r>
            <a:rPr lang="fr-FR" dirty="0" smtClean="0"/>
            <a:t>Matériau</a:t>
          </a:r>
        </a:p>
        <a:p>
          <a:r>
            <a:rPr lang="fr-FR" dirty="0" smtClean="0"/>
            <a:t>acier</a:t>
          </a:r>
          <a:endParaRPr lang="fr-FR" dirty="0" smtClean="0"/>
        </a:p>
      </dgm:t>
    </dgm:pt>
    <dgm:pt modelId="{39FBDC34-1A6C-4953-B476-DDD2C6B33208}" type="parTrans" cxnId="{C045638B-2181-4ADB-B541-E340E0A07277}">
      <dgm:prSet/>
      <dgm:spPr/>
      <dgm:t>
        <a:bodyPr/>
        <a:lstStyle/>
        <a:p>
          <a:endParaRPr lang="fr-FR"/>
        </a:p>
      </dgm:t>
    </dgm:pt>
    <dgm:pt modelId="{EA50DF16-C41D-4EB8-A1FE-4AAA3F5F7A50}" type="sibTrans" cxnId="{C045638B-2181-4ADB-B541-E340E0A07277}">
      <dgm:prSet/>
      <dgm:spPr/>
      <dgm:t>
        <a:bodyPr/>
        <a:lstStyle/>
        <a:p>
          <a:endParaRPr lang="fr-FR"/>
        </a:p>
      </dgm:t>
    </dgm:pt>
    <dgm:pt modelId="{9AC1648C-B74D-47CC-B859-8DF685D21F91}">
      <dgm:prSet phldrT="[Texte]"/>
      <dgm:spPr/>
      <dgm:t>
        <a:bodyPr/>
        <a:lstStyle/>
        <a:p>
          <a:r>
            <a:rPr lang="fr-FR" dirty="0" smtClean="0"/>
            <a:t>Procédé</a:t>
          </a:r>
        </a:p>
        <a:p>
          <a:r>
            <a:rPr lang="fr-FR" dirty="0" smtClean="0"/>
            <a:t>Moulage, Usinage</a:t>
          </a:r>
          <a:endParaRPr lang="fr-FR" dirty="0"/>
        </a:p>
      </dgm:t>
    </dgm:pt>
    <dgm:pt modelId="{6AC5A8F9-33AE-4542-8907-2CE4AA83A906}" type="parTrans" cxnId="{BFF91679-F142-4314-BE86-FEBD5BBA3FD0}">
      <dgm:prSet/>
      <dgm:spPr/>
      <dgm:t>
        <a:bodyPr/>
        <a:lstStyle/>
        <a:p>
          <a:endParaRPr lang="fr-FR"/>
        </a:p>
      </dgm:t>
    </dgm:pt>
    <dgm:pt modelId="{A3C1BFE6-1470-4509-B6AD-50DDFB3B531E}" type="sibTrans" cxnId="{BFF91679-F142-4314-BE86-FEBD5BBA3FD0}">
      <dgm:prSet/>
      <dgm:spPr/>
      <dgm:t>
        <a:bodyPr/>
        <a:lstStyle/>
        <a:p>
          <a:endParaRPr lang="fr-FR"/>
        </a:p>
      </dgm:t>
    </dgm:pt>
    <dgm:pt modelId="{AAAE6746-212C-402C-AD65-4B5488CF96C6}" type="pres">
      <dgm:prSet presAssocID="{283DB083-403A-43BD-9953-6DA365C84E73}" presName="Name0" presStyleCnt="0">
        <dgm:presLayoutVars>
          <dgm:dir/>
          <dgm:resizeHandles val="exact"/>
        </dgm:presLayoutVars>
      </dgm:prSet>
      <dgm:spPr/>
      <dgm:t>
        <a:bodyPr/>
        <a:lstStyle/>
        <a:p>
          <a:endParaRPr lang="fr-FR"/>
        </a:p>
      </dgm:t>
    </dgm:pt>
    <dgm:pt modelId="{782C1BBA-34E8-45C8-8C23-3A526046787D}" type="pres">
      <dgm:prSet presAssocID="{889E61C5-87E9-44E0-96C0-0B37BB05807B}" presName="node" presStyleLbl="node1" presStyleIdx="0" presStyleCnt="3">
        <dgm:presLayoutVars>
          <dgm:bulletEnabled val="1"/>
        </dgm:presLayoutVars>
      </dgm:prSet>
      <dgm:spPr/>
      <dgm:t>
        <a:bodyPr/>
        <a:lstStyle/>
        <a:p>
          <a:endParaRPr lang="fr-FR"/>
        </a:p>
      </dgm:t>
    </dgm:pt>
    <dgm:pt modelId="{76BFC082-0D12-48CB-A1E3-FF662367BFEF}" type="pres">
      <dgm:prSet presAssocID="{8CB68DB5-4CF3-47EA-AB98-C78A864A21DA}" presName="sibTrans" presStyleLbl="sibTrans2D1" presStyleIdx="0" presStyleCnt="3"/>
      <dgm:spPr/>
      <dgm:t>
        <a:bodyPr/>
        <a:lstStyle/>
        <a:p>
          <a:endParaRPr lang="fr-FR"/>
        </a:p>
      </dgm:t>
    </dgm:pt>
    <dgm:pt modelId="{67822D11-0DBE-4A43-B6DA-4F64539F4B3F}" type="pres">
      <dgm:prSet presAssocID="{8CB68DB5-4CF3-47EA-AB98-C78A864A21DA}" presName="connectorText" presStyleLbl="sibTrans2D1" presStyleIdx="0" presStyleCnt="3"/>
      <dgm:spPr/>
      <dgm:t>
        <a:bodyPr/>
        <a:lstStyle/>
        <a:p>
          <a:endParaRPr lang="fr-FR"/>
        </a:p>
      </dgm:t>
    </dgm:pt>
    <dgm:pt modelId="{BBBE7AF0-8599-4CC9-8E61-B532C2CECBE2}" type="pres">
      <dgm:prSet presAssocID="{96E0484C-67B4-4749-8B74-1AADE0628658}" presName="node" presStyleLbl="node1" presStyleIdx="1" presStyleCnt="3">
        <dgm:presLayoutVars>
          <dgm:bulletEnabled val="1"/>
        </dgm:presLayoutVars>
      </dgm:prSet>
      <dgm:spPr/>
      <dgm:t>
        <a:bodyPr/>
        <a:lstStyle/>
        <a:p>
          <a:endParaRPr lang="fr-FR"/>
        </a:p>
      </dgm:t>
    </dgm:pt>
    <dgm:pt modelId="{45C1B289-5A21-4763-AC95-707E965FFA47}" type="pres">
      <dgm:prSet presAssocID="{EA50DF16-C41D-4EB8-A1FE-4AAA3F5F7A50}" presName="sibTrans" presStyleLbl="sibTrans2D1" presStyleIdx="1" presStyleCnt="3"/>
      <dgm:spPr/>
      <dgm:t>
        <a:bodyPr/>
        <a:lstStyle/>
        <a:p>
          <a:endParaRPr lang="fr-FR"/>
        </a:p>
      </dgm:t>
    </dgm:pt>
    <dgm:pt modelId="{C516C55C-D9DC-4DF6-9CF8-5EBB415D46BE}" type="pres">
      <dgm:prSet presAssocID="{EA50DF16-C41D-4EB8-A1FE-4AAA3F5F7A50}" presName="connectorText" presStyleLbl="sibTrans2D1" presStyleIdx="1" presStyleCnt="3"/>
      <dgm:spPr/>
      <dgm:t>
        <a:bodyPr/>
        <a:lstStyle/>
        <a:p>
          <a:endParaRPr lang="fr-FR"/>
        </a:p>
      </dgm:t>
    </dgm:pt>
    <dgm:pt modelId="{395B7A00-5D35-4721-9064-E9BD669D3296}" type="pres">
      <dgm:prSet presAssocID="{9AC1648C-B74D-47CC-B859-8DF685D21F91}" presName="node" presStyleLbl="node1" presStyleIdx="2" presStyleCnt="3">
        <dgm:presLayoutVars>
          <dgm:bulletEnabled val="1"/>
        </dgm:presLayoutVars>
      </dgm:prSet>
      <dgm:spPr/>
      <dgm:t>
        <a:bodyPr/>
        <a:lstStyle/>
        <a:p>
          <a:endParaRPr lang="fr-FR"/>
        </a:p>
      </dgm:t>
    </dgm:pt>
    <dgm:pt modelId="{FB6B6323-0F21-4770-9EC5-055D8145946E}" type="pres">
      <dgm:prSet presAssocID="{A3C1BFE6-1470-4509-B6AD-50DDFB3B531E}" presName="sibTrans" presStyleLbl="sibTrans2D1" presStyleIdx="2" presStyleCnt="3"/>
      <dgm:spPr/>
      <dgm:t>
        <a:bodyPr/>
        <a:lstStyle/>
        <a:p>
          <a:endParaRPr lang="fr-FR"/>
        </a:p>
      </dgm:t>
    </dgm:pt>
    <dgm:pt modelId="{D587B6C8-ED32-4D66-8968-D1E96EC38832}" type="pres">
      <dgm:prSet presAssocID="{A3C1BFE6-1470-4509-B6AD-50DDFB3B531E}" presName="connectorText" presStyleLbl="sibTrans2D1" presStyleIdx="2" presStyleCnt="3"/>
      <dgm:spPr/>
      <dgm:t>
        <a:bodyPr/>
        <a:lstStyle/>
        <a:p>
          <a:endParaRPr lang="fr-FR"/>
        </a:p>
      </dgm:t>
    </dgm:pt>
  </dgm:ptLst>
  <dgm:cxnLst>
    <dgm:cxn modelId="{69CD14BD-5573-4650-8524-56467319A0D2}" type="presOf" srcId="{8CB68DB5-4CF3-47EA-AB98-C78A864A21DA}" destId="{76BFC082-0D12-48CB-A1E3-FF662367BFEF}" srcOrd="0" destOrd="0" presId="urn:microsoft.com/office/officeart/2005/8/layout/cycle7"/>
    <dgm:cxn modelId="{DB1BE0F3-92B9-4F52-9AFC-5C72E25EDB84}" type="presOf" srcId="{283DB083-403A-43BD-9953-6DA365C84E73}" destId="{AAAE6746-212C-402C-AD65-4B5488CF96C6}" srcOrd="0" destOrd="0" presId="urn:microsoft.com/office/officeart/2005/8/layout/cycle7"/>
    <dgm:cxn modelId="{BF7EE873-4EE9-4747-B0D0-79DF324ECA72}" type="presOf" srcId="{9AC1648C-B74D-47CC-B859-8DF685D21F91}" destId="{395B7A00-5D35-4721-9064-E9BD669D3296}" srcOrd="0" destOrd="0" presId="urn:microsoft.com/office/officeart/2005/8/layout/cycle7"/>
    <dgm:cxn modelId="{F1595BAD-3367-46D8-915D-0DE660FCED87}" type="presOf" srcId="{A3C1BFE6-1470-4509-B6AD-50DDFB3B531E}" destId="{D587B6C8-ED32-4D66-8968-D1E96EC38832}" srcOrd="1" destOrd="0" presId="urn:microsoft.com/office/officeart/2005/8/layout/cycle7"/>
    <dgm:cxn modelId="{C045638B-2181-4ADB-B541-E340E0A07277}" srcId="{283DB083-403A-43BD-9953-6DA365C84E73}" destId="{96E0484C-67B4-4749-8B74-1AADE0628658}" srcOrd="1" destOrd="0" parTransId="{39FBDC34-1A6C-4953-B476-DDD2C6B33208}" sibTransId="{EA50DF16-C41D-4EB8-A1FE-4AAA3F5F7A50}"/>
    <dgm:cxn modelId="{04F867A4-3FE3-4B44-9169-3625EDB09A62}" type="presOf" srcId="{A3C1BFE6-1470-4509-B6AD-50DDFB3B531E}" destId="{FB6B6323-0F21-4770-9EC5-055D8145946E}" srcOrd="0" destOrd="0" presId="urn:microsoft.com/office/officeart/2005/8/layout/cycle7"/>
    <dgm:cxn modelId="{BFF91679-F142-4314-BE86-FEBD5BBA3FD0}" srcId="{283DB083-403A-43BD-9953-6DA365C84E73}" destId="{9AC1648C-B74D-47CC-B859-8DF685D21F91}" srcOrd="2" destOrd="0" parTransId="{6AC5A8F9-33AE-4542-8907-2CE4AA83A906}" sibTransId="{A3C1BFE6-1470-4509-B6AD-50DDFB3B531E}"/>
    <dgm:cxn modelId="{68115635-D81F-41B9-B847-28C075DF6DA7}" type="presOf" srcId="{96E0484C-67B4-4749-8B74-1AADE0628658}" destId="{BBBE7AF0-8599-4CC9-8E61-B532C2CECBE2}" srcOrd="0" destOrd="0" presId="urn:microsoft.com/office/officeart/2005/8/layout/cycle7"/>
    <dgm:cxn modelId="{947C9843-25AE-4DA5-8384-6C713E0B7CE6}" type="presOf" srcId="{8CB68DB5-4CF3-47EA-AB98-C78A864A21DA}" destId="{67822D11-0DBE-4A43-B6DA-4F64539F4B3F}" srcOrd="1" destOrd="0" presId="urn:microsoft.com/office/officeart/2005/8/layout/cycle7"/>
    <dgm:cxn modelId="{BE457F0E-777D-45DD-B847-A6421AD9AB36}" type="presOf" srcId="{EA50DF16-C41D-4EB8-A1FE-4AAA3F5F7A50}" destId="{C516C55C-D9DC-4DF6-9CF8-5EBB415D46BE}" srcOrd="1" destOrd="0" presId="urn:microsoft.com/office/officeart/2005/8/layout/cycle7"/>
    <dgm:cxn modelId="{8D4D2AF1-CDE2-4E2F-8E1B-2F5DD7A796EE}" srcId="{283DB083-403A-43BD-9953-6DA365C84E73}" destId="{889E61C5-87E9-44E0-96C0-0B37BB05807B}" srcOrd="0" destOrd="0" parTransId="{B5A52B65-C53D-46E7-B535-3FD734CD973F}" sibTransId="{8CB68DB5-4CF3-47EA-AB98-C78A864A21DA}"/>
    <dgm:cxn modelId="{6494C6A7-75F4-4D2C-8839-8FDFD49BC7EC}" type="presOf" srcId="{EA50DF16-C41D-4EB8-A1FE-4AAA3F5F7A50}" destId="{45C1B289-5A21-4763-AC95-707E965FFA47}" srcOrd="0" destOrd="0" presId="urn:microsoft.com/office/officeart/2005/8/layout/cycle7"/>
    <dgm:cxn modelId="{3DCA5B48-4A52-4C27-BFEE-D5547689AF31}" type="presOf" srcId="{889E61C5-87E9-44E0-96C0-0B37BB05807B}" destId="{782C1BBA-34E8-45C8-8C23-3A526046787D}" srcOrd="0" destOrd="0" presId="urn:microsoft.com/office/officeart/2005/8/layout/cycle7"/>
    <dgm:cxn modelId="{4EE8AA04-F094-4DFC-818B-68767B624D44}" type="presParOf" srcId="{AAAE6746-212C-402C-AD65-4B5488CF96C6}" destId="{782C1BBA-34E8-45C8-8C23-3A526046787D}" srcOrd="0" destOrd="0" presId="urn:microsoft.com/office/officeart/2005/8/layout/cycle7"/>
    <dgm:cxn modelId="{08398498-CE04-4826-936F-A145F3B01C99}" type="presParOf" srcId="{AAAE6746-212C-402C-AD65-4B5488CF96C6}" destId="{76BFC082-0D12-48CB-A1E3-FF662367BFEF}" srcOrd="1" destOrd="0" presId="urn:microsoft.com/office/officeart/2005/8/layout/cycle7"/>
    <dgm:cxn modelId="{B34DF7E2-37D8-400F-BE2E-128115201255}" type="presParOf" srcId="{76BFC082-0D12-48CB-A1E3-FF662367BFEF}" destId="{67822D11-0DBE-4A43-B6DA-4F64539F4B3F}" srcOrd="0" destOrd="0" presId="urn:microsoft.com/office/officeart/2005/8/layout/cycle7"/>
    <dgm:cxn modelId="{BB230AB2-8FAF-48D2-AC47-9DEACB97DB95}" type="presParOf" srcId="{AAAE6746-212C-402C-AD65-4B5488CF96C6}" destId="{BBBE7AF0-8599-4CC9-8E61-B532C2CECBE2}" srcOrd="2" destOrd="0" presId="urn:microsoft.com/office/officeart/2005/8/layout/cycle7"/>
    <dgm:cxn modelId="{CD709C08-1097-4741-801B-9D4893B67999}" type="presParOf" srcId="{AAAE6746-212C-402C-AD65-4B5488CF96C6}" destId="{45C1B289-5A21-4763-AC95-707E965FFA47}" srcOrd="3" destOrd="0" presId="urn:microsoft.com/office/officeart/2005/8/layout/cycle7"/>
    <dgm:cxn modelId="{A3EBA225-2584-4D75-B5FF-C9FB522E126D}" type="presParOf" srcId="{45C1B289-5A21-4763-AC95-707E965FFA47}" destId="{C516C55C-D9DC-4DF6-9CF8-5EBB415D46BE}" srcOrd="0" destOrd="0" presId="urn:microsoft.com/office/officeart/2005/8/layout/cycle7"/>
    <dgm:cxn modelId="{6B7E2EA3-8CF0-4EAC-87FF-7FD86E04A324}" type="presParOf" srcId="{AAAE6746-212C-402C-AD65-4B5488CF96C6}" destId="{395B7A00-5D35-4721-9064-E9BD669D3296}" srcOrd="4" destOrd="0" presId="urn:microsoft.com/office/officeart/2005/8/layout/cycle7"/>
    <dgm:cxn modelId="{3A6A0100-73FB-4969-A554-0E3767F1EF27}" type="presParOf" srcId="{AAAE6746-212C-402C-AD65-4B5488CF96C6}" destId="{FB6B6323-0F21-4770-9EC5-055D8145946E}" srcOrd="5" destOrd="0" presId="urn:microsoft.com/office/officeart/2005/8/layout/cycle7"/>
    <dgm:cxn modelId="{D15872EA-51C6-4E43-A3F3-E38E07049878}" type="presParOf" srcId="{FB6B6323-0F21-4770-9EC5-055D8145946E}" destId="{D587B6C8-ED32-4D66-8968-D1E96EC38832}"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C1BBA-34E8-45C8-8C23-3A526046787D}">
      <dsp:nvSpPr>
        <dsp:cNvPr id="0" name=""/>
        <dsp:cNvSpPr/>
      </dsp:nvSpPr>
      <dsp:spPr>
        <a:xfrm>
          <a:off x="1316778" y="611"/>
          <a:ext cx="1349844" cy="67492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Produit</a:t>
          </a:r>
        </a:p>
        <a:p>
          <a:pPr lvl="0" algn="ctr" defTabSz="577850">
            <a:lnSpc>
              <a:spcPct val="90000"/>
            </a:lnSpc>
            <a:spcBef>
              <a:spcPct val="0"/>
            </a:spcBef>
            <a:spcAft>
              <a:spcPct val="35000"/>
            </a:spcAft>
          </a:pPr>
          <a:r>
            <a:rPr lang="fr-FR" sz="1300" kern="1200" dirty="0" smtClean="0"/>
            <a:t>Bâti</a:t>
          </a:r>
          <a:endParaRPr lang="fr-FR" sz="1300" kern="1200" dirty="0"/>
        </a:p>
      </dsp:txBody>
      <dsp:txXfrm>
        <a:off x="1336546" y="20379"/>
        <a:ext cx="1310308" cy="635386"/>
      </dsp:txXfrm>
    </dsp:sp>
    <dsp:sp modelId="{76BFC082-0D12-48CB-A1E3-FF662367BFEF}">
      <dsp:nvSpPr>
        <dsp:cNvPr id="0" name=""/>
        <dsp:cNvSpPr/>
      </dsp:nvSpPr>
      <dsp:spPr>
        <a:xfrm rot="3600000">
          <a:off x="2197420" y="1184767"/>
          <a:ext cx="702623" cy="236222"/>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2268287" y="1232011"/>
        <a:ext cx="560889" cy="141734"/>
      </dsp:txXfrm>
    </dsp:sp>
    <dsp:sp modelId="{BBBE7AF0-8599-4CC9-8E61-B532C2CECBE2}">
      <dsp:nvSpPr>
        <dsp:cNvPr id="0" name=""/>
        <dsp:cNvSpPr/>
      </dsp:nvSpPr>
      <dsp:spPr>
        <a:xfrm>
          <a:off x="2430840" y="1930223"/>
          <a:ext cx="1349844" cy="674922"/>
        </a:xfrm>
        <a:prstGeom prst="roundRect">
          <a:avLst>
            <a:gd name="adj" fmla="val 10000"/>
          </a:avLst>
        </a:prstGeom>
        <a:solidFill>
          <a:schemeClr val="accent2">
            <a:hueOff val="-4271745"/>
            <a:satOff val="12481"/>
            <a:lumOff val="-235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Matériau</a:t>
          </a:r>
        </a:p>
        <a:p>
          <a:pPr lvl="0" algn="ctr" defTabSz="577850">
            <a:lnSpc>
              <a:spcPct val="90000"/>
            </a:lnSpc>
            <a:spcBef>
              <a:spcPct val="0"/>
            </a:spcBef>
            <a:spcAft>
              <a:spcPct val="35000"/>
            </a:spcAft>
          </a:pPr>
          <a:r>
            <a:rPr lang="fr-FR" sz="1300" kern="1200" dirty="0" smtClean="0"/>
            <a:t>Fonte</a:t>
          </a:r>
          <a:endParaRPr lang="fr-FR" sz="1300" kern="1200" dirty="0" smtClean="0"/>
        </a:p>
      </dsp:txBody>
      <dsp:txXfrm>
        <a:off x="2450608" y="1949991"/>
        <a:ext cx="1310308" cy="635386"/>
      </dsp:txXfrm>
    </dsp:sp>
    <dsp:sp modelId="{45C1B289-5A21-4763-AC95-707E965FFA47}">
      <dsp:nvSpPr>
        <dsp:cNvPr id="0" name=""/>
        <dsp:cNvSpPr/>
      </dsp:nvSpPr>
      <dsp:spPr>
        <a:xfrm rot="10800000">
          <a:off x="1640389" y="2149573"/>
          <a:ext cx="702623" cy="236222"/>
        </a:xfrm>
        <a:prstGeom prst="leftRightArrow">
          <a:avLst>
            <a:gd name="adj1" fmla="val 60000"/>
            <a:gd name="adj2" fmla="val 50000"/>
          </a:avLst>
        </a:prstGeom>
        <a:solidFill>
          <a:schemeClr val="accent2">
            <a:hueOff val="-4271745"/>
            <a:satOff val="12481"/>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rot="10800000">
        <a:off x="1711256" y="2196817"/>
        <a:ext cx="560889" cy="141734"/>
      </dsp:txXfrm>
    </dsp:sp>
    <dsp:sp modelId="{395B7A00-5D35-4721-9064-E9BD669D3296}">
      <dsp:nvSpPr>
        <dsp:cNvPr id="0" name=""/>
        <dsp:cNvSpPr/>
      </dsp:nvSpPr>
      <dsp:spPr>
        <a:xfrm>
          <a:off x="202716" y="1930223"/>
          <a:ext cx="1349844" cy="674922"/>
        </a:xfrm>
        <a:prstGeom prst="roundRect">
          <a:avLst>
            <a:gd name="adj" fmla="val 10000"/>
          </a:avLst>
        </a:prstGeom>
        <a:solidFill>
          <a:schemeClr val="accent2">
            <a:hueOff val="-8543491"/>
            <a:satOff val="24962"/>
            <a:lumOff val="-470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Procédé</a:t>
          </a:r>
        </a:p>
        <a:p>
          <a:pPr lvl="0" algn="ctr" defTabSz="577850">
            <a:lnSpc>
              <a:spcPct val="90000"/>
            </a:lnSpc>
            <a:spcBef>
              <a:spcPct val="0"/>
            </a:spcBef>
            <a:spcAft>
              <a:spcPct val="35000"/>
            </a:spcAft>
          </a:pPr>
          <a:r>
            <a:rPr lang="fr-FR" sz="1300" kern="1200" dirty="0" smtClean="0"/>
            <a:t>Moulage, Usinage</a:t>
          </a:r>
          <a:endParaRPr lang="fr-FR" sz="1300" kern="1200" dirty="0"/>
        </a:p>
      </dsp:txBody>
      <dsp:txXfrm>
        <a:off x="222484" y="1949991"/>
        <a:ext cx="1310308" cy="635386"/>
      </dsp:txXfrm>
    </dsp:sp>
    <dsp:sp modelId="{FB6B6323-0F21-4770-9EC5-055D8145946E}">
      <dsp:nvSpPr>
        <dsp:cNvPr id="0" name=""/>
        <dsp:cNvSpPr/>
      </dsp:nvSpPr>
      <dsp:spPr>
        <a:xfrm rot="18000000">
          <a:off x="1083358" y="1184767"/>
          <a:ext cx="702623" cy="236222"/>
        </a:xfrm>
        <a:prstGeom prst="leftRightArrow">
          <a:avLst>
            <a:gd name="adj1" fmla="val 60000"/>
            <a:gd name="adj2" fmla="val 50000"/>
          </a:avLst>
        </a:prstGeom>
        <a:solidFill>
          <a:schemeClr val="accent2">
            <a:hueOff val="-8543491"/>
            <a:satOff val="24962"/>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1154225" y="1232011"/>
        <a:ext cx="560889" cy="141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C1BBA-34E8-45C8-8C23-3A526046787D}">
      <dsp:nvSpPr>
        <dsp:cNvPr id="0" name=""/>
        <dsp:cNvSpPr/>
      </dsp:nvSpPr>
      <dsp:spPr>
        <a:xfrm>
          <a:off x="1316778" y="611"/>
          <a:ext cx="1349844" cy="67492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Produit</a:t>
          </a:r>
        </a:p>
        <a:p>
          <a:pPr lvl="0" algn="ctr" defTabSz="577850">
            <a:lnSpc>
              <a:spcPct val="90000"/>
            </a:lnSpc>
            <a:spcBef>
              <a:spcPct val="0"/>
            </a:spcBef>
            <a:spcAft>
              <a:spcPct val="35000"/>
            </a:spcAft>
          </a:pPr>
          <a:r>
            <a:rPr lang="fr-FR" sz="1300" kern="1200" dirty="0" smtClean="0"/>
            <a:t>Couronne</a:t>
          </a:r>
          <a:endParaRPr lang="fr-FR" sz="1300" kern="1200" dirty="0"/>
        </a:p>
      </dsp:txBody>
      <dsp:txXfrm>
        <a:off x="1336546" y="20379"/>
        <a:ext cx="1310308" cy="635386"/>
      </dsp:txXfrm>
    </dsp:sp>
    <dsp:sp modelId="{76BFC082-0D12-48CB-A1E3-FF662367BFEF}">
      <dsp:nvSpPr>
        <dsp:cNvPr id="0" name=""/>
        <dsp:cNvSpPr/>
      </dsp:nvSpPr>
      <dsp:spPr>
        <a:xfrm rot="3600000">
          <a:off x="2197420" y="1184767"/>
          <a:ext cx="702623" cy="236222"/>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2268287" y="1232011"/>
        <a:ext cx="560889" cy="141734"/>
      </dsp:txXfrm>
    </dsp:sp>
    <dsp:sp modelId="{BBBE7AF0-8599-4CC9-8E61-B532C2CECBE2}">
      <dsp:nvSpPr>
        <dsp:cNvPr id="0" name=""/>
        <dsp:cNvSpPr/>
      </dsp:nvSpPr>
      <dsp:spPr>
        <a:xfrm>
          <a:off x="2430840" y="1930223"/>
          <a:ext cx="1349844" cy="674922"/>
        </a:xfrm>
        <a:prstGeom prst="roundRect">
          <a:avLst>
            <a:gd name="adj" fmla="val 10000"/>
          </a:avLst>
        </a:prstGeom>
        <a:solidFill>
          <a:schemeClr val="accent2">
            <a:hueOff val="-4271745"/>
            <a:satOff val="12481"/>
            <a:lumOff val="-235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Matériau</a:t>
          </a:r>
        </a:p>
        <a:p>
          <a:pPr lvl="0" algn="ctr" defTabSz="577850">
            <a:lnSpc>
              <a:spcPct val="90000"/>
            </a:lnSpc>
            <a:spcBef>
              <a:spcPct val="0"/>
            </a:spcBef>
            <a:spcAft>
              <a:spcPct val="35000"/>
            </a:spcAft>
          </a:pPr>
          <a:r>
            <a:rPr lang="fr-FR" sz="1300" kern="1200" dirty="0" smtClean="0"/>
            <a:t>acier</a:t>
          </a:r>
          <a:endParaRPr lang="fr-FR" sz="1300" kern="1200" dirty="0" smtClean="0"/>
        </a:p>
      </dsp:txBody>
      <dsp:txXfrm>
        <a:off x="2450608" y="1949991"/>
        <a:ext cx="1310308" cy="635386"/>
      </dsp:txXfrm>
    </dsp:sp>
    <dsp:sp modelId="{45C1B289-5A21-4763-AC95-707E965FFA47}">
      <dsp:nvSpPr>
        <dsp:cNvPr id="0" name=""/>
        <dsp:cNvSpPr/>
      </dsp:nvSpPr>
      <dsp:spPr>
        <a:xfrm rot="10800000">
          <a:off x="1640389" y="2149573"/>
          <a:ext cx="702623" cy="236222"/>
        </a:xfrm>
        <a:prstGeom prst="leftRightArrow">
          <a:avLst>
            <a:gd name="adj1" fmla="val 60000"/>
            <a:gd name="adj2" fmla="val 50000"/>
          </a:avLst>
        </a:prstGeom>
        <a:solidFill>
          <a:schemeClr val="accent2">
            <a:hueOff val="-4271745"/>
            <a:satOff val="12481"/>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rot="10800000">
        <a:off x="1711256" y="2196817"/>
        <a:ext cx="560889" cy="141734"/>
      </dsp:txXfrm>
    </dsp:sp>
    <dsp:sp modelId="{395B7A00-5D35-4721-9064-E9BD669D3296}">
      <dsp:nvSpPr>
        <dsp:cNvPr id="0" name=""/>
        <dsp:cNvSpPr/>
      </dsp:nvSpPr>
      <dsp:spPr>
        <a:xfrm>
          <a:off x="202716" y="1930223"/>
          <a:ext cx="1349844" cy="674922"/>
        </a:xfrm>
        <a:prstGeom prst="roundRect">
          <a:avLst>
            <a:gd name="adj" fmla="val 10000"/>
          </a:avLst>
        </a:prstGeom>
        <a:solidFill>
          <a:schemeClr val="accent2">
            <a:hueOff val="-8543491"/>
            <a:satOff val="24962"/>
            <a:lumOff val="-470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Procédé</a:t>
          </a:r>
        </a:p>
        <a:p>
          <a:pPr lvl="0" algn="ctr" defTabSz="577850">
            <a:lnSpc>
              <a:spcPct val="90000"/>
            </a:lnSpc>
            <a:spcBef>
              <a:spcPct val="0"/>
            </a:spcBef>
            <a:spcAft>
              <a:spcPct val="35000"/>
            </a:spcAft>
          </a:pPr>
          <a:r>
            <a:rPr lang="fr-FR" sz="1300" kern="1200" dirty="0" smtClean="0"/>
            <a:t>Moulage, Usinage</a:t>
          </a:r>
          <a:endParaRPr lang="fr-FR" sz="1300" kern="1200" dirty="0"/>
        </a:p>
      </dsp:txBody>
      <dsp:txXfrm>
        <a:off x="222484" y="1949991"/>
        <a:ext cx="1310308" cy="635386"/>
      </dsp:txXfrm>
    </dsp:sp>
    <dsp:sp modelId="{FB6B6323-0F21-4770-9EC5-055D8145946E}">
      <dsp:nvSpPr>
        <dsp:cNvPr id="0" name=""/>
        <dsp:cNvSpPr/>
      </dsp:nvSpPr>
      <dsp:spPr>
        <a:xfrm rot="18000000">
          <a:off x="1083358" y="1184767"/>
          <a:ext cx="702623" cy="236222"/>
        </a:xfrm>
        <a:prstGeom prst="leftRightArrow">
          <a:avLst>
            <a:gd name="adj1" fmla="val 60000"/>
            <a:gd name="adj2" fmla="val 50000"/>
          </a:avLst>
        </a:prstGeom>
        <a:solidFill>
          <a:schemeClr val="accent2">
            <a:hueOff val="-8543491"/>
            <a:satOff val="24962"/>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fr-FR" sz="1000" kern="1200"/>
        </a:p>
      </dsp:txBody>
      <dsp:txXfrm>
        <a:off x="1154225" y="1232011"/>
        <a:ext cx="560889" cy="141734"/>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30/05/2016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smtClean="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9C5C4C77-C104-406F-97B3-AEF7EAF56FB1}" type="datetime1">
              <a:rPr lang="fr-FR" smtClean="0"/>
              <a:t>30/05/2016</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r>
              <a:rPr lang="fr-FR" smtClean="0"/>
              <a:t>Cisaille hydraulique - Équipe pédagogique PT</a:t>
            </a:r>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0DCDD11-3375-42C9-9D68-5C9D09FFFF68}" type="datetime1">
              <a:rPr lang="fr-FR" smtClean="0"/>
              <a:t>30/05/2016</a:t>
            </a:fld>
            <a:endParaRPr lang="fr-FR"/>
          </a:p>
        </p:txBody>
      </p:sp>
      <p:sp>
        <p:nvSpPr>
          <p:cNvPr id="5" name="Espace réservé du pied de page 4"/>
          <p:cNvSpPr>
            <a:spLocks noGrp="1"/>
          </p:cNvSpPr>
          <p:nvPr>
            <p:ph type="ftr" sz="quarter" idx="11"/>
          </p:nvPr>
        </p:nvSpPr>
        <p:spPr/>
        <p:txBody>
          <a:bodyPr/>
          <a:lstStyle/>
          <a:p>
            <a:r>
              <a:rPr lang="fr-FR" smtClean="0"/>
              <a:t>Cisaille hydraulique - Équipe pédagogique PT</a:t>
            </a:r>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89D6B6F-6E75-4A93-A1F9-B22C02189F31}" type="datetime1">
              <a:rPr lang="fr-FR" smtClean="0"/>
              <a:t>30/05/2016</a:t>
            </a:fld>
            <a:endParaRPr lang="fr-FR"/>
          </a:p>
        </p:txBody>
      </p:sp>
      <p:sp>
        <p:nvSpPr>
          <p:cNvPr id="5" name="Espace réservé du pied de page 4"/>
          <p:cNvSpPr>
            <a:spLocks noGrp="1"/>
          </p:cNvSpPr>
          <p:nvPr>
            <p:ph type="ftr" sz="quarter" idx="11"/>
          </p:nvPr>
        </p:nvSpPr>
        <p:spPr/>
        <p:txBody>
          <a:bodyPr/>
          <a:lstStyle/>
          <a:p>
            <a:r>
              <a:rPr lang="fr-FR" smtClean="0"/>
              <a:t>Cisaille hydraulique - Équipe pédagogique PT</a:t>
            </a:r>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6995120" cy="990600"/>
          </a:xfrm>
        </p:spPr>
        <p:txBody>
          <a:bodyPr>
            <a:normAutofit/>
          </a:bodyPr>
          <a:lstStyle>
            <a:lvl1pPr>
              <a:defRPr sz="2800" b="1"/>
            </a:lvl1pPr>
          </a:lstStyle>
          <a:p>
            <a:r>
              <a:rPr kumimoji="0" lang="fr-FR" dirty="0" smtClean="0"/>
              <a:t>Cliquez pour modifier le style du titre</a:t>
            </a:r>
            <a:endParaRPr kumimoji="0" lang="en-US" dirty="0"/>
          </a:p>
        </p:txBody>
      </p:sp>
      <p:sp>
        <p:nvSpPr>
          <p:cNvPr id="4" name="Espace réservé de la date 3"/>
          <p:cNvSpPr>
            <a:spLocks noGrp="1"/>
          </p:cNvSpPr>
          <p:nvPr>
            <p:ph type="dt" sz="half" idx="10"/>
          </p:nvPr>
        </p:nvSpPr>
        <p:spPr/>
        <p:txBody>
          <a:bodyPr/>
          <a:lstStyle/>
          <a:p>
            <a:fld id="{AA554A50-C167-4589-A808-5B9834C83F3A}" type="datetime1">
              <a:rPr lang="fr-FR" smtClean="0"/>
              <a:t>30/05/2016</a:t>
            </a:fld>
            <a:endParaRPr lang="fr-FR"/>
          </a:p>
        </p:txBody>
      </p:sp>
      <p:sp>
        <p:nvSpPr>
          <p:cNvPr id="5" name="Espace réservé du pied de page 4"/>
          <p:cNvSpPr>
            <a:spLocks noGrp="1"/>
          </p:cNvSpPr>
          <p:nvPr>
            <p:ph type="ftr" sz="quarter" idx="11"/>
          </p:nvPr>
        </p:nvSpPr>
        <p:spPr>
          <a:xfrm>
            <a:off x="2555776" y="6356350"/>
            <a:ext cx="6588224" cy="365760"/>
          </a:xfrm>
        </p:spPr>
        <p:txBody>
          <a:bodyPr/>
          <a:lstStyle/>
          <a:p>
            <a:r>
              <a:rPr lang="fr-FR" smtClean="0"/>
              <a:t>Cisaille hydraulique - Équipe pédagogique PT</a:t>
            </a:r>
            <a:endParaRPr lang="fr-FR" dirty="0"/>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pic>
        <p:nvPicPr>
          <p:cNvPr id="2050" name="Picture 2" descr="C:\Enseignement\GitHub\Informatique\P_05_AlgorithmiqueProgrammation\01_Recursivite\Cours\png\logo_lyce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86755" y="21599"/>
            <a:ext cx="1124756" cy="908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D36CEEDF-DD54-4E6F-9549-6A6CA4A3BF45}" type="datetime1">
              <a:rPr lang="fr-FR" smtClean="0"/>
              <a:t>30/05/2016</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r>
              <a:rPr lang="fr-FR" smtClean="0"/>
              <a:t>Cisaille hydraulique - Équipe pédagogique PT</a:t>
            </a:r>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29F77D22-9681-4254-BD8D-50EDB8FABFA3}" type="datetime1">
              <a:rPr lang="fr-FR" smtClean="0"/>
              <a:t>30/05/2016</a:t>
            </a:fld>
            <a:endParaRPr lang="fr-FR"/>
          </a:p>
        </p:txBody>
      </p:sp>
      <p:sp>
        <p:nvSpPr>
          <p:cNvPr id="6" name="Espace réservé du pied de page 5"/>
          <p:cNvSpPr>
            <a:spLocks noGrp="1"/>
          </p:cNvSpPr>
          <p:nvPr>
            <p:ph type="ftr" sz="quarter" idx="11"/>
          </p:nvPr>
        </p:nvSpPr>
        <p:spPr/>
        <p:txBody>
          <a:bodyPr/>
          <a:lstStyle/>
          <a:p>
            <a:r>
              <a:rPr lang="fr-FR" smtClean="0"/>
              <a:t>Cisaille hydraulique - Équipe pédagogique PT</a:t>
            </a:r>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2BE63D4A-25B0-43DB-ADF9-11DFCA1DE6B3}" type="datetime1">
              <a:rPr lang="fr-FR" smtClean="0"/>
              <a:t>30/05/2016</a:t>
            </a:fld>
            <a:endParaRPr lang="fr-FR"/>
          </a:p>
        </p:txBody>
      </p:sp>
      <p:sp>
        <p:nvSpPr>
          <p:cNvPr id="8" name="Espace réservé du pied de page 7"/>
          <p:cNvSpPr>
            <a:spLocks noGrp="1"/>
          </p:cNvSpPr>
          <p:nvPr>
            <p:ph type="ftr" sz="quarter" idx="11"/>
          </p:nvPr>
        </p:nvSpPr>
        <p:spPr/>
        <p:txBody>
          <a:bodyPr/>
          <a:lstStyle/>
          <a:p>
            <a:r>
              <a:rPr lang="fr-FR" smtClean="0"/>
              <a:t>Cisaille hydraulique - Équipe pédagogique PT</a:t>
            </a:r>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BB1EE583-9D6F-4FC5-81AB-E4E0B11488DB}" type="datetime1">
              <a:rPr lang="fr-FR" smtClean="0"/>
              <a:t>30/05/2016</a:t>
            </a:fld>
            <a:endParaRPr lang="fr-FR"/>
          </a:p>
        </p:txBody>
      </p:sp>
      <p:sp>
        <p:nvSpPr>
          <p:cNvPr id="4" name="Espace réservé du pied de page 3"/>
          <p:cNvSpPr>
            <a:spLocks noGrp="1"/>
          </p:cNvSpPr>
          <p:nvPr>
            <p:ph type="ftr" sz="quarter" idx="11"/>
          </p:nvPr>
        </p:nvSpPr>
        <p:spPr/>
        <p:txBody>
          <a:bodyPr/>
          <a:lstStyle/>
          <a:p>
            <a:r>
              <a:rPr lang="fr-FR" smtClean="0"/>
              <a:t>Cisaille hydraulique - Équipe pédagogique PT</a:t>
            </a:r>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DA37242-F7A5-4270-A922-CA8DB649FA34}" type="datetime1">
              <a:rPr lang="fr-FR" smtClean="0"/>
              <a:t>30/05/2016</a:t>
            </a:fld>
            <a:endParaRPr lang="fr-F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F3D0D0F-79DC-4CC2-97A5-217437E35895}" type="datetime1">
              <a:rPr lang="fr-FR" smtClean="0"/>
              <a:t>30/05/2016</a:t>
            </a:fld>
            <a:endParaRPr lang="fr-FR"/>
          </a:p>
        </p:txBody>
      </p:sp>
      <p:sp>
        <p:nvSpPr>
          <p:cNvPr id="6" name="Espace réservé du pied de page 5"/>
          <p:cNvSpPr>
            <a:spLocks noGrp="1"/>
          </p:cNvSpPr>
          <p:nvPr>
            <p:ph type="ftr" sz="quarter" idx="11"/>
          </p:nvPr>
        </p:nvSpPr>
        <p:spPr/>
        <p:txBody>
          <a:bodyPr/>
          <a:lstStyle/>
          <a:p>
            <a:r>
              <a:rPr lang="fr-FR" smtClean="0"/>
              <a:t>Cisaille hydraulique - Équipe pédagogique PT</a:t>
            </a:r>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0134C7D6-272F-4200-BC74-C5527C571EBB}" type="datetime1">
              <a:rPr lang="fr-FR" smtClean="0"/>
              <a:t>30/05/2016</a:t>
            </a:fld>
            <a:endParaRPr lang="fr-FR"/>
          </a:p>
        </p:txBody>
      </p:sp>
      <p:sp>
        <p:nvSpPr>
          <p:cNvPr id="6" name="Espace réservé du pied de page 5"/>
          <p:cNvSpPr>
            <a:spLocks noGrp="1"/>
          </p:cNvSpPr>
          <p:nvPr>
            <p:ph type="ftr" sz="quarter" idx="11"/>
          </p:nvPr>
        </p:nvSpPr>
        <p:spPr/>
        <p:txBody>
          <a:bodyPr/>
          <a:lstStyle/>
          <a:p>
            <a:r>
              <a:rPr lang="fr-FR" smtClean="0"/>
              <a:t>Cisaille hydraulique - Équipe pédagogique PT</a:t>
            </a:r>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4043362" cy="990600"/>
          </a:xfrm>
          <a:prstGeom prst="rect">
            <a:avLst/>
          </a:prstGeom>
        </p:spPr>
        <p:txBody>
          <a:bodyPr vert="horz" anchor="ctr" anchorCtr="0">
            <a:normAutofit/>
          </a:bodyPr>
          <a:lstStyle/>
          <a:p>
            <a:r>
              <a:rPr kumimoji="0" lang="fr-FR" dirty="0" smtClean="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BEC7BBB-73EA-4F4C-A390-AA5DBD5B46A9}" type="datetime1">
              <a:rPr lang="fr-FR" smtClean="0"/>
              <a:t>30/05/2016</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fr-FR" smtClean="0"/>
              <a:t>Cisaille hydraulique - Équipe pédagogique PT</a:t>
            </a:r>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dt="0"/>
  <p:txStyles>
    <p:titleStyle>
      <a:lvl1pPr algn="l" rtl="0" eaLnBrk="1" latinLnBrk="0" hangingPunct="1">
        <a:spcBef>
          <a:spcPct val="0"/>
        </a:spcBef>
        <a:buNone/>
        <a:defRPr kumimoji="0" sz="16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qVCPIXaqxqc"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dirty="0" smtClean="0"/>
              <a:t>Préparation aux oraux de la banque PT</a:t>
            </a:r>
            <a:endParaRPr lang="fr-FR" dirty="0"/>
          </a:p>
        </p:txBody>
      </p:sp>
      <p:sp>
        <p:nvSpPr>
          <p:cNvPr id="3" name="Sous-titre 2"/>
          <p:cNvSpPr>
            <a:spLocks noGrp="1"/>
          </p:cNvSpPr>
          <p:nvPr>
            <p:ph type="subTitle" idx="1"/>
          </p:nvPr>
        </p:nvSpPr>
        <p:spPr/>
        <p:txBody>
          <a:bodyPr/>
          <a:lstStyle/>
          <a:p>
            <a:r>
              <a:rPr lang="fr-FR" dirty="0" smtClean="0"/>
              <a:t>Cisaille </a:t>
            </a:r>
            <a:r>
              <a:rPr lang="fr-FR" dirty="0" err="1" smtClean="0"/>
              <a:t>Hydaulique</a:t>
            </a:r>
            <a:endParaRPr lang="fr-FR" dirty="0"/>
          </a:p>
        </p:txBody>
      </p:sp>
      <mc:AlternateContent xmlns:mc="http://schemas.openxmlformats.org/markup-compatibility/2006" xmlns:a14="http://schemas.microsoft.com/office/drawing/2010/main">
        <mc:Choice Requires="a14">
          <p:sp>
            <p:nvSpPr>
              <p:cNvPr id="4" name="Sous-titre 2"/>
              <p:cNvSpPr txBox="1">
                <a:spLocks/>
              </p:cNvSpPr>
              <p:nvPr/>
            </p:nvSpPr>
            <p:spPr>
              <a:xfrm>
                <a:off x="-16024" y="6324600"/>
                <a:ext cx="9160024" cy="533400"/>
              </a:xfrm>
              <a:prstGeom prst="rect">
                <a:avLst/>
              </a:prstGeom>
            </p:spPr>
            <p:txBody>
              <a:bodyPr vert="horz">
                <a:normAutofit fontScale="85000" lnSpcReduction="20000"/>
              </a:bodyPr>
              <a:lstStyle>
                <a:lvl1pPr marL="0" indent="0" algn="r" rtl="0" eaLnBrk="1" latinLnBrk="0" hangingPunct="1">
                  <a:spcBef>
                    <a:spcPts val="600"/>
                  </a:spcBef>
                  <a:buClr>
                    <a:schemeClr val="accent1"/>
                  </a:buClr>
                  <a:buSzPct val="76000"/>
                  <a:buFont typeface="Wingdings 3"/>
                  <a:buNone/>
                  <a:defRPr kumimoji="0" sz="18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0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18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6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4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fr-FR" dirty="0" smtClean="0"/>
                  <a:t>Lycée de La Martinière </a:t>
                </a:r>
                <a:r>
                  <a:rPr lang="fr-FR" dirty="0" err="1" smtClean="0"/>
                  <a:t>Monplaisir</a:t>
                </a:r>
                <a:r>
                  <a:rPr lang="fr-FR" dirty="0"/>
                  <a:t> </a:t>
                </a:r>
                <a:r>
                  <a:rPr lang="fr-FR" dirty="0" smtClean="0"/>
                  <a:t>– PT – PT</a:t>
                </a:r>
                <a14:m>
                  <m:oMath xmlns:m="http://schemas.openxmlformats.org/officeDocument/2006/math">
                    <m:r>
                      <a:rPr lang="fr-FR" b="0" i="1" smtClean="0">
                        <a:latin typeface="Cambria Math"/>
                      </a:rPr>
                      <m:t>⋆</m:t>
                    </m:r>
                  </m:oMath>
                </a14:m>
                <a:endParaRPr lang="fr-FR" dirty="0"/>
              </a:p>
              <a:p>
                <a:pPr algn="ctr"/>
                <a:r>
                  <a:rPr lang="fr-FR" dirty="0" smtClean="0"/>
                  <a:t>Équipe pédagogique PT</a:t>
                </a:r>
                <a:endParaRPr lang="fr-FR" dirty="0"/>
              </a:p>
            </p:txBody>
          </p:sp>
        </mc:Choice>
        <mc:Fallback xmlns="">
          <p:sp>
            <p:nvSpPr>
              <p:cNvPr id="4" name="Sous-titre 2"/>
              <p:cNvSpPr txBox="1">
                <a:spLocks noRot="1" noChangeAspect="1" noMove="1" noResize="1" noEditPoints="1" noAdjustHandles="1" noChangeArrowheads="1" noChangeShapeType="1" noTextEdit="1"/>
              </p:cNvSpPr>
              <p:nvPr/>
            </p:nvSpPr>
            <p:spPr>
              <a:xfrm>
                <a:off x="-16024" y="6324600"/>
                <a:ext cx="9160024" cy="533400"/>
              </a:xfrm>
              <a:prstGeom prst="rect">
                <a:avLst/>
              </a:prstGeom>
              <a:blipFill rotWithShape="1">
                <a:blip r:embed="rId3"/>
                <a:stretch>
                  <a:fillRect t="-10345" b="-11494"/>
                </a:stretch>
              </a:blipFill>
            </p:spPr>
            <p:txBody>
              <a:bodyPr/>
              <a:lstStyle/>
              <a:p>
                <a:r>
                  <a:rPr lang="fr-FR">
                    <a:noFill/>
                  </a:rPr>
                  <a:t> </a:t>
                </a:r>
              </a:p>
            </p:txBody>
          </p:sp>
        </mc:Fallback>
      </mc:AlternateContent>
      <p:pic>
        <p:nvPicPr>
          <p:cNvPr id="7" name="Image 6" descr="Afficher l'image d'origin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620688"/>
            <a:ext cx="3349168" cy="176472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des performances</a:t>
            </a:r>
            <a:br>
              <a:rPr lang="fr-FR" dirty="0"/>
            </a:br>
            <a:r>
              <a:rPr lang="fr-FR" dirty="0"/>
              <a:t>Calcul du débit instantané</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xmlns:a14="http://schemas.microsoft.com/office/drawing/2010/main">
        <mc:Choice Requires="a14">
          <p:sp>
            <p:nvSpPr>
              <p:cNvPr id="5" name="Espace réservé du contenu 4"/>
              <p:cNvSpPr>
                <a:spLocks noGrp="1"/>
              </p:cNvSpPr>
              <p:nvPr>
                <p:ph sz="quarter" idx="1"/>
              </p:nvPr>
            </p:nvSpPr>
            <p:spPr>
              <a:xfrm>
                <a:off x="457200" y="1219200"/>
                <a:ext cx="6563072" cy="4937760"/>
              </a:xfrm>
            </p:spPr>
            <p:txBody>
              <a:bodyPr>
                <a:normAutofit/>
              </a:bodyPr>
              <a:lstStyle/>
              <a:p>
                <a:r>
                  <a:rPr lang="fr-FR" dirty="0" smtClean="0"/>
                  <a:t>Objectif :  le débit instantané s’exprime par </a:t>
                </a:r>
                <a14:m>
                  <m:oMath xmlns:m="http://schemas.openxmlformats.org/officeDocument/2006/math">
                    <m:r>
                      <a:rPr lang="fr-FR" i="1">
                        <a:latin typeface="Cambria Math"/>
                      </a:rPr>
                      <m:t>𝑞</m:t>
                    </m:r>
                    <m:d>
                      <m:dPr>
                        <m:ctrlPr>
                          <a:rPr lang="fr-FR" i="1">
                            <a:latin typeface="Cambria Math"/>
                          </a:rPr>
                        </m:ctrlPr>
                      </m:dPr>
                      <m:e>
                        <m:r>
                          <a:rPr lang="fr-FR" i="1">
                            <a:latin typeface="Cambria Math"/>
                          </a:rPr>
                          <m:t>𝑡</m:t>
                        </m:r>
                      </m:e>
                    </m:d>
                    <m:r>
                      <a:rPr lang="fr-FR" i="1">
                        <a:latin typeface="Cambria Math"/>
                      </a:rPr>
                      <m:t>=</m:t>
                    </m:r>
                    <m:acc>
                      <m:accPr>
                        <m:chr m:val="̇"/>
                        <m:ctrlPr>
                          <a:rPr lang="fr-FR" i="1">
                            <a:latin typeface="Cambria Math"/>
                          </a:rPr>
                        </m:ctrlPr>
                      </m:accPr>
                      <m:e>
                        <m:r>
                          <a:rPr lang="fr-FR" i="1">
                            <a:latin typeface="Cambria Math"/>
                          </a:rPr>
                          <m:t>𝜆</m:t>
                        </m:r>
                      </m:e>
                    </m:acc>
                    <m:r>
                      <a:rPr lang="fr-FR" i="1">
                        <a:latin typeface="Cambria Math"/>
                      </a:rPr>
                      <m:t>𝑆</m:t>
                    </m:r>
                  </m:oMath>
                </a14:m>
                <a:r>
                  <a:rPr lang="fr-FR" dirty="0" smtClean="0"/>
                  <a:t> avec </a:t>
                </a:r>
                <a:r>
                  <a:rPr lang="fr-FR" i="1" dirty="0" smtClean="0"/>
                  <a:t>S </a:t>
                </a:r>
                <a:r>
                  <a:rPr lang="fr-FR" dirty="0" smtClean="0"/>
                  <a:t>section du piston et </a:t>
                </a:r>
                <a14:m>
                  <m:oMath xmlns:m="http://schemas.openxmlformats.org/officeDocument/2006/math">
                    <m:acc>
                      <m:accPr>
                        <m:chr m:val="̇"/>
                        <m:ctrlPr>
                          <a:rPr lang="fr-FR" i="1">
                            <a:latin typeface="Cambria Math"/>
                          </a:rPr>
                        </m:ctrlPr>
                      </m:accPr>
                      <m:e>
                        <m:r>
                          <a:rPr lang="fr-FR" i="1">
                            <a:latin typeface="Cambria Math"/>
                          </a:rPr>
                          <m:t>𝜆</m:t>
                        </m:r>
                      </m:e>
                    </m:acc>
                  </m:oMath>
                </a14:m>
                <a:r>
                  <a:rPr lang="fr-FR" dirty="0" smtClean="0"/>
                  <a:t> vitesse de translation du piston.</a:t>
                </a:r>
              </a:p>
              <a:p>
                <a:r>
                  <a:rPr lang="fr-FR" dirty="0" smtClean="0"/>
                  <a:t>Stratégie :</a:t>
                </a:r>
              </a:p>
              <a:p>
                <a:pPr lvl="1"/>
                <a:r>
                  <a:rPr lang="fr-FR" dirty="0" smtClean="0"/>
                  <a:t>Étude de la transformation de mouvement due au réducteur (modélisation + établissement de la loi E/S d’un réducteur)</a:t>
                </a:r>
              </a:p>
              <a:p>
                <a:pPr lvl="1"/>
                <a:r>
                  <a:rPr lang="fr-FR" dirty="0" smtClean="0"/>
                  <a:t>Étude de la transformation de mouvement due à l’excentrique </a:t>
                </a:r>
                <a:r>
                  <a:rPr lang="fr-FR" dirty="0"/>
                  <a:t> (modélisation + </a:t>
                </a:r>
                <a:r>
                  <a:rPr lang="fr-FR" dirty="0" smtClean="0"/>
                  <a:t>résolution de </a:t>
                </a:r>
                <a:r>
                  <a:rPr lang="fr-FR" dirty="0"/>
                  <a:t>la loi E/S </a:t>
                </a:r>
                <a:r>
                  <a:rPr lang="fr-FR" dirty="0" smtClean="0"/>
                  <a:t>par fermeture géométrique)</a:t>
                </a:r>
              </a:p>
              <a:p>
                <a:pPr lvl="1"/>
                <a:r>
                  <a:rPr lang="fr-FR" dirty="0" smtClean="0"/>
                  <a:t>Étude de la transformation de mouvement due au système de bascule </a:t>
                </a:r>
                <a:r>
                  <a:rPr lang="fr-FR" dirty="0"/>
                  <a:t>(modélisation + résolution de la loi E/S par fermeture géométrique)</a:t>
                </a:r>
              </a:p>
              <a:p>
                <a:pPr marL="548640" lvl="2">
                  <a:spcBef>
                    <a:spcPts val="600"/>
                  </a:spcBef>
                  <a:buClr>
                    <a:schemeClr val="accent1"/>
                  </a:buClr>
                </a:pPr>
                <a:r>
                  <a:rPr lang="fr-FR" dirty="0" smtClean="0"/>
                  <a:t>Établissement du débit instantané</a:t>
                </a:r>
                <a:endParaRPr lang="fr-FR" dirty="0"/>
              </a:p>
            </p:txBody>
          </p:sp>
        </mc:Choice>
        <mc:Fallback xmlns="">
          <p:sp>
            <p:nvSpPr>
              <p:cNvPr id="5" name="Espace réservé du contenu 4"/>
              <p:cNvSpPr>
                <a:spLocks noGrp="1" noRot="1" noChangeAspect="1" noMove="1" noResize="1" noEditPoints="1" noAdjustHandles="1" noChangeArrowheads="1" noChangeShapeType="1" noTextEdit="1"/>
              </p:cNvSpPr>
              <p:nvPr>
                <p:ph sz="quarter" idx="1"/>
              </p:nvPr>
            </p:nvSpPr>
            <p:spPr>
              <a:xfrm>
                <a:off x="457200" y="1219200"/>
                <a:ext cx="6563072" cy="4937760"/>
              </a:xfrm>
              <a:blipFill rotWithShape="1">
                <a:blip r:embed="rId2"/>
                <a:stretch>
                  <a:fillRect l="-557" t="-988" b="-1975"/>
                </a:stretch>
              </a:blipFill>
            </p:spPr>
            <p:txBody>
              <a:bodyPr/>
              <a:lstStyle/>
              <a:p>
                <a:r>
                  <a:rPr lang="fr-FR">
                    <a:noFill/>
                  </a:rPr>
                  <a:t> </a:t>
                </a:r>
              </a:p>
            </p:txBody>
          </p:sp>
        </mc:Fallback>
      </mc:AlternateContent>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4725144"/>
            <a:ext cx="2075606" cy="145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268761"/>
            <a:ext cx="198635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26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Vérification des performances</a:t>
            </a:r>
            <a:br>
              <a:rPr lang="fr-FR" dirty="0"/>
            </a:br>
            <a:r>
              <a:rPr lang="fr-FR" dirty="0" smtClean="0"/>
              <a:t>Calcul du débit instantané</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11</a:t>
            </a:fld>
            <a:endParaRPr lang="fr-FR"/>
          </a:p>
        </p:txBody>
      </p:sp>
      <mc:AlternateContent xmlns:mc="http://schemas.openxmlformats.org/markup-compatibility/2006" xmlns:a14="http://schemas.microsoft.com/office/drawing/2010/main">
        <mc:Choice Requires="a14">
          <p:sp>
            <p:nvSpPr>
              <p:cNvPr id="7" name="Espace réservé du contenu 6"/>
              <p:cNvSpPr>
                <a:spLocks noGrp="1"/>
              </p:cNvSpPr>
              <p:nvPr>
                <p:ph sz="quarter" idx="1"/>
              </p:nvPr>
            </p:nvSpPr>
            <p:spPr>
              <a:xfrm>
                <a:off x="179512" y="1219200"/>
                <a:ext cx="5256584" cy="4937760"/>
              </a:xfrm>
            </p:spPr>
            <p:txBody>
              <a:bodyPr>
                <a:normAutofit fontScale="85000" lnSpcReduction="10000"/>
              </a:bodyPr>
              <a:lstStyle/>
              <a:p>
                <a:r>
                  <a:rPr lang="fr-FR" dirty="0" smtClean="0"/>
                  <a:t>On a :</a:t>
                </a:r>
              </a:p>
              <a:p>
                <a14:m>
                  <m:oMath xmlns:m="http://schemas.openxmlformats.org/officeDocument/2006/math">
                    <m:acc>
                      <m:accPr>
                        <m:chr m:val="⃗"/>
                        <m:ctrlPr>
                          <a:rPr lang="fr-FR" i="1">
                            <a:latin typeface="Cambria Math"/>
                          </a:rPr>
                        </m:ctrlPr>
                      </m:accPr>
                      <m:e>
                        <m:r>
                          <a:rPr lang="fr-FR" i="1">
                            <a:latin typeface="Cambria Math"/>
                          </a:rPr>
                          <m:t>𝐴</m:t>
                        </m:r>
                        <m:r>
                          <a:rPr lang="fr-FR" b="0" i="1" smtClean="0">
                            <a:latin typeface="Cambria Math"/>
                          </a:rPr>
                          <m:t>𝐵</m:t>
                        </m:r>
                      </m:e>
                    </m:acc>
                    <m:r>
                      <a:rPr lang="fr-FR" b="0" i="1" smtClean="0">
                        <a:latin typeface="Cambria Math"/>
                      </a:rPr>
                      <m:t>+</m:t>
                    </m:r>
                    <m:acc>
                      <m:accPr>
                        <m:chr m:val="⃗"/>
                        <m:ctrlPr>
                          <a:rPr lang="fr-FR" i="1">
                            <a:latin typeface="Cambria Math"/>
                          </a:rPr>
                        </m:ctrlPr>
                      </m:accPr>
                      <m:e>
                        <m:r>
                          <a:rPr lang="fr-FR" b="0" i="1" smtClean="0">
                            <a:latin typeface="Cambria Math"/>
                          </a:rPr>
                          <m:t>𝐵</m:t>
                        </m:r>
                        <m:r>
                          <a:rPr lang="fr-FR" i="1">
                            <a:latin typeface="Cambria Math"/>
                          </a:rPr>
                          <m:t>𝐶</m:t>
                        </m:r>
                      </m:e>
                    </m:acc>
                    <m:r>
                      <a:rPr lang="fr-FR" b="0" i="1" smtClean="0">
                        <a:latin typeface="Cambria Math"/>
                      </a:rPr>
                      <m:t>+</m:t>
                    </m:r>
                    <m:acc>
                      <m:accPr>
                        <m:chr m:val="⃗"/>
                        <m:ctrlPr>
                          <a:rPr lang="fr-FR" i="1">
                            <a:latin typeface="Cambria Math"/>
                          </a:rPr>
                        </m:ctrlPr>
                      </m:accPr>
                      <m:e>
                        <m:r>
                          <a:rPr lang="fr-FR" i="1">
                            <a:latin typeface="Cambria Math"/>
                          </a:rPr>
                          <m:t>𝐶</m:t>
                        </m:r>
                        <m:r>
                          <a:rPr lang="fr-FR" b="0" i="1" smtClean="0">
                            <a:latin typeface="Cambria Math"/>
                          </a:rPr>
                          <m:t>𝐴</m:t>
                        </m:r>
                      </m:e>
                    </m:acc>
                    <m:r>
                      <a:rPr lang="fr-FR" b="0" i="1" smtClean="0">
                        <a:latin typeface="Cambria Math"/>
                      </a:rPr>
                      <m:t>=</m:t>
                    </m:r>
                    <m:acc>
                      <m:accPr>
                        <m:chr m:val="⃗"/>
                        <m:ctrlPr>
                          <a:rPr lang="fr-FR" b="0" i="1" smtClean="0">
                            <a:latin typeface="Cambria Math"/>
                          </a:rPr>
                        </m:ctrlPr>
                      </m:accPr>
                      <m:e>
                        <m:r>
                          <a:rPr lang="fr-FR" b="0" i="1" smtClean="0">
                            <a:latin typeface="Cambria Math"/>
                          </a:rPr>
                          <m:t>0</m:t>
                        </m:r>
                      </m:e>
                    </m:acc>
                    <m:r>
                      <a:rPr lang="fr-FR" b="0" i="1" smtClean="0">
                        <a:latin typeface="Cambria Math"/>
                      </a:rPr>
                      <m:t>⇔</m:t>
                    </m:r>
                    <m:r>
                      <a:rPr lang="fr-FR" b="0" i="1" smtClean="0">
                        <a:latin typeface="Cambria Math"/>
                      </a:rPr>
                      <m:t>h</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𝑦</m:t>
                            </m:r>
                          </m:e>
                          <m:sub>
                            <m:r>
                              <a:rPr lang="fr-FR" b="0" i="1" smtClean="0">
                                <a:latin typeface="Cambria Math"/>
                              </a:rPr>
                              <m:t>0</m:t>
                            </m:r>
                          </m:sub>
                        </m:sSub>
                      </m:e>
                    </m:acc>
                    <m:r>
                      <a:rPr lang="fr-FR" b="0" i="1" smtClean="0">
                        <a:latin typeface="Cambria Math"/>
                      </a:rPr>
                      <m:t>+</m:t>
                    </m:r>
                    <m:r>
                      <a:rPr lang="fr-FR" b="0" i="1" smtClean="0">
                        <a:latin typeface="Cambria Math"/>
                      </a:rPr>
                      <m:t>𝑒</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𝑥</m:t>
                            </m:r>
                          </m:e>
                          <m:sub>
                            <m:r>
                              <a:rPr lang="fr-FR" b="0" i="1" smtClean="0">
                                <a:latin typeface="Cambria Math"/>
                              </a:rPr>
                              <m:t>1</m:t>
                            </m:r>
                          </m:sub>
                        </m:sSub>
                      </m:e>
                    </m:acc>
                    <m:r>
                      <a:rPr lang="fr-FR" b="0" i="1" smtClean="0">
                        <a:latin typeface="Cambria Math"/>
                      </a:rPr>
                      <m:t>−</m:t>
                    </m:r>
                    <m:r>
                      <a:rPr lang="fr-FR" b="0" i="1" smtClean="0">
                        <a:latin typeface="Cambria Math"/>
                      </a:rPr>
                      <m:t>𝜆</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𝑦</m:t>
                            </m:r>
                          </m:e>
                          <m:sub>
                            <m:r>
                              <a:rPr lang="fr-FR" b="0" i="1" smtClean="0">
                                <a:latin typeface="Cambria Math"/>
                              </a:rPr>
                              <m:t>3</m:t>
                            </m:r>
                          </m:sub>
                        </m:sSub>
                      </m:e>
                    </m:acc>
                    <m:r>
                      <a:rPr lang="fr-FR" b="0" i="1" smtClean="0">
                        <a:latin typeface="Cambria Math"/>
                      </a:rPr>
                      <m:t>=</m:t>
                    </m:r>
                    <m:acc>
                      <m:accPr>
                        <m:chr m:val="⃗"/>
                        <m:ctrlPr>
                          <a:rPr lang="fr-FR" i="1">
                            <a:latin typeface="Cambria Math"/>
                          </a:rPr>
                        </m:ctrlPr>
                      </m:accPr>
                      <m:e>
                        <m:r>
                          <a:rPr lang="fr-FR" i="1">
                            <a:latin typeface="Cambria Math"/>
                          </a:rPr>
                          <m:t>0</m:t>
                        </m:r>
                      </m:e>
                    </m:acc>
                  </m:oMath>
                </a14:m>
                <a:endParaRPr lang="fr-FR" dirty="0" smtClean="0"/>
              </a:p>
              <a:p>
                <a:endParaRPr lang="fr-FR" dirty="0" smtClean="0"/>
              </a:p>
              <a:p>
                <a:endParaRPr lang="fr-FR" dirty="0" smtClean="0"/>
              </a:p>
              <a:p>
                <a:r>
                  <a:rPr lang="fr-FR" dirty="0" smtClean="0"/>
                  <a:t>Méthode 1 : on projette l’équation sur </a:t>
                </a:r>
                <a14:m>
                  <m:oMath xmlns:m="http://schemas.openxmlformats.org/officeDocument/2006/math">
                    <m:acc>
                      <m:accPr>
                        <m:chr m:val="⃗"/>
                        <m:ctrlPr>
                          <a:rPr lang="fr-FR" i="1">
                            <a:latin typeface="Cambria Math"/>
                          </a:rPr>
                        </m:ctrlPr>
                      </m:accPr>
                      <m:e>
                        <m:sSub>
                          <m:sSubPr>
                            <m:ctrlPr>
                              <a:rPr lang="fr-FR" i="1" smtClean="0">
                                <a:latin typeface="Cambria Math"/>
                              </a:rPr>
                            </m:ctrlPr>
                          </m:sSubPr>
                          <m:e>
                            <m:r>
                              <a:rPr lang="fr-FR" b="0" i="1" smtClean="0">
                                <a:latin typeface="Cambria Math"/>
                              </a:rPr>
                              <m:t>𝑥</m:t>
                            </m:r>
                          </m:e>
                          <m:sub>
                            <m:r>
                              <a:rPr lang="fr-FR" b="0" i="1" smtClean="0">
                                <a:latin typeface="Cambria Math"/>
                              </a:rPr>
                              <m:t>3</m:t>
                            </m:r>
                          </m:sub>
                        </m:sSub>
                      </m:e>
                    </m:acc>
                  </m:oMath>
                </a14:m>
                <a:endParaRPr lang="fr-FR" dirty="0" smtClean="0"/>
              </a:p>
              <a:p>
                <a:pPr lvl="1"/>
                <a14:m>
                  <m:oMath xmlns:m="http://schemas.openxmlformats.org/officeDocument/2006/math">
                    <m:r>
                      <a:rPr lang="fr-FR" b="0" i="1" smtClean="0">
                        <a:latin typeface="Cambria Math"/>
                      </a:rPr>
                      <m:t>h</m:t>
                    </m:r>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𝑒</m:t>
                    </m:r>
                    <m:r>
                      <a:rPr lang="fr-FR" i="1">
                        <a:latin typeface="Cambria Math"/>
                      </a:rPr>
                      <m:t>+</m:t>
                    </m:r>
                    <m:r>
                      <a:rPr lang="fr-FR" b="0" i="1" smtClean="0">
                        <a:latin typeface="Cambria Math"/>
                      </a:rPr>
                      <m:t>𝑒</m:t>
                    </m:r>
                    <m:func>
                      <m:funcPr>
                        <m:ctrlPr>
                          <a:rPr lang="fr-FR" b="0" i="1" smtClean="0">
                            <a:latin typeface="Cambria Math"/>
                          </a:rPr>
                        </m:ctrlPr>
                      </m:funcPr>
                      <m:fName>
                        <m:r>
                          <m:rPr>
                            <m:sty m:val="p"/>
                          </m:rPr>
                          <a:rPr lang="fr-FR" b="0" i="0" smtClean="0">
                            <a:latin typeface="Cambria Math"/>
                          </a:rPr>
                          <m:t>cos</m:t>
                        </m:r>
                      </m:fName>
                      <m:e>
                        <m:d>
                          <m:dPr>
                            <m:ctrlPr>
                              <a:rPr lang="fr-FR" b="0" i="1" smtClean="0">
                                <a:latin typeface="Cambria Math"/>
                              </a:rPr>
                            </m:ctrlPr>
                          </m:dPr>
                          <m:e>
                            <m:sSub>
                              <m:sSubPr>
                                <m:ctrlPr>
                                  <a:rPr lang="fr-FR" i="1">
                                    <a:latin typeface="Cambria Math"/>
                                  </a:rPr>
                                </m:ctrlPr>
                              </m:sSubPr>
                              <m:e>
                                <m:r>
                                  <a:rPr lang="fr-FR" i="1">
                                    <a:latin typeface="Cambria Math"/>
                                  </a:rPr>
                                  <m:t>𝜃</m:t>
                                </m:r>
                              </m:e>
                              <m:sub>
                                <m:r>
                                  <a:rPr lang="fr-FR" b="0" i="1" smtClean="0">
                                    <a:latin typeface="Cambria Math"/>
                                  </a:rPr>
                                  <m:t>1</m:t>
                                </m:r>
                              </m:sub>
                            </m:sSub>
                            <m:r>
                              <a:rPr lang="fr-FR" b="0" i="1" smtClean="0">
                                <a:latin typeface="Cambria Math"/>
                              </a:rPr>
                              <m:t>−</m:t>
                            </m:r>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d>
                      </m:e>
                    </m:func>
                    <m:r>
                      <a:rPr lang="fr-FR" i="1">
                        <a:latin typeface="Cambria Math"/>
                      </a:rPr>
                      <m:t>=</m:t>
                    </m:r>
                    <m:r>
                      <a:rPr lang="fr-FR" b="0" i="1" smtClean="0">
                        <a:latin typeface="Cambria Math"/>
                      </a:rPr>
                      <m:t>0</m:t>
                    </m:r>
                  </m:oMath>
                </a14:m>
                <a:endParaRPr lang="fr-FR" dirty="0" smtClean="0"/>
              </a:p>
              <a:p>
                <a:r>
                  <a:rPr lang="fr-FR" dirty="0" smtClean="0"/>
                  <a:t>Méthode 2 : projection dans </a:t>
                </a:r>
                <a14:m>
                  <m:oMath xmlns:m="http://schemas.openxmlformats.org/officeDocument/2006/math">
                    <m:sSub>
                      <m:sSubPr>
                        <m:ctrlPr>
                          <a:rPr lang="fr-FR" b="0" i="1" smtClean="0">
                            <a:latin typeface="Cambria Math"/>
                          </a:rPr>
                        </m:ctrlPr>
                      </m:sSubPr>
                      <m:e>
                        <m:r>
                          <a:rPr lang="fr-FR" b="0" i="1" smtClean="0">
                            <a:latin typeface="Cambria Math"/>
                          </a:rPr>
                          <m:t>𝑅</m:t>
                        </m:r>
                      </m:e>
                      <m:sub>
                        <m:r>
                          <a:rPr lang="fr-FR" b="0" i="1" smtClean="0">
                            <a:latin typeface="Cambria Math"/>
                          </a:rPr>
                          <m:t>0</m:t>
                        </m:r>
                      </m:sub>
                    </m:sSub>
                  </m:oMath>
                </a14:m>
                <a:r>
                  <a:rPr lang="fr-FR" dirty="0" smtClean="0"/>
                  <a:t>:</a:t>
                </a:r>
              </a:p>
              <a:p>
                <a:pPr lvl="1"/>
                <a14:m>
                  <m:oMath xmlns:m="http://schemas.openxmlformats.org/officeDocument/2006/math">
                    <m:r>
                      <a:rPr lang="fr-FR" b="0" i="1" smtClean="0">
                        <a:latin typeface="Cambria Math"/>
                      </a:rPr>
                      <m:t>𝑒</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1</m:t>
                            </m:r>
                          </m:sub>
                        </m:sSub>
                      </m:e>
                    </m:func>
                    <m:r>
                      <a:rPr lang="fr-FR" b="0" i="1" smtClean="0">
                        <a:latin typeface="Cambria Math"/>
                      </a:rPr>
                      <m:t>−</m:t>
                    </m:r>
                    <m:r>
                      <a:rPr lang="fr-FR" b="0" i="1" smtClean="0">
                        <a:latin typeface="Cambria Math"/>
                      </a:rPr>
                      <m:t>𝜆</m:t>
                    </m:r>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=0⇔</m:t>
                    </m:r>
                    <m:r>
                      <a:rPr lang="fr-FR" b="0" i="1" smtClean="0">
                        <a:latin typeface="Cambria Math"/>
                      </a:rPr>
                      <m:t>𝜆</m:t>
                    </m:r>
                    <m:r>
                      <a:rPr lang="fr-FR" b="0" i="1" smtClean="0">
                        <a:latin typeface="Cambria Math"/>
                      </a:rPr>
                      <m:t>=</m:t>
                    </m:r>
                    <m:f>
                      <m:fPr>
                        <m:ctrlPr>
                          <a:rPr lang="fr-FR" b="0" i="1" smtClean="0">
                            <a:latin typeface="Cambria Math"/>
                          </a:rPr>
                        </m:ctrlPr>
                      </m:fPr>
                      <m:num>
                        <m:r>
                          <a:rPr lang="fr-FR" b="0" i="1" smtClean="0">
                            <a:latin typeface="Cambria Math"/>
                          </a:rPr>
                          <m:t>𝑒</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1</m:t>
                                </m:r>
                              </m:sub>
                            </m:sSub>
                          </m:e>
                        </m:func>
                      </m:num>
                      <m:den>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den>
                    </m:f>
                  </m:oMath>
                </a14:m>
                <a:endParaRPr lang="fr-FR" b="0" dirty="0" smtClean="0"/>
              </a:p>
              <a:p>
                <a:pPr lvl="1"/>
                <a14:m>
                  <m:oMath xmlns:m="http://schemas.openxmlformats.org/officeDocument/2006/math">
                    <m:r>
                      <a:rPr lang="fr-FR" b="0" i="1" smtClean="0">
                        <a:latin typeface="Cambria Math"/>
                      </a:rPr>
                      <m:t>h</m:t>
                    </m:r>
                    <m:r>
                      <a:rPr lang="fr-FR" b="0" i="1" smtClean="0">
                        <a:latin typeface="Cambria Math"/>
                      </a:rPr>
                      <m:t>+</m:t>
                    </m:r>
                    <m:r>
                      <a:rPr lang="fr-FR" b="0" i="1" smtClean="0">
                        <a:latin typeface="Cambria Math"/>
                      </a:rPr>
                      <m:t>𝑒</m:t>
                    </m:r>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1</m:t>
                            </m:r>
                          </m:sub>
                        </m:sSub>
                      </m:e>
                    </m:func>
                    <m:r>
                      <a:rPr lang="fr-FR" b="0" i="1" smtClean="0">
                        <a:latin typeface="Cambria Math"/>
                      </a:rPr>
                      <m:t>−</m:t>
                    </m:r>
                    <m:r>
                      <a:rPr lang="fr-FR" b="0" i="1" smtClean="0">
                        <a:latin typeface="Cambria Math"/>
                      </a:rPr>
                      <m:t>𝜆</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=0⇔</m:t>
                    </m:r>
                    <m:r>
                      <a:rPr lang="fr-FR" b="0" i="1" smtClean="0">
                        <a:latin typeface="Cambria Math"/>
                      </a:rPr>
                      <m:t>𝜆</m:t>
                    </m:r>
                    <m:r>
                      <a:rPr lang="fr-FR" b="0" i="1" smtClean="0">
                        <a:latin typeface="Cambria Math"/>
                      </a:rPr>
                      <m:t>=</m:t>
                    </m:r>
                    <m:f>
                      <m:fPr>
                        <m:ctrlPr>
                          <a:rPr lang="fr-FR" b="0" i="1" smtClean="0">
                            <a:latin typeface="Cambria Math"/>
                          </a:rPr>
                        </m:ctrlPr>
                      </m:fPr>
                      <m:num>
                        <m:r>
                          <a:rPr lang="fr-FR" i="1">
                            <a:latin typeface="Cambria Math"/>
                          </a:rPr>
                          <m:t>h</m:t>
                        </m:r>
                        <m:r>
                          <a:rPr lang="fr-FR" i="1">
                            <a:latin typeface="Cambria Math"/>
                          </a:rPr>
                          <m:t>+</m:t>
                        </m:r>
                        <m:r>
                          <a:rPr lang="fr-FR" i="1">
                            <a:latin typeface="Cambria Math"/>
                          </a:rPr>
                          <m:t>𝑒</m:t>
                        </m:r>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1</m:t>
                                </m:r>
                              </m:sub>
                            </m:sSub>
                          </m:e>
                        </m:func>
                      </m:num>
                      <m:den>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den>
                    </m:f>
                  </m:oMath>
                </a14:m>
                <a:endParaRPr lang="fr-FR" dirty="0" smtClean="0"/>
              </a:p>
              <a:p>
                <a:pPr lvl="1"/>
                <a:r>
                  <a:rPr lang="fr-FR" dirty="0" smtClean="0"/>
                  <a:t>On a alors  :</a:t>
                </a:r>
              </a:p>
              <a:p>
                <a:pPr lvl="2"/>
                <a14:m>
                  <m:oMath xmlns:m="http://schemas.openxmlformats.org/officeDocument/2006/math">
                    <m:r>
                      <a:rPr lang="fr-FR" i="1">
                        <a:latin typeface="Cambria Math"/>
                      </a:rPr>
                      <m:t>𝑒</m:t>
                    </m:r>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1</m:t>
                            </m:r>
                          </m:sub>
                        </m:sSub>
                      </m:e>
                    </m:func>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3</m:t>
                            </m:r>
                          </m:sub>
                        </m:sSub>
                      </m:e>
                    </m:func>
                    <m:r>
                      <a:rPr lang="fr-FR" i="1">
                        <a:latin typeface="Cambria Math"/>
                      </a:rPr>
                      <m:t>=</m:t>
                    </m:r>
                    <m:d>
                      <m:dPr>
                        <m:ctrlPr>
                          <a:rPr lang="fr-FR" i="1">
                            <a:latin typeface="Cambria Math"/>
                          </a:rPr>
                        </m:ctrlPr>
                      </m:dPr>
                      <m:e>
                        <m:r>
                          <a:rPr lang="fr-FR" i="1">
                            <a:latin typeface="Cambria Math"/>
                          </a:rPr>
                          <m:t>h</m:t>
                        </m:r>
                        <m:r>
                          <a:rPr lang="fr-FR" i="1">
                            <a:latin typeface="Cambria Math"/>
                          </a:rPr>
                          <m:t>+</m:t>
                        </m:r>
                        <m:r>
                          <a:rPr lang="fr-FR" i="1">
                            <a:latin typeface="Cambria Math"/>
                          </a:rPr>
                          <m:t>𝑒</m:t>
                        </m:r>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1</m:t>
                                </m:r>
                              </m:sub>
                            </m:sSub>
                          </m:e>
                        </m:func>
                      </m:e>
                    </m:d>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3</m:t>
                            </m:r>
                          </m:sub>
                        </m:sSub>
                      </m:e>
                    </m:func>
                  </m:oMath>
                </a14:m>
                <a:endParaRPr lang="fr-FR" i="1" dirty="0" smtClean="0">
                  <a:latin typeface="Cambria Math"/>
                </a:endParaRPr>
              </a:p>
              <a:p>
                <a:pPr lvl="2"/>
                <a14:m>
                  <m:oMath xmlns:m="http://schemas.openxmlformats.org/officeDocument/2006/math">
                    <m:r>
                      <a:rPr lang="fr-FR" b="0" i="1" smtClean="0">
                        <a:latin typeface="Cambria Math"/>
                      </a:rPr>
                      <m:t>⇔</m:t>
                    </m:r>
                    <m:func>
                      <m:funcPr>
                        <m:ctrlPr>
                          <a:rPr lang="fr-FR" b="0" i="1" smtClean="0">
                            <a:latin typeface="Cambria Math"/>
                          </a:rPr>
                        </m:ctrlPr>
                      </m:funcPr>
                      <m:fName>
                        <m:r>
                          <m:rPr>
                            <m:sty m:val="p"/>
                          </m:rPr>
                          <a:rPr lang="fr-FR" b="0" i="0" smtClean="0">
                            <a:latin typeface="Cambria Math"/>
                          </a:rPr>
                          <m:t>tan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m:t>
                    </m:r>
                    <m:f>
                      <m:fPr>
                        <m:ctrlPr>
                          <a:rPr lang="fr-FR" b="0" i="1" smtClean="0">
                            <a:latin typeface="Cambria Math"/>
                          </a:rPr>
                        </m:ctrlPr>
                      </m:fPr>
                      <m:num>
                        <m:r>
                          <a:rPr lang="fr-FR" i="1">
                            <a:latin typeface="Cambria Math"/>
                          </a:rPr>
                          <m:t>𝑒</m:t>
                        </m:r>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1</m:t>
                                </m:r>
                              </m:sub>
                            </m:sSub>
                          </m:e>
                        </m:func>
                      </m:num>
                      <m:den>
                        <m:r>
                          <a:rPr lang="fr-FR" i="1">
                            <a:latin typeface="Cambria Math"/>
                          </a:rPr>
                          <m:t>h</m:t>
                        </m:r>
                        <m:r>
                          <a:rPr lang="fr-FR" i="1">
                            <a:latin typeface="Cambria Math"/>
                          </a:rPr>
                          <m:t>+</m:t>
                        </m:r>
                        <m:r>
                          <a:rPr lang="fr-FR" i="1">
                            <a:latin typeface="Cambria Math"/>
                          </a:rPr>
                          <m:t>𝑒</m:t>
                        </m:r>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1</m:t>
                                </m:r>
                              </m:sub>
                            </m:sSub>
                          </m:e>
                        </m:func>
                      </m:den>
                    </m:f>
                  </m:oMath>
                </a14:m>
                <a:endParaRPr lang="fr-FR" dirty="0" smtClean="0"/>
              </a:p>
              <a:p>
                <a:endParaRPr lang="fr-FR" dirty="0"/>
              </a:p>
              <a:p>
                <a:endParaRPr lang="fr-FR" dirty="0" smtClean="0"/>
              </a:p>
            </p:txBody>
          </p:sp>
        </mc:Choice>
        <mc:Fallback xmlns="">
          <p:sp>
            <p:nvSpPr>
              <p:cNvPr id="7" name="Espace réservé du contenu 6"/>
              <p:cNvSpPr>
                <a:spLocks noGrp="1" noRot="1" noChangeAspect="1" noMove="1" noResize="1" noEditPoints="1" noAdjustHandles="1" noChangeArrowheads="1" noChangeShapeType="1" noTextEdit="1"/>
              </p:cNvSpPr>
              <p:nvPr>
                <p:ph sz="quarter" idx="1"/>
              </p:nvPr>
            </p:nvSpPr>
            <p:spPr>
              <a:xfrm>
                <a:off x="179512" y="1219200"/>
                <a:ext cx="5256584" cy="4937760"/>
              </a:xfrm>
              <a:blipFill rotWithShape="1">
                <a:blip r:embed="rId2"/>
                <a:stretch>
                  <a:fillRect l="-348" t="-1235"/>
                </a:stretch>
              </a:blipFill>
            </p:spPr>
            <p:txBody>
              <a:bodyPr/>
              <a:lstStyle/>
              <a:p>
                <a:r>
                  <a:rPr lang="fr-FR">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708920"/>
            <a:ext cx="38290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558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des performances</a:t>
            </a:r>
            <a:br>
              <a:rPr lang="fr-FR" dirty="0"/>
            </a:br>
            <a:r>
              <a:rPr lang="fr-FR" dirty="0"/>
              <a:t>Calcul du débit instantané</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12</a:t>
            </a:fld>
            <a:endParaRPr lang="fr-FR"/>
          </a:p>
        </p:txBody>
      </p:sp>
      <mc:AlternateContent xmlns:mc="http://schemas.openxmlformats.org/markup-compatibility/2006" xmlns:a14="http://schemas.microsoft.com/office/drawing/2010/main">
        <mc:Choice Requires="a14">
          <p:sp>
            <p:nvSpPr>
              <p:cNvPr id="5" name="Espace réservé du contenu 4"/>
              <p:cNvSpPr>
                <a:spLocks noGrp="1"/>
              </p:cNvSpPr>
              <p:nvPr>
                <p:ph sz="quarter" idx="1"/>
              </p:nvPr>
            </p:nvSpPr>
            <p:spPr>
              <a:xfrm>
                <a:off x="457200" y="1219200"/>
                <a:ext cx="5266928" cy="4937760"/>
              </a:xfrm>
            </p:spPr>
            <p:txBody>
              <a:bodyPr>
                <a:normAutofit fontScale="85000" lnSpcReduction="20000"/>
              </a:bodyPr>
              <a:lstStyle/>
              <a:p>
                <a:r>
                  <a:rPr lang="fr-FR" dirty="0" smtClean="0"/>
                  <a:t>On a :</a:t>
                </a:r>
              </a:p>
              <a:p>
                <a:pPr lvl="1"/>
                <a14:m>
                  <m:oMath xmlns:m="http://schemas.openxmlformats.org/officeDocument/2006/math">
                    <m:acc>
                      <m:accPr>
                        <m:chr m:val="⃗"/>
                        <m:ctrlPr>
                          <a:rPr lang="fr-FR" i="1" smtClean="0">
                            <a:latin typeface="Cambria Math"/>
                          </a:rPr>
                        </m:ctrlPr>
                      </m:accPr>
                      <m:e>
                        <m:r>
                          <a:rPr lang="fr-FR" b="0" i="1" smtClean="0">
                            <a:latin typeface="Cambria Math"/>
                          </a:rPr>
                          <m:t>𝐴𝐸</m:t>
                        </m:r>
                      </m:e>
                    </m:acc>
                    <m:r>
                      <a:rPr lang="fr-FR" b="0" i="1" smtClean="0">
                        <a:latin typeface="Cambria Math"/>
                      </a:rPr>
                      <m:t>+</m:t>
                    </m:r>
                    <m:acc>
                      <m:accPr>
                        <m:chr m:val="⃗"/>
                        <m:ctrlPr>
                          <a:rPr lang="fr-FR" i="1">
                            <a:latin typeface="Cambria Math"/>
                          </a:rPr>
                        </m:ctrlPr>
                      </m:accPr>
                      <m:e>
                        <m:r>
                          <a:rPr lang="fr-FR" i="1">
                            <a:latin typeface="Cambria Math"/>
                          </a:rPr>
                          <m:t>𝐸</m:t>
                        </m:r>
                        <m:r>
                          <a:rPr lang="fr-FR" b="0" i="1" smtClean="0">
                            <a:latin typeface="Cambria Math"/>
                          </a:rPr>
                          <m:t>𝐷</m:t>
                        </m:r>
                      </m:e>
                    </m:acc>
                  </m:oMath>
                </a14:m>
                <a:r>
                  <a:rPr lang="fr-FR" dirty="0" smtClean="0"/>
                  <a:t>+</a:t>
                </a:r>
                <a:r>
                  <a:rPr lang="fr-FR" dirty="0"/>
                  <a:t> </a:t>
                </a:r>
                <a14:m>
                  <m:oMath xmlns:m="http://schemas.openxmlformats.org/officeDocument/2006/math">
                    <m:acc>
                      <m:accPr>
                        <m:chr m:val="⃗"/>
                        <m:ctrlPr>
                          <a:rPr lang="fr-FR" i="1">
                            <a:latin typeface="Cambria Math"/>
                          </a:rPr>
                        </m:ctrlPr>
                      </m:accPr>
                      <m:e>
                        <m:r>
                          <a:rPr lang="fr-FR" b="0" i="1" smtClean="0">
                            <a:latin typeface="Cambria Math"/>
                          </a:rPr>
                          <m:t>𝐷𝐴</m:t>
                        </m:r>
                      </m:e>
                    </m:acc>
                  </m:oMath>
                </a14:m>
                <a:r>
                  <a:rPr lang="fr-FR" dirty="0" smtClean="0"/>
                  <a:t>=</a:t>
                </a:r>
                <a:r>
                  <a:rPr lang="fr-FR" dirty="0"/>
                  <a:t> </a:t>
                </a:r>
                <a14:m>
                  <m:oMath xmlns:m="http://schemas.openxmlformats.org/officeDocument/2006/math">
                    <m:acc>
                      <m:accPr>
                        <m:chr m:val="⃗"/>
                        <m:ctrlPr>
                          <a:rPr lang="fr-FR" i="1">
                            <a:latin typeface="Cambria Math"/>
                          </a:rPr>
                        </m:ctrlPr>
                      </m:accPr>
                      <m:e>
                        <m:r>
                          <a:rPr lang="fr-FR" b="0" i="1" smtClean="0">
                            <a:latin typeface="Cambria Math"/>
                          </a:rPr>
                          <m:t>0</m:t>
                        </m:r>
                      </m:e>
                    </m:acc>
                  </m:oMath>
                </a14:m>
                <a:endParaRPr lang="fr-FR" dirty="0" smtClean="0"/>
              </a:p>
              <a:p>
                <a:pPr lvl="1"/>
                <a14:m>
                  <m:oMath xmlns:m="http://schemas.openxmlformats.org/officeDocument/2006/math">
                    <m:r>
                      <a:rPr lang="fr-FR" b="0" i="1" smtClean="0">
                        <a:latin typeface="Cambria Math"/>
                      </a:rPr>
                      <m:t>𝑎</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𝑥</m:t>
                            </m:r>
                          </m:e>
                          <m:sub>
                            <m:r>
                              <a:rPr lang="fr-FR" b="0" i="1" smtClean="0">
                                <a:latin typeface="Cambria Math"/>
                              </a:rPr>
                              <m:t>0</m:t>
                            </m:r>
                          </m:sub>
                        </m:sSub>
                      </m:e>
                    </m:acc>
                    <m:r>
                      <a:rPr lang="fr-FR" b="0" i="1" smtClean="0">
                        <a:latin typeface="Cambria Math"/>
                      </a:rPr>
                      <m:t>+</m:t>
                    </m:r>
                    <m:r>
                      <a:rPr lang="fr-FR" b="0" i="1" smtClean="0">
                        <a:latin typeface="Cambria Math"/>
                      </a:rPr>
                      <m:t>𝜆</m:t>
                    </m:r>
                    <m:acc>
                      <m:accPr>
                        <m:chr m:val="⃗"/>
                        <m:ctrlPr>
                          <a:rPr lang="fr-FR" b="0" i="1" smtClean="0">
                            <a:latin typeface="Cambria Math"/>
                          </a:rPr>
                        </m:ctrlPr>
                      </m:accPr>
                      <m:e>
                        <m:r>
                          <a:rPr lang="fr-FR" b="0" i="1" smtClean="0">
                            <a:latin typeface="Cambria Math"/>
                          </a:rPr>
                          <m:t>𝑢</m:t>
                        </m:r>
                      </m:e>
                    </m:acc>
                    <m:r>
                      <a:rPr lang="fr-FR" b="0" i="1" smtClean="0">
                        <a:latin typeface="Cambria Math"/>
                      </a:rPr>
                      <m:t>−</m:t>
                    </m:r>
                    <m:r>
                      <a:rPr lang="fr-FR" b="0" i="1" smtClean="0">
                        <a:latin typeface="Cambria Math"/>
                      </a:rPr>
                      <m:t>𝜌</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𝑥</m:t>
                            </m:r>
                          </m:e>
                          <m:sub>
                            <m:r>
                              <a:rPr lang="fr-FR" b="0" i="1" smtClean="0">
                                <a:latin typeface="Cambria Math"/>
                              </a:rPr>
                              <m:t>3</m:t>
                            </m:r>
                          </m:sub>
                        </m:sSub>
                      </m:e>
                    </m:acc>
                    <m:r>
                      <m:rPr>
                        <m:nor/>
                      </m:rPr>
                      <a:rPr lang="fr-FR" dirty="0"/>
                      <m:t>= </m:t>
                    </m:r>
                    <m:acc>
                      <m:accPr>
                        <m:chr m:val="⃗"/>
                        <m:ctrlPr>
                          <a:rPr lang="fr-FR" i="1">
                            <a:latin typeface="Cambria Math"/>
                          </a:rPr>
                        </m:ctrlPr>
                      </m:accPr>
                      <m:e>
                        <m:r>
                          <a:rPr lang="fr-FR" i="1">
                            <a:latin typeface="Cambria Math"/>
                          </a:rPr>
                          <m:t>0</m:t>
                        </m:r>
                      </m:e>
                    </m:acc>
                  </m:oMath>
                </a14:m>
                <a:endParaRPr lang="fr-FR" dirty="0" smtClean="0"/>
              </a:p>
              <a:p>
                <a:r>
                  <a:rPr lang="fr-FR" dirty="0" smtClean="0"/>
                  <a:t>En conséquences : </a:t>
                </a:r>
              </a:p>
              <a:p>
                <a:pPr lvl="1"/>
                <a:r>
                  <a:rPr lang="fr-FR" dirty="0" smtClean="0"/>
                  <a:t>Projection sur </a:t>
                </a:r>
                <a14:m>
                  <m:oMath xmlns:m="http://schemas.openxmlformats.org/officeDocument/2006/math">
                    <m:acc>
                      <m:accPr>
                        <m:chr m:val="⃗"/>
                        <m:ctrlPr>
                          <a:rPr lang="fr-FR" i="1">
                            <a:latin typeface="Cambria Math"/>
                          </a:rPr>
                        </m:ctrlPr>
                      </m:accPr>
                      <m:e>
                        <m:sSub>
                          <m:sSubPr>
                            <m:ctrlPr>
                              <a:rPr lang="fr-FR" i="1">
                                <a:latin typeface="Cambria Math"/>
                              </a:rPr>
                            </m:ctrlPr>
                          </m:sSubPr>
                          <m:e>
                            <m:r>
                              <a:rPr lang="fr-FR" i="1">
                                <a:latin typeface="Cambria Math"/>
                              </a:rPr>
                              <m:t>𝑥</m:t>
                            </m:r>
                          </m:e>
                          <m:sub>
                            <m:r>
                              <a:rPr lang="fr-FR" i="1">
                                <a:latin typeface="Cambria Math"/>
                              </a:rPr>
                              <m:t>0</m:t>
                            </m:r>
                          </m:sub>
                        </m:sSub>
                      </m:e>
                    </m:acc>
                  </m:oMath>
                </a14:m>
                <a:r>
                  <a:rPr lang="fr-FR" dirty="0" smtClean="0"/>
                  <a:t> :</a:t>
                </a:r>
                <a14:m>
                  <m:oMath xmlns:m="http://schemas.openxmlformats.org/officeDocument/2006/math">
                    <m:r>
                      <a:rPr lang="fr-FR" i="1">
                        <a:latin typeface="Cambria Math"/>
                      </a:rPr>
                      <m:t>𝑎</m:t>
                    </m:r>
                    <m:r>
                      <a:rPr lang="fr-FR" b="0" i="1" smtClean="0">
                        <a:latin typeface="Cambria Math"/>
                      </a:rPr>
                      <m:t>−</m:t>
                    </m:r>
                    <m:r>
                      <a:rPr lang="fr-FR" i="1">
                        <a:latin typeface="Cambria Math"/>
                      </a:rPr>
                      <m:t>𝜆</m:t>
                    </m:r>
                    <m:func>
                      <m:funcPr>
                        <m:ctrlPr>
                          <a:rPr lang="fr-FR" b="0" i="1" smtClean="0">
                            <a:latin typeface="Cambria Math"/>
                          </a:rPr>
                        </m:ctrlPr>
                      </m:funcPr>
                      <m:fName>
                        <m:r>
                          <m:rPr>
                            <m:sty m:val="p"/>
                          </m:rPr>
                          <a:rPr lang="fr-FR" b="0" i="0" smtClean="0">
                            <a:latin typeface="Cambria Math"/>
                          </a:rPr>
                          <m:t>sin</m:t>
                        </m:r>
                      </m:fName>
                      <m:e>
                        <m:r>
                          <a:rPr lang="fr-FR" b="0" i="1" smtClean="0">
                            <a:latin typeface="Cambria Math"/>
                          </a:rPr>
                          <m:t>𝛼</m:t>
                        </m:r>
                      </m:e>
                    </m:func>
                    <m:r>
                      <a:rPr lang="fr-FR" i="1">
                        <a:latin typeface="Cambria Math"/>
                      </a:rPr>
                      <m:t>−</m:t>
                    </m:r>
                    <m:r>
                      <a:rPr lang="fr-FR" i="1">
                        <a:latin typeface="Cambria Math"/>
                      </a:rPr>
                      <m:t>𝜌</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m:rPr>
                        <m:nor/>
                      </m:rPr>
                      <a:rPr lang="fr-FR" b="0" i="0" smtClean="0">
                        <a:latin typeface="Cambria Math"/>
                      </a:rPr>
                      <m:t>=0</m:t>
                    </m:r>
                    <m:r>
                      <a:rPr lang="fr-FR" b="0" i="1" smtClean="0">
                        <a:latin typeface="Cambria Math"/>
                      </a:rPr>
                      <m:t>⇔</m:t>
                    </m:r>
                    <m:r>
                      <a:rPr lang="fr-FR" i="1">
                        <a:latin typeface="Cambria Math"/>
                      </a:rPr>
                      <m:t>𝜌</m:t>
                    </m:r>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3</m:t>
                            </m:r>
                          </m:sub>
                        </m:sSub>
                      </m:e>
                    </m:func>
                    <m:r>
                      <a:rPr lang="fr-FR" b="0" i="1" smtClean="0">
                        <a:latin typeface="Cambria Math"/>
                      </a:rPr>
                      <m:t>=</m:t>
                    </m:r>
                    <m:r>
                      <a:rPr lang="fr-FR" i="1">
                        <a:latin typeface="Cambria Math"/>
                      </a:rPr>
                      <m:t>𝑎</m:t>
                    </m:r>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sin</m:t>
                        </m:r>
                      </m:fName>
                      <m:e>
                        <m:r>
                          <a:rPr lang="fr-FR" i="1">
                            <a:latin typeface="Cambria Math"/>
                          </a:rPr>
                          <m:t>𝛼</m:t>
                        </m:r>
                      </m:e>
                    </m:func>
                  </m:oMath>
                </a14:m>
                <a:endParaRPr lang="fr-FR" dirty="0" smtClean="0"/>
              </a:p>
              <a:p>
                <a:pPr lvl="1"/>
                <a:r>
                  <a:rPr lang="fr-FR" dirty="0"/>
                  <a:t>Projection sur </a:t>
                </a:r>
                <a14:m>
                  <m:oMath xmlns:m="http://schemas.openxmlformats.org/officeDocument/2006/math">
                    <m:acc>
                      <m:accPr>
                        <m:chr m:val="⃗"/>
                        <m:ctrlPr>
                          <a:rPr lang="fr-FR" i="1">
                            <a:latin typeface="Cambria Math"/>
                          </a:rPr>
                        </m:ctrlPr>
                      </m:accPr>
                      <m:e>
                        <m:sSub>
                          <m:sSubPr>
                            <m:ctrlPr>
                              <a:rPr lang="fr-FR" i="1">
                                <a:latin typeface="Cambria Math"/>
                              </a:rPr>
                            </m:ctrlPr>
                          </m:sSubPr>
                          <m:e>
                            <m:r>
                              <a:rPr lang="fr-FR" b="0" i="1" smtClean="0">
                                <a:latin typeface="Cambria Math"/>
                              </a:rPr>
                              <m:t>𝑦</m:t>
                            </m:r>
                          </m:e>
                          <m:sub>
                            <m:r>
                              <a:rPr lang="fr-FR" i="1">
                                <a:latin typeface="Cambria Math"/>
                              </a:rPr>
                              <m:t>0</m:t>
                            </m:r>
                          </m:sub>
                        </m:sSub>
                      </m:e>
                    </m:acc>
                  </m:oMath>
                </a14:m>
                <a:r>
                  <a:rPr lang="fr-FR" dirty="0"/>
                  <a:t> : </a:t>
                </a:r>
                <a14:m>
                  <m:oMath xmlns:m="http://schemas.openxmlformats.org/officeDocument/2006/math">
                    <m:r>
                      <a:rPr lang="fr-FR" i="1">
                        <a:latin typeface="Cambria Math"/>
                      </a:rPr>
                      <m:t>𝜌</m:t>
                    </m:r>
                    <m:func>
                      <m:funcPr>
                        <m:ctrlPr>
                          <a:rPr lang="fr-FR" i="1">
                            <a:latin typeface="Cambria Math"/>
                          </a:rPr>
                        </m:ctrlPr>
                      </m:funcPr>
                      <m:fName>
                        <m:r>
                          <m:rPr>
                            <m:sty m:val="p"/>
                          </m:rPr>
                          <a:rPr lang="fr-FR" b="0" i="0" smtClean="0">
                            <a:latin typeface="Cambria Math"/>
                          </a:rPr>
                          <m:t>sin</m:t>
                        </m:r>
                      </m:fName>
                      <m:e>
                        <m:sSub>
                          <m:sSubPr>
                            <m:ctrlPr>
                              <a:rPr lang="fr-FR" i="1">
                                <a:latin typeface="Cambria Math"/>
                              </a:rPr>
                            </m:ctrlPr>
                          </m:sSubPr>
                          <m:e>
                            <m:r>
                              <a:rPr lang="fr-FR" i="1">
                                <a:latin typeface="Cambria Math"/>
                              </a:rPr>
                              <m:t>𝜃</m:t>
                            </m:r>
                          </m:e>
                          <m:sub>
                            <m:r>
                              <a:rPr lang="fr-FR" i="1">
                                <a:latin typeface="Cambria Math"/>
                              </a:rPr>
                              <m:t>3</m:t>
                            </m:r>
                          </m:sub>
                        </m:sSub>
                      </m:e>
                    </m:func>
                    <m:r>
                      <m:rPr>
                        <m:nor/>
                      </m:rPr>
                      <a:rPr lang="fr-FR" b="0" i="0" smtClean="0">
                        <a:latin typeface="Cambria Math"/>
                      </a:rPr>
                      <m:t>=</m:t>
                    </m:r>
                    <m:r>
                      <a:rPr lang="fr-FR" i="1">
                        <a:latin typeface="Cambria Math"/>
                      </a:rPr>
                      <m:t>𝜆</m:t>
                    </m:r>
                    <m:func>
                      <m:funcPr>
                        <m:ctrlPr>
                          <a:rPr lang="fr-FR" i="1">
                            <a:latin typeface="Cambria Math"/>
                          </a:rPr>
                        </m:ctrlPr>
                      </m:funcPr>
                      <m:fName>
                        <m:r>
                          <m:rPr>
                            <m:sty m:val="p"/>
                          </m:rPr>
                          <a:rPr lang="fr-FR">
                            <a:latin typeface="Cambria Math"/>
                          </a:rPr>
                          <m:t>cos</m:t>
                        </m:r>
                      </m:fName>
                      <m:e>
                        <m:r>
                          <a:rPr lang="fr-FR" i="1">
                            <a:latin typeface="Cambria Math"/>
                          </a:rPr>
                          <m:t>𝛼</m:t>
                        </m:r>
                      </m:e>
                    </m:func>
                  </m:oMath>
                </a14:m>
                <a:endParaRPr lang="fr-FR" dirty="0" smtClean="0"/>
              </a:p>
              <a:p>
                <a:pPr lvl="1"/>
                <a:r>
                  <a:rPr lang="fr-FR" b="0" dirty="0" smtClean="0"/>
                  <a:t>D’où : </a:t>
                </a:r>
              </a:p>
              <a:p>
                <a:pPr lvl="2"/>
                <a14:m>
                  <m:oMath xmlns:m="http://schemas.openxmlformats.org/officeDocument/2006/math">
                    <m:func>
                      <m:funcPr>
                        <m:ctrlPr>
                          <a:rPr lang="fr-FR" b="0" i="1" smtClean="0">
                            <a:latin typeface="Cambria Math"/>
                          </a:rPr>
                        </m:ctrlPr>
                      </m:funcPr>
                      <m:fName>
                        <m:r>
                          <m:rPr>
                            <m:sty m:val="p"/>
                          </m:rPr>
                          <a:rPr lang="fr-FR" b="0" i="0" smtClean="0">
                            <a:latin typeface="Cambria Math"/>
                          </a:rPr>
                          <m:t>tan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m:t>
                    </m:r>
                    <m:f>
                      <m:fPr>
                        <m:ctrlPr>
                          <a:rPr lang="fr-FR" b="0" i="1" smtClean="0">
                            <a:latin typeface="Cambria Math"/>
                          </a:rPr>
                        </m:ctrlPr>
                      </m:fPr>
                      <m:num>
                        <m:r>
                          <a:rPr lang="fr-FR" i="1">
                            <a:latin typeface="Cambria Math"/>
                          </a:rPr>
                          <m:t>𝜆</m:t>
                        </m:r>
                        <m:func>
                          <m:funcPr>
                            <m:ctrlPr>
                              <a:rPr lang="fr-FR" i="1">
                                <a:latin typeface="Cambria Math"/>
                              </a:rPr>
                            </m:ctrlPr>
                          </m:funcPr>
                          <m:fName>
                            <m:r>
                              <m:rPr>
                                <m:sty m:val="p"/>
                              </m:rPr>
                              <a:rPr lang="fr-FR">
                                <a:latin typeface="Cambria Math"/>
                              </a:rPr>
                              <m:t>cos</m:t>
                            </m:r>
                          </m:fName>
                          <m:e>
                            <m:r>
                              <a:rPr lang="fr-FR" i="1">
                                <a:latin typeface="Cambria Math"/>
                              </a:rPr>
                              <m:t>𝛼</m:t>
                            </m:r>
                          </m:e>
                        </m:func>
                      </m:num>
                      <m:den>
                        <m:r>
                          <a:rPr lang="fr-FR" i="1">
                            <a:latin typeface="Cambria Math"/>
                          </a:rPr>
                          <m:t>𝑎</m:t>
                        </m:r>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sin</m:t>
                            </m:r>
                          </m:fName>
                          <m:e>
                            <m:r>
                              <a:rPr lang="fr-FR" i="1">
                                <a:latin typeface="Cambria Math"/>
                              </a:rPr>
                              <m:t>𝛼</m:t>
                            </m:r>
                          </m:e>
                        </m:func>
                      </m:den>
                    </m:f>
                  </m:oMath>
                </a14:m>
                <a:endParaRPr lang="fr-FR" b="0" i="1" dirty="0" smtClean="0">
                  <a:latin typeface="Cambria Math"/>
                </a:endParaRPr>
              </a:p>
              <a:p>
                <a:pPr lvl="2"/>
                <a14:m>
                  <m:oMath xmlns:m="http://schemas.openxmlformats.org/officeDocument/2006/math">
                    <m:r>
                      <a:rPr lang="fr-FR" b="0" i="1" smtClean="0">
                        <a:latin typeface="Cambria Math"/>
                      </a:rPr>
                      <m:t>⇔</m:t>
                    </m:r>
                    <m:d>
                      <m:dPr>
                        <m:ctrlPr>
                          <a:rPr lang="fr-FR" b="0" i="1" smtClean="0">
                            <a:latin typeface="Cambria Math"/>
                          </a:rPr>
                        </m:ctrlPr>
                      </m:dPr>
                      <m:e>
                        <m:r>
                          <a:rPr lang="fr-FR" i="1">
                            <a:latin typeface="Cambria Math"/>
                          </a:rPr>
                          <m:t>𝑎</m:t>
                        </m:r>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sin</m:t>
                            </m:r>
                          </m:fName>
                          <m:e>
                            <m:r>
                              <a:rPr lang="fr-FR" i="1">
                                <a:latin typeface="Cambria Math"/>
                              </a:rPr>
                              <m:t>𝛼</m:t>
                            </m:r>
                          </m:e>
                        </m:func>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e>
                    </m:d>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cos</m:t>
                        </m:r>
                      </m:fName>
                      <m:e>
                        <m:r>
                          <a:rPr lang="fr-FR" i="1">
                            <a:latin typeface="Cambria Math"/>
                          </a:rPr>
                          <m:t>𝛼</m:t>
                        </m:r>
                      </m:e>
                    </m:func>
                  </m:oMath>
                </a14:m>
                <a:endParaRPr lang="fr-FR" i="1" dirty="0" smtClean="0">
                  <a:latin typeface="Cambria Math"/>
                </a:endParaRPr>
              </a:p>
              <a:p>
                <a:pPr lvl="2"/>
                <a14:m>
                  <m:oMath xmlns:m="http://schemas.openxmlformats.org/officeDocument/2006/math">
                    <m:r>
                      <a:rPr lang="fr-FR" b="0" i="1" smtClean="0">
                        <a:latin typeface="Cambria Math"/>
                      </a:rPr>
                      <m:t>⇔</m:t>
                    </m:r>
                    <m:r>
                      <a:rPr lang="fr-FR" b="0" i="1" smtClean="0">
                        <a:latin typeface="Cambria Math"/>
                      </a:rPr>
                      <m:t>𝜆</m:t>
                    </m:r>
                    <m:r>
                      <a:rPr lang="fr-FR" b="0" i="1" smtClean="0">
                        <a:latin typeface="Cambria Math"/>
                      </a:rPr>
                      <m:t>= </m:t>
                    </m:r>
                    <m:f>
                      <m:fPr>
                        <m:ctrlPr>
                          <a:rPr lang="fr-FR" b="0" i="1" smtClean="0">
                            <a:latin typeface="Cambria Math"/>
                          </a:rPr>
                        </m:ctrlPr>
                      </m:fPr>
                      <m:num>
                        <m:r>
                          <a:rPr lang="fr-FR" i="1">
                            <a:latin typeface="Cambria Math"/>
                          </a:rPr>
                          <m:t>𝑎</m:t>
                        </m:r>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num>
                      <m:den>
                        <m:func>
                          <m:funcPr>
                            <m:ctrlPr>
                              <a:rPr lang="fr-FR" i="1">
                                <a:latin typeface="Cambria Math"/>
                              </a:rPr>
                            </m:ctrlPr>
                          </m:funcPr>
                          <m:fName>
                            <m:r>
                              <m:rPr>
                                <m:sty m:val="p"/>
                              </m:rPr>
                              <a:rPr lang="fr-FR">
                                <a:latin typeface="Cambria Math"/>
                              </a:rPr>
                              <m:t>cos</m:t>
                            </m:r>
                          </m:fName>
                          <m:e>
                            <m:r>
                              <a:rPr lang="fr-FR" i="1">
                                <a:latin typeface="Cambria Math"/>
                              </a:rPr>
                              <m:t>𝛼</m:t>
                            </m:r>
                          </m:e>
                        </m:func>
                        <m:r>
                          <a:rPr lang="fr-FR" i="1">
                            <a:latin typeface="Cambria Math"/>
                          </a:rPr>
                          <m:t>+</m:t>
                        </m:r>
                        <m:func>
                          <m:funcPr>
                            <m:ctrlPr>
                              <a:rPr lang="fr-FR" i="1">
                                <a:latin typeface="Cambria Math"/>
                              </a:rPr>
                            </m:ctrlPr>
                          </m:funcPr>
                          <m:fName>
                            <m:r>
                              <m:rPr>
                                <m:sty m:val="p"/>
                              </m:rPr>
                              <a:rPr lang="fr-FR">
                                <a:latin typeface="Cambria Math"/>
                              </a:rPr>
                              <m:t>sin</m:t>
                            </m:r>
                          </m:fName>
                          <m:e>
                            <m:r>
                              <a:rPr lang="fr-FR" i="1">
                                <a:latin typeface="Cambria Math"/>
                              </a:rPr>
                              <m:t>𝛼</m:t>
                            </m:r>
                          </m:e>
                        </m:func>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den>
                    </m:f>
                  </m:oMath>
                </a14:m>
                <a:endParaRPr lang="fr-FR" dirty="0" smtClean="0"/>
              </a:p>
              <a:p>
                <a:r>
                  <a:rPr lang="fr-FR" dirty="0" smtClean="0"/>
                  <a:t>Débit instantané : </a:t>
                </a:r>
              </a:p>
              <a:p>
                <a:pPr lvl="1"/>
                <a14:m>
                  <m:oMath xmlns:m="http://schemas.openxmlformats.org/officeDocument/2006/math">
                    <m:r>
                      <a:rPr lang="fr-FR" i="1" smtClean="0">
                        <a:latin typeface="Cambria Math"/>
                      </a:rPr>
                      <m:t>𝑞</m:t>
                    </m:r>
                    <m:d>
                      <m:dPr>
                        <m:ctrlPr>
                          <a:rPr lang="fr-FR" b="0" i="1" smtClean="0">
                            <a:latin typeface="Cambria Math"/>
                          </a:rPr>
                        </m:ctrlPr>
                      </m:dPr>
                      <m:e>
                        <m:r>
                          <a:rPr lang="fr-FR" b="0" i="1" smtClean="0">
                            <a:latin typeface="Cambria Math"/>
                          </a:rPr>
                          <m:t>𝑡</m:t>
                        </m:r>
                      </m:e>
                    </m:d>
                    <m:r>
                      <a:rPr lang="fr-FR" b="0" i="1" smtClean="0">
                        <a:latin typeface="Cambria Math"/>
                      </a:rPr>
                      <m:t>=</m:t>
                    </m:r>
                    <m:acc>
                      <m:accPr>
                        <m:chr m:val="̇"/>
                        <m:ctrlPr>
                          <a:rPr lang="fr-FR" b="0" i="1" smtClean="0">
                            <a:latin typeface="Cambria Math"/>
                          </a:rPr>
                        </m:ctrlPr>
                      </m:accPr>
                      <m:e>
                        <m:r>
                          <a:rPr lang="fr-FR" b="0" i="1" smtClean="0">
                            <a:latin typeface="Cambria Math"/>
                          </a:rPr>
                          <m:t>𝜆</m:t>
                        </m:r>
                      </m:e>
                    </m:acc>
                    <m:r>
                      <a:rPr lang="fr-FR" b="0" i="1" smtClean="0">
                        <a:latin typeface="Cambria Math"/>
                      </a:rPr>
                      <m:t>𝑆</m:t>
                    </m:r>
                  </m:oMath>
                </a14:m>
                <a:endParaRPr lang="fr-FR" dirty="0" smtClean="0"/>
              </a:p>
              <a:p>
                <a:r>
                  <a:rPr lang="fr-FR" dirty="0" smtClean="0"/>
                  <a:t>Débit moyen ;</a:t>
                </a:r>
              </a:p>
              <a:p>
                <a:pPr lvl="1"/>
                <a:r>
                  <a:rPr lang="fr-FR" dirty="0" smtClean="0"/>
                  <a:t>5400 mm</a:t>
                </a:r>
                <a:r>
                  <a:rPr lang="fr-FR" baseline="30000" dirty="0" smtClean="0"/>
                  <a:t>3</a:t>
                </a:r>
                <a:r>
                  <a:rPr lang="fr-FR" dirty="0" smtClean="0"/>
                  <a:t>/s</a:t>
                </a:r>
                <a:endParaRPr lang="fr-FR" dirty="0"/>
              </a:p>
              <a:p>
                <a:pPr lvl="1"/>
                <a:endParaRPr lang="fr-FR" dirty="0"/>
              </a:p>
            </p:txBody>
          </p:sp>
        </mc:Choice>
        <mc:Fallback xmlns="">
          <p:sp>
            <p:nvSpPr>
              <p:cNvPr id="5" name="Espace réservé du contenu 4"/>
              <p:cNvSpPr>
                <a:spLocks noGrp="1" noRot="1" noChangeAspect="1" noMove="1" noResize="1" noEditPoints="1" noAdjustHandles="1" noChangeArrowheads="1" noChangeShapeType="1" noTextEdit="1"/>
              </p:cNvSpPr>
              <p:nvPr>
                <p:ph sz="quarter" idx="1"/>
              </p:nvPr>
            </p:nvSpPr>
            <p:spPr>
              <a:xfrm>
                <a:off x="457200" y="1219200"/>
                <a:ext cx="5266928" cy="4937760"/>
              </a:xfrm>
              <a:blipFill rotWithShape="1">
                <a:blip r:embed="rId2"/>
                <a:stretch>
                  <a:fillRect l="-347" t="-1852"/>
                </a:stretch>
              </a:blipFill>
            </p:spPr>
            <p:txBody>
              <a:bodyPr/>
              <a:lstStyle/>
              <a:p>
                <a:r>
                  <a:rPr lang="fr-FR">
                    <a:noFill/>
                  </a:rPr>
                  <a:t> </a:t>
                </a:r>
              </a:p>
            </p:txBody>
          </p:sp>
        </mc:Fallback>
      </mc:AlternateContent>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0"/>
            <a:ext cx="2215377" cy="35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327" y="3717030"/>
            <a:ext cx="4060673" cy="2440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7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7355160" cy="990600"/>
          </a:xfrm>
        </p:spPr>
        <p:txBody>
          <a:bodyPr>
            <a:normAutofit/>
          </a:bodyPr>
          <a:lstStyle/>
          <a:p>
            <a:r>
              <a:rPr lang="fr-FR" dirty="0"/>
              <a:t>Vérification des performances</a:t>
            </a:r>
            <a:br>
              <a:rPr lang="fr-FR" dirty="0"/>
            </a:br>
            <a:r>
              <a:rPr lang="fr-FR" dirty="0" smtClean="0"/>
              <a:t>Estimation de la pression </a:t>
            </a:r>
            <a:r>
              <a:rPr lang="fr-FR" dirty="0" smtClean="0"/>
              <a:t>maximale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13</a:t>
            </a:fld>
            <a:endParaRPr lang="fr-FR"/>
          </a:p>
        </p:txBody>
      </p:sp>
      <mc:AlternateContent xmlns:mc="http://schemas.openxmlformats.org/markup-compatibility/2006">
        <mc:Choice xmlns:a14="http://schemas.microsoft.com/office/drawing/2010/main" Requires="a14">
          <p:sp>
            <p:nvSpPr>
              <p:cNvPr id="5" name="Espace réservé du contenu 4"/>
              <p:cNvSpPr>
                <a:spLocks noGrp="1"/>
              </p:cNvSpPr>
              <p:nvPr>
                <p:ph sz="quarter" idx="1"/>
              </p:nvPr>
            </p:nvSpPr>
            <p:spPr/>
            <p:txBody>
              <a:bodyPr>
                <a:normAutofit fontScale="85000" lnSpcReduction="10000"/>
              </a:bodyPr>
              <a:lstStyle/>
              <a:p>
                <a:r>
                  <a:rPr lang="fr-FR" dirty="0" smtClean="0"/>
                  <a:t>Estimation de la puissance nécessaire à découper une barre </a:t>
                </a:r>
              </a:p>
              <a:p>
                <a:pPr lvl="1"/>
                <a:r>
                  <a:rPr lang="fr-FR" dirty="0" smtClean="0"/>
                  <a:t>Temps de découpe : 5s, course : 16 mm </a:t>
                </a:r>
                <a:r>
                  <a:rPr lang="fr-FR" dirty="0" smtClean="0">
                    <a:sym typeface="Wingdings 3"/>
                  </a:rPr>
                  <a:t> </a:t>
                </a:r>
                <a14:m>
                  <m:oMath xmlns:m="http://schemas.openxmlformats.org/officeDocument/2006/math">
                    <m:r>
                      <a:rPr lang="fr-FR" b="0" i="1" smtClean="0">
                        <a:latin typeface="Cambria Math"/>
                        <a:sym typeface="Wingdings 3"/>
                      </a:rPr>
                      <m:t>𝑉</m:t>
                    </m:r>
                    <m:r>
                      <a:rPr lang="fr-FR" b="0" i="1" smtClean="0">
                        <a:latin typeface="Cambria Math"/>
                        <a:sym typeface="Wingdings 3"/>
                      </a:rPr>
                      <m:t>=</m:t>
                    </m:r>
                    <m:r>
                      <a:rPr lang="fr-FR" b="0" i="1" smtClean="0">
                        <a:latin typeface="Cambria Math"/>
                        <a:sym typeface="Wingdings 3"/>
                      </a:rPr>
                      <m:t>0</m:t>
                    </m:r>
                    <m:r>
                      <a:rPr lang="fr-FR" b="0" i="1" smtClean="0">
                        <a:latin typeface="Cambria Math"/>
                        <a:sym typeface="Wingdings 3"/>
                      </a:rPr>
                      <m:t>,</m:t>
                    </m:r>
                    <m:r>
                      <a:rPr lang="fr-FR" b="0" i="1" smtClean="0">
                        <a:latin typeface="Cambria Math"/>
                        <a:sym typeface="Wingdings 3"/>
                      </a:rPr>
                      <m:t>032</m:t>
                    </m:r>
                    <m:r>
                      <a:rPr lang="fr-FR" b="0" i="1" smtClean="0">
                        <a:latin typeface="Cambria Math"/>
                        <a:sym typeface="Wingdings 3"/>
                      </a:rPr>
                      <m:t> </m:t>
                    </m:r>
                    <m:r>
                      <a:rPr lang="fr-FR" b="0" i="1" smtClean="0">
                        <a:latin typeface="Cambria Math"/>
                        <a:sym typeface="Wingdings 3"/>
                      </a:rPr>
                      <m:t>𝑚</m:t>
                    </m:r>
                    <m:sSup>
                      <m:sSupPr>
                        <m:ctrlPr>
                          <a:rPr lang="fr-FR" b="0" i="1" smtClean="0">
                            <a:latin typeface="Cambria Math"/>
                            <a:sym typeface="Wingdings 3"/>
                          </a:rPr>
                        </m:ctrlPr>
                      </m:sSupPr>
                      <m:e>
                        <m:r>
                          <a:rPr lang="fr-FR" b="0" i="1" smtClean="0">
                            <a:latin typeface="Cambria Math"/>
                            <a:sym typeface="Wingdings 3"/>
                          </a:rPr>
                          <m:t>𝑠</m:t>
                        </m:r>
                      </m:e>
                      <m:sup>
                        <m:r>
                          <a:rPr lang="fr-FR" b="0" i="1" smtClean="0">
                            <a:latin typeface="Cambria Math"/>
                            <a:sym typeface="Wingdings 3"/>
                          </a:rPr>
                          <m:t>−</m:t>
                        </m:r>
                        <m:r>
                          <a:rPr lang="fr-FR" b="0" i="1" smtClean="0">
                            <a:latin typeface="Cambria Math"/>
                            <a:sym typeface="Wingdings 3"/>
                          </a:rPr>
                          <m:t>1</m:t>
                        </m:r>
                      </m:sup>
                    </m:sSup>
                  </m:oMath>
                </a14:m>
                <a:endParaRPr lang="fr-FR" dirty="0" smtClean="0"/>
              </a:p>
              <a:p>
                <a:pPr lvl="1"/>
                <a:r>
                  <a:rPr lang="fr-FR" dirty="0" smtClean="0"/>
                  <a:t>Effort : </a:t>
                </a:r>
                <a:endParaRPr lang="fr-FR" dirty="0" smtClean="0"/>
              </a:p>
              <a:p>
                <a:pPr lvl="2"/>
                <a:r>
                  <a:rPr lang="fr-FR" dirty="0" smtClean="0"/>
                  <a:t>résistance élastique des aciers : </a:t>
                </a:r>
                <a:r>
                  <a:rPr lang="fr-FR" dirty="0" err="1" smtClean="0"/>
                  <a:t>Re</a:t>
                </a:r>
                <a:r>
                  <a:rPr lang="fr-FR" dirty="0" smtClean="0"/>
                  <a:t> peut f varier 200 </a:t>
                </a:r>
                <a:r>
                  <a:rPr lang="fr-FR" dirty="0" err="1" smtClean="0"/>
                  <a:t>MPa</a:t>
                </a:r>
                <a:r>
                  <a:rPr lang="fr-FR" dirty="0" smtClean="0"/>
                  <a:t> à 1000 </a:t>
                </a:r>
                <a:r>
                  <a:rPr lang="fr-FR" dirty="0" err="1" smtClean="0"/>
                  <a:t>MPa</a:t>
                </a:r>
                <a:r>
                  <a:rPr lang="fr-FR" dirty="0"/>
                  <a:t>;</a:t>
                </a:r>
                <a:endParaRPr lang="fr-FR" dirty="0" smtClean="0"/>
              </a:p>
              <a:p>
                <a:pPr lvl="2"/>
                <a:r>
                  <a:rPr lang="fr-FR" dirty="0"/>
                  <a:t>s</a:t>
                </a:r>
                <a:r>
                  <a:rPr lang="fr-FR" dirty="0" smtClean="0"/>
                  <a:t>uivant les aciers, la résistance élastique au glissement peut varier de </a:t>
                </a:r>
                <a14:m>
                  <m:oMath xmlns:m="http://schemas.openxmlformats.org/officeDocument/2006/math">
                    <m:r>
                      <a:rPr lang="fr-FR" b="0" i="0" smtClean="0">
                        <a:latin typeface="Cambria Math"/>
                      </a:rPr>
                      <m:t>0</m:t>
                    </m:r>
                    <m:r>
                      <a:rPr lang="fr-FR" b="0" i="0" smtClean="0">
                        <a:latin typeface="Cambria Math"/>
                      </a:rPr>
                      <m:t>,</m:t>
                    </m:r>
                    <m:r>
                      <a:rPr lang="fr-FR" b="0" i="0" smtClean="0">
                        <a:latin typeface="Cambria Math"/>
                      </a:rPr>
                      <m:t>5</m:t>
                    </m:r>
                    <m:r>
                      <a:rPr lang="fr-FR" b="0" i="0" smtClean="0">
                        <a:latin typeface="Cambria Math"/>
                      </a:rPr>
                      <m:t> </m:t>
                    </m:r>
                    <m:r>
                      <m:rPr>
                        <m:sty m:val="p"/>
                      </m:rPr>
                      <a:rPr lang="fr-FR" b="0" i="0" smtClean="0">
                        <a:latin typeface="Cambria Math"/>
                      </a:rPr>
                      <m:t>Re</m:t>
                    </m:r>
                  </m:oMath>
                </a14:m>
                <a:r>
                  <a:rPr lang="fr-FR" dirty="0" smtClean="0"/>
                  <a:t> à </a:t>
                </a:r>
                <a14:m>
                  <m:oMath xmlns:m="http://schemas.openxmlformats.org/officeDocument/2006/math">
                    <m:r>
                      <a:rPr lang="fr-FR">
                        <a:latin typeface="Cambria Math"/>
                      </a:rPr>
                      <m:t>0</m:t>
                    </m:r>
                    <m:r>
                      <a:rPr lang="fr-FR">
                        <a:latin typeface="Cambria Math"/>
                      </a:rPr>
                      <m:t>,</m:t>
                    </m:r>
                    <m:r>
                      <a:rPr lang="fr-FR" b="0" i="0" smtClean="0">
                        <a:latin typeface="Cambria Math"/>
                      </a:rPr>
                      <m:t>8</m:t>
                    </m:r>
                    <m:r>
                      <a:rPr lang="fr-FR">
                        <a:latin typeface="Cambria Math"/>
                      </a:rPr>
                      <m:t> </m:t>
                    </m:r>
                    <m:r>
                      <m:rPr>
                        <m:sty m:val="p"/>
                      </m:rPr>
                      <a:rPr lang="fr-FR">
                        <a:latin typeface="Cambria Math"/>
                      </a:rPr>
                      <m:t>Re</m:t>
                    </m:r>
                  </m:oMath>
                </a14:m>
                <a:r>
                  <a:rPr lang="fr-FR" dirty="0" smtClean="0"/>
                  <a:t>;</a:t>
                </a:r>
              </a:p>
              <a:p>
                <a:pPr lvl="2"/>
                <a:r>
                  <a:rPr lang="fr-FR" dirty="0" smtClean="0"/>
                  <a:t>choix d’une résistance au glissement : pour un acier à béton. La </a:t>
                </a:r>
                <a:r>
                  <a:rPr lang="fr-FR" dirty="0"/>
                  <a:t>résistance élastique d’un acier pour béton armé est de l’ordre de 300 </a:t>
                </a:r>
                <a:r>
                  <a:rPr lang="fr-FR" dirty="0" err="1" smtClean="0"/>
                  <a:t>MPa</a:t>
                </a:r>
                <a:r>
                  <a:rPr lang="fr-FR" dirty="0" smtClean="0"/>
                  <a:t> </a:t>
                </a:r>
                <a:r>
                  <a:rPr lang="fr-FR" dirty="0"/>
                  <a:t>soit une résistance au glissement de 150 </a:t>
                </a:r>
                <a:r>
                  <a:rPr lang="fr-FR" dirty="0" smtClean="0"/>
                  <a:t>à 200 </a:t>
                </a:r>
                <a:r>
                  <a:rPr lang="fr-FR" dirty="0" err="1" smtClean="0"/>
                  <a:t>MPa</a:t>
                </a:r>
                <a:r>
                  <a:rPr lang="fr-FR" dirty="0"/>
                  <a:t>;</a:t>
                </a:r>
                <a:endParaRPr lang="fr-FR" dirty="0" smtClean="0"/>
              </a:p>
              <a:p>
                <a:pPr lvl="2"/>
                <a:r>
                  <a:rPr lang="fr-FR" dirty="0" smtClean="0"/>
                  <a:t>la section cisaillée est de </a:t>
                </a:r>
                <a14:m>
                  <m:oMath xmlns:m="http://schemas.openxmlformats.org/officeDocument/2006/math">
                    <m:f>
                      <m:fPr>
                        <m:ctrlPr>
                          <a:rPr lang="fr-FR" b="0" i="1" smtClean="0">
                            <a:latin typeface="Cambria Math"/>
                          </a:rPr>
                        </m:ctrlPr>
                      </m:fPr>
                      <m:num>
                        <m:r>
                          <a:rPr lang="fr-FR" b="0" i="1" smtClean="0">
                            <a:latin typeface="Cambria Math"/>
                          </a:rPr>
                          <m:t>𝜋</m:t>
                        </m:r>
                        <m:sSup>
                          <m:sSupPr>
                            <m:ctrlPr>
                              <a:rPr lang="fr-FR" b="0" i="1" smtClean="0">
                                <a:latin typeface="Cambria Math"/>
                              </a:rPr>
                            </m:ctrlPr>
                          </m:sSupPr>
                          <m:e>
                            <m:r>
                              <a:rPr lang="fr-FR" b="0" i="1" smtClean="0">
                                <a:latin typeface="Cambria Math"/>
                              </a:rPr>
                              <m:t>16</m:t>
                            </m:r>
                          </m:e>
                          <m:sup>
                            <m:r>
                              <a:rPr lang="fr-FR" b="0" i="1" smtClean="0">
                                <a:latin typeface="Cambria Math"/>
                              </a:rPr>
                              <m:t>2</m:t>
                            </m:r>
                          </m:sup>
                        </m:sSup>
                      </m:num>
                      <m:den>
                        <m:r>
                          <a:rPr lang="fr-FR" b="0" i="1" smtClean="0">
                            <a:latin typeface="Cambria Math"/>
                          </a:rPr>
                          <m:t>4</m:t>
                        </m:r>
                      </m:den>
                    </m:f>
                    <m:r>
                      <a:rPr lang="fr-FR" b="0" i="1" smtClean="0">
                        <a:latin typeface="Cambria Math"/>
                      </a:rPr>
                      <m:t>=</m:t>
                    </m:r>
                    <m:r>
                      <a:rPr lang="fr-FR" b="0" i="1" smtClean="0">
                        <a:latin typeface="Cambria Math"/>
                      </a:rPr>
                      <m:t>201</m:t>
                    </m:r>
                    <m:r>
                      <a:rPr lang="fr-FR" b="0" i="1" smtClean="0">
                        <a:latin typeface="Cambria Math"/>
                      </a:rPr>
                      <m:t> </m:t>
                    </m:r>
                    <m:r>
                      <a:rPr lang="fr-FR" b="0" i="1" smtClean="0">
                        <a:latin typeface="Cambria Math"/>
                      </a:rPr>
                      <m:t>𝑚</m:t>
                    </m:r>
                    <m:sSup>
                      <m:sSupPr>
                        <m:ctrlPr>
                          <a:rPr lang="fr-FR" b="0" i="1" smtClean="0">
                            <a:latin typeface="Cambria Math"/>
                          </a:rPr>
                        </m:ctrlPr>
                      </m:sSupPr>
                      <m:e>
                        <m:r>
                          <a:rPr lang="fr-FR" b="0" i="1" smtClean="0">
                            <a:latin typeface="Cambria Math"/>
                          </a:rPr>
                          <m:t>𝑚</m:t>
                        </m:r>
                      </m:e>
                      <m:sup>
                        <m:r>
                          <a:rPr lang="fr-FR" b="0" i="1" smtClean="0">
                            <a:latin typeface="Cambria Math"/>
                          </a:rPr>
                          <m:t>2</m:t>
                        </m:r>
                      </m:sup>
                    </m:sSup>
                  </m:oMath>
                </a14:m>
                <a:r>
                  <a:rPr lang="fr-FR" b="0" dirty="0" smtClean="0"/>
                  <a:t>;</a:t>
                </a:r>
              </a:p>
              <a:p>
                <a:pPr lvl="2"/>
                <a14:m>
                  <m:oMath xmlns:m="http://schemas.openxmlformats.org/officeDocument/2006/math">
                    <m:r>
                      <a:rPr lang="fr-FR" b="0" i="1" smtClean="0">
                        <a:latin typeface="Cambria Math"/>
                        <a:sym typeface="Wingdings 3"/>
                      </a:rPr>
                      <m:t>𝐹</m:t>
                    </m:r>
                    <m:r>
                      <a:rPr lang="fr-FR" b="0" i="1" smtClean="0">
                        <a:latin typeface="Cambria Math"/>
                        <a:sym typeface="Wingdings 3"/>
                      </a:rPr>
                      <m:t>=</m:t>
                    </m:r>
                    <m:r>
                      <a:rPr lang="fr-FR" b="0" i="1" smtClean="0">
                        <a:latin typeface="Cambria Math"/>
                        <a:sym typeface="Wingdings 3"/>
                      </a:rPr>
                      <m:t>150</m:t>
                    </m:r>
                    <m:r>
                      <a:rPr lang="fr-FR" b="0" i="1" smtClean="0">
                        <a:latin typeface="Cambria Math"/>
                        <a:sym typeface="Wingdings 3"/>
                      </a:rPr>
                      <m:t>⋅</m:t>
                    </m:r>
                    <m:r>
                      <a:rPr lang="fr-FR" b="0" i="1" smtClean="0">
                        <a:latin typeface="Cambria Math"/>
                        <a:sym typeface="Wingdings 3"/>
                      </a:rPr>
                      <m:t>201</m:t>
                    </m:r>
                    <m:r>
                      <a:rPr lang="fr-FR" b="0" i="0" smtClean="0">
                        <a:latin typeface="Cambria Math"/>
                        <a:sym typeface="Wingdings 3"/>
                      </a:rPr>
                      <m:t>=</m:t>
                    </m:r>
                    <m:r>
                      <a:rPr lang="fr-FR" b="0" i="0" smtClean="0">
                        <a:latin typeface="Cambria Math"/>
                        <a:sym typeface="Wingdings 3"/>
                      </a:rPr>
                      <m:t>32</m:t>
                    </m:r>
                    <m:r>
                      <a:rPr lang="fr-FR" b="0" i="0" smtClean="0">
                        <a:latin typeface="Cambria Math"/>
                        <a:sym typeface="Wingdings 3"/>
                      </a:rPr>
                      <m:t> </m:t>
                    </m:r>
                    <m:r>
                      <m:rPr>
                        <m:sty m:val="p"/>
                      </m:rPr>
                      <a:rPr lang="fr-FR" b="0" i="0" smtClean="0">
                        <a:latin typeface="Cambria Math"/>
                        <a:sym typeface="Wingdings 3"/>
                      </a:rPr>
                      <m:t>kN</m:t>
                    </m:r>
                  </m:oMath>
                </a14:m>
                <a:r>
                  <a:rPr lang="fr-FR" b="0" dirty="0" smtClean="0">
                    <a:sym typeface="Wingdings 3"/>
                  </a:rPr>
                  <a:t>.</a:t>
                </a:r>
              </a:p>
              <a:p>
                <a:pPr lvl="1"/>
                <a:r>
                  <a:rPr lang="fr-FR" dirty="0" smtClean="0"/>
                  <a:t>Puissance </a:t>
                </a:r>
                <a:r>
                  <a:rPr lang="fr-FR" dirty="0" smtClean="0"/>
                  <a:t>nécessaire : </a:t>
                </a:r>
                <a14:m>
                  <m:oMath xmlns:m="http://schemas.openxmlformats.org/officeDocument/2006/math">
                    <m:r>
                      <a:rPr lang="fr-FR" i="1" smtClean="0">
                        <a:latin typeface="Cambria Math"/>
                        <a:ea typeface="Cambria Math"/>
                      </a:rPr>
                      <m:t>𝒫</m:t>
                    </m:r>
                    <m:r>
                      <a:rPr lang="fr-FR" b="0" i="1" smtClean="0">
                        <a:latin typeface="Cambria Math"/>
                        <a:ea typeface="Cambria Math"/>
                      </a:rPr>
                      <m:t>≃</m:t>
                    </m:r>
                    <m:r>
                      <a:rPr lang="fr-FR" b="0" i="1" smtClean="0">
                        <a:latin typeface="Cambria Math"/>
                        <a:ea typeface="Cambria Math"/>
                      </a:rPr>
                      <m:t> </m:t>
                    </m:r>
                    <m:r>
                      <a:rPr lang="fr-FR" b="0" i="1" smtClean="0">
                        <a:latin typeface="Cambria Math"/>
                        <a:ea typeface="Cambria Math"/>
                      </a:rPr>
                      <m:t>965</m:t>
                    </m:r>
                    <m:r>
                      <a:rPr lang="fr-FR" b="0" i="1" smtClean="0">
                        <a:latin typeface="Cambria Math"/>
                        <a:ea typeface="Cambria Math"/>
                      </a:rPr>
                      <m:t> </m:t>
                    </m:r>
                    <m:r>
                      <a:rPr lang="fr-FR" b="0" i="1" smtClean="0">
                        <a:latin typeface="Cambria Math"/>
                        <a:ea typeface="Cambria Math"/>
                      </a:rPr>
                      <m:t>𝑊</m:t>
                    </m:r>
                  </m:oMath>
                </a14:m>
                <a:endParaRPr lang="fr-FR" b="0" dirty="0" smtClean="0">
                  <a:ea typeface="Cambria Math"/>
                </a:endParaRPr>
              </a:p>
              <a:p>
                <a:r>
                  <a:rPr lang="fr-FR" dirty="0" smtClean="0">
                    <a:ea typeface="Cambria Math"/>
                  </a:rPr>
                  <a:t>Estimation de la pression nécessaire dans le vérin : </a:t>
                </a:r>
              </a:p>
              <a:p>
                <a:pPr lvl="1"/>
                <a14:m>
                  <m:oMath xmlns:m="http://schemas.openxmlformats.org/officeDocument/2006/math">
                    <m:r>
                      <a:rPr lang="fr-FR" b="0" i="1" smtClean="0">
                        <a:latin typeface="Cambria Math"/>
                        <a:ea typeface="Cambria Math"/>
                      </a:rPr>
                      <m:t>𝑝</m:t>
                    </m:r>
                    <m:r>
                      <a:rPr lang="fr-FR" b="0" i="1" smtClean="0">
                        <a:latin typeface="Cambria Math"/>
                        <a:ea typeface="Cambria Math"/>
                      </a:rPr>
                      <m:t>=</m:t>
                    </m:r>
                    <m:f>
                      <m:fPr>
                        <m:ctrlPr>
                          <a:rPr lang="fr-FR" b="0" i="1" smtClean="0">
                            <a:latin typeface="Cambria Math"/>
                            <a:ea typeface="Cambria Math"/>
                          </a:rPr>
                        </m:ctrlPr>
                      </m:fPr>
                      <m:num>
                        <m:r>
                          <a:rPr lang="fr-FR" b="0" i="1" smtClean="0">
                            <a:latin typeface="Cambria Math"/>
                            <a:ea typeface="Cambria Math"/>
                          </a:rPr>
                          <m:t>𝐹</m:t>
                        </m:r>
                      </m:num>
                      <m:den>
                        <m:r>
                          <a:rPr lang="fr-FR" b="0" i="1" smtClean="0">
                            <a:latin typeface="Cambria Math"/>
                            <a:ea typeface="Cambria Math"/>
                          </a:rPr>
                          <m:t>𝑆</m:t>
                        </m:r>
                      </m:den>
                    </m:f>
                    <m:r>
                      <a:rPr lang="fr-FR" b="0" i="1" smtClean="0">
                        <a:latin typeface="Cambria Math"/>
                        <a:ea typeface="Cambria Math"/>
                      </a:rPr>
                      <m:t>≃</m:t>
                    </m:r>
                    <m:r>
                      <a:rPr lang="fr-FR" b="0" i="1" smtClean="0">
                        <a:latin typeface="Cambria Math"/>
                        <a:ea typeface="Cambria Math"/>
                      </a:rPr>
                      <m:t>14</m:t>
                    </m:r>
                    <m:r>
                      <a:rPr lang="fr-FR" b="0" i="1" smtClean="0">
                        <a:latin typeface="Cambria Math"/>
                        <a:ea typeface="Cambria Math"/>
                      </a:rPr>
                      <m:t> </m:t>
                    </m:r>
                    <m:r>
                      <a:rPr lang="fr-FR" b="0" i="1" smtClean="0">
                        <a:latin typeface="Cambria Math"/>
                        <a:ea typeface="Cambria Math"/>
                      </a:rPr>
                      <m:t>𝑀𝑃𝑎</m:t>
                    </m:r>
                    <m:r>
                      <a:rPr lang="fr-FR" b="0" i="1" smtClean="0">
                        <a:latin typeface="Cambria Math"/>
                        <a:ea typeface="Cambria Math"/>
                      </a:rPr>
                      <m:t>=</m:t>
                    </m:r>
                    <m:r>
                      <a:rPr lang="fr-FR" b="0" i="1" smtClean="0">
                        <a:latin typeface="Cambria Math"/>
                        <a:ea typeface="Cambria Math"/>
                      </a:rPr>
                      <m:t>140</m:t>
                    </m:r>
                    <m:r>
                      <a:rPr lang="fr-FR" b="0" i="1" smtClean="0">
                        <a:latin typeface="Cambria Math"/>
                        <a:ea typeface="Cambria Math"/>
                      </a:rPr>
                      <m:t> </m:t>
                    </m:r>
                    <m:r>
                      <a:rPr lang="fr-FR" b="0" i="1" smtClean="0">
                        <a:latin typeface="Cambria Math"/>
                        <a:ea typeface="Cambria Math"/>
                      </a:rPr>
                      <m:t>𝑏𝑎𝑟𝑠</m:t>
                    </m:r>
                  </m:oMath>
                </a14:m>
                <a:endParaRPr lang="fr-FR" b="0" dirty="0" smtClean="0">
                  <a:ea typeface="Cambria Math"/>
                </a:endParaRPr>
              </a:p>
              <a:p>
                <a:pPr lvl="2"/>
                <a:r>
                  <a:rPr lang="fr-FR" dirty="0" smtClean="0">
                    <a:ea typeface="Cambria Math"/>
                  </a:rPr>
                  <a:t>p : pression</a:t>
                </a:r>
              </a:p>
              <a:p>
                <a:pPr lvl="2"/>
                <a14:m>
                  <m:oMath xmlns:m="http://schemas.openxmlformats.org/officeDocument/2006/math">
                    <m:r>
                      <a:rPr lang="fr-FR" i="1" dirty="0" smtClean="0">
                        <a:latin typeface="Cambria Math"/>
                        <a:ea typeface="Cambria Math"/>
                      </a:rPr>
                      <m:t>𝐹</m:t>
                    </m:r>
                    <m:r>
                      <a:rPr lang="fr-FR" b="0" i="1" dirty="0" smtClean="0">
                        <a:latin typeface="Cambria Math"/>
                        <a:ea typeface="Cambria Math"/>
                      </a:rPr>
                      <m:t> =</m:t>
                    </m:r>
                    <m:r>
                      <a:rPr lang="fr-FR" b="0" i="1" dirty="0" smtClean="0">
                        <a:latin typeface="Cambria Math"/>
                        <a:ea typeface="Cambria Math"/>
                      </a:rPr>
                      <m:t>32</m:t>
                    </m:r>
                    <m:r>
                      <a:rPr lang="fr-FR" b="0" i="1" dirty="0" smtClean="0">
                        <a:latin typeface="Cambria Math"/>
                        <a:ea typeface="Cambria Math"/>
                      </a:rPr>
                      <m:t> </m:t>
                    </m:r>
                    <m:r>
                      <a:rPr lang="fr-FR" b="0" i="1" dirty="0" smtClean="0">
                        <a:latin typeface="Cambria Math"/>
                        <a:ea typeface="Cambria Math"/>
                      </a:rPr>
                      <m:t>𝑘𝑁</m:t>
                    </m:r>
                  </m:oMath>
                </a14:m>
                <a:r>
                  <a:rPr lang="fr-FR" b="0" dirty="0" smtClean="0">
                    <a:ea typeface="Cambria Math"/>
                  </a:rPr>
                  <a:t> effort</a:t>
                </a:r>
              </a:p>
              <a:p>
                <a:pPr lvl="2"/>
                <a14:m>
                  <m:oMath xmlns:m="http://schemas.openxmlformats.org/officeDocument/2006/math">
                    <m:r>
                      <a:rPr lang="fr-FR" i="1" dirty="0" smtClean="0">
                        <a:latin typeface="Cambria Math"/>
                        <a:ea typeface="Cambria Math"/>
                      </a:rPr>
                      <m:t>𝑆</m:t>
                    </m:r>
                    <m:r>
                      <a:rPr lang="fr-FR" i="1" dirty="0" smtClean="0">
                        <a:latin typeface="Cambria Math"/>
                        <a:ea typeface="Cambria Math"/>
                      </a:rPr>
                      <m:t>=</m:t>
                    </m:r>
                    <m:f>
                      <m:fPr>
                        <m:ctrlPr>
                          <a:rPr lang="fr-FR" b="0" i="1" dirty="0" smtClean="0">
                            <a:latin typeface="Cambria Math"/>
                          </a:rPr>
                        </m:ctrlPr>
                      </m:fPr>
                      <m:num>
                        <m:r>
                          <a:rPr lang="fr-FR" i="1" dirty="0">
                            <a:latin typeface="Cambria Math"/>
                          </a:rPr>
                          <m:t>𝜋</m:t>
                        </m:r>
                        <m:sSup>
                          <m:sSupPr>
                            <m:ctrlPr>
                              <a:rPr lang="fr-FR" b="0" i="1" dirty="0" smtClean="0">
                                <a:latin typeface="Cambria Math"/>
                              </a:rPr>
                            </m:ctrlPr>
                          </m:sSupPr>
                          <m:e>
                            <m:r>
                              <a:rPr lang="fr-FR" i="1" dirty="0">
                                <a:latin typeface="Cambria Math"/>
                              </a:rPr>
                              <m:t>54</m:t>
                            </m:r>
                          </m:e>
                          <m:sup>
                            <m:r>
                              <a:rPr lang="fr-FR" b="0" i="1" dirty="0" smtClean="0">
                                <a:latin typeface="Cambria Math"/>
                              </a:rPr>
                              <m:t>2</m:t>
                            </m:r>
                          </m:sup>
                        </m:sSup>
                      </m:num>
                      <m:den>
                        <m:r>
                          <a:rPr lang="fr-FR" b="0" i="1" dirty="0" smtClean="0">
                            <a:latin typeface="Cambria Math"/>
                          </a:rPr>
                          <m:t>4</m:t>
                        </m:r>
                      </m:den>
                    </m:f>
                    <m:r>
                      <a:rPr lang="fr-FR" b="0" i="1" dirty="0" smtClean="0">
                        <a:latin typeface="Cambria Math"/>
                      </a:rPr>
                      <m:t>=</m:t>
                    </m:r>
                    <m:r>
                      <a:rPr lang="fr-FR" b="0" i="1" dirty="0" smtClean="0">
                        <a:latin typeface="Cambria Math"/>
                      </a:rPr>
                      <m:t>2290</m:t>
                    </m:r>
                    <m:r>
                      <a:rPr lang="fr-FR" b="0" i="1" dirty="0" smtClean="0">
                        <a:latin typeface="Cambria Math"/>
                      </a:rPr>
                      <m:t> </m:t>
                    </m:r>
                    <m:r>
                      <a:rPr lang="fr-FR" b="0" i="1" dirty="0" smtClean="0">
                        <a:latin typeface="Cambria Math"/>
                      </a:rPr>
                      <m:t>𝑚</m:t>
                    </m:r>
                    <m:sSup>
                      <m:sSupPr>
                        <m:ctrlPr>
                          <a:rPr lang="fr-FR" b="0" i="1" dirty="0" smtClean="0">
                            <a:latin typeface="Cambria Math"/>
                          </a:rPr>
                        </m:ctrlPr>
                      </m:sSupPr>
                      <m:e>
                        <m:r>
                          <a:rPr lang="fr-FR" b="0" i="1" dirty="0" smtClean="0">
                            <a:latin typeface="Cambria Math"/>
                          </a:rPr>
                          <m:t>𝑚</m:t>
                        </m:r>
                      </m:e>
                      <m:sup>
                        <m:r>
                          <a:rPr lang="fr-FR" b="0" i="1" dirty="0" smtClean="0">
                            <a:latin typeface="Cambria Math"/>
                          </a:rPr>
                          <m:t>2</m:t>
                        </m:r>
                      </m:sup>
                    </m:sSup>
                  </m:oMath>
                </a14:m>
                <a:r>
                  <a:rPr lang="fr-FR" dirty="0" smtClean="0">
                    <a:ea typeface="Cambria Math"/>
                  </a:rPr>
                  <a:t> : section du piston</a:t>
                </a:r>
                <a:endParaRPr lang="fr-FR" b="0" dirty="0" smtClean="0">
                  <a:ea typeface="Cambria Math"/>
                </a:endParaRPr>
              </a:p>
            </p:txBody>
          </p:sp>
        </mc:Choice>
        <mc:Fallback>
          <p:sp>
            <p:nvSpPr>
              <p:cNvPr id="5" name="Espace réservé du contenu 4"/>
              <p:cNvSpPr>
                <a:spLocks noGrp="1" noRot="1" noChangeAspect="1" noMove="1" noResize="1" noEditPoints="1" noAdjustHandles="1" noChangeArrowheads="1" noChangeShapeType="1" noTextEdit="1"/>
              </p:cNvSpPr>
              <p:nvPr>
                <p:ph sz="quarter" idx="1"/>
              </p:nvPr>
            </p:nvSpPr>
            <p:spPr>
              <a:blipFill rotWithShape="1">
                <a:blip r:embed="rId2"/>
                <a:stretch>
                  <a:fillRect l="-222" t="-1235" r="-593"/>
                </a:stretch>
              </a:blipFill>
            </p:spPr>
            <p:txBody>
              <a:bodyPr/>
              <a:lstStyle/>
              <a:p>
                <a:r>
                  <a:rPr lang="fr-FR">
                    <a:noFill/>
                  </a:rPr>
                  <a:t> </a:t>
                </a:r>
              </a:p>
            </p:txBody>
          </p:sp>
        </mc:Fallback>
      </mc:AlternateContent>
    </p:spTree>
    <p:extLst>
      <p:ext uri="{BB962C8B-B14F-4D97-AF65-F5344CB8AC3E}">
        <p14:creationId xmlns:p14="http://schemas.microsoft.com/office/powerpoint/2010/main" val="147226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des performances</a:t>
            </a:r>
            <a:br>
              <a:rPr lang="fr-FR" dirty="0"/>
            </a:br>
            <a:r>
              <a:rPr lang="fr-FR" dirty="0"/>
              <a:t>Estimation de la </a:t>
            </a:r>
            <a:r>
              <a:rPr lang="fr-FR" dirty="0" smtClean="0"/>
              <a:t>puissance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14</a:t>
            </a:fld>
            <a:endParaRPr lang="fr-FR"/>
          </a:p>
        </p:txBody>
      </p:sp>
      <mc:AlternateContent xmlns:mc="http://schemas.openxmlformats.org/markup-compatibility/2006">
        <mc:Choice xmlns:a14="http://schemas.microsoft.com/office/drawing/2010/main" Requires="a14">
          <p:sp>
            <p:nvSpPr>
              <p:cNvPr id="5" name="Espace réservé du contenu 4"/>
              <p:cNvSpPr>
                <a:spLocks noGrp="1"/>
              </p:cNvSpPr>
              <p:nvPr>
                <p:ph sz="quarter" idx="1"/>
              </p:nvPr>
            </p:nvSpPr>
            <p:spPr/>
            <p:txBody>
              <a:bodyPr/>
              <a:lstStyle/>
              <a:p>
                <a:r>
                  <a:rPr lang="fr-FR" dirty="0" smtClean="0"/>
                  <a:t>En utilisant la puissance trouvée précédemment et en tenant compte du rendement de la pompe e du réducteur à </a:t>
                </a:r>
                <a14:m>
                  <m:oMath xmlns:m="http://schemas.openxmlformats.org/officeDocument/2006/math">
                    <m:r>
                      <a:rPr lang="fr-FR" b="0" i="1" smtClean="0">
                        <a:latin typeface="Cambria Math"/>
                      </a:rPr>
                      <m:t>𝜂</m:t>
                    </m:r>
                    <m:r>
                      <a:rPr lang="fr-FR" b="0" i="1" smtClean="0">
                        <a:latin typeface="Cambria Math"/>
                      </a:rPr>
                      <m:t>=0,5</m:t>
                    </m:r>
                  </m:oMath>
                </a14:m>
                <a:r>
                  <a:rPr lang="fr-FR" dirty="0" smtClean="0"/>
                  <a:t> la puissance nécessaire serait de 1930 W.</a:t>
                </a:r>
              </a:p>
              <a:p>
                <a:pPr lvl="1"/>
                <a:r>
                  <a:rPr lang="fr-FR" dirty="0" smtClean="0"/>
                  <a:t>Cela est supérieur à la puissance électrique donnée par le document constructeur.</a:t>
                </a:r>
              </a:p>
              <a:p>
                <a:pPr lvl="1"/>
                <a:r>
                  <a:rPr lang="fr-FR" dirty="0" smtClean="0"/>
                  <a:t>Les choix des matériaux et des dimensions de la barre sont donc à adapter…</a:t>
                </a:r>
              </a:p>
              <a:p>
                <a:r>
                  <a:rPr lang="fr-FR" dirty="0" smtClean="0"/>
                  <a:t>On peut aussi évaluer la puissance hydraulique dans la pompe : </a:t>
                </a:r>
              </a:p>
              <a:p>
                <a:pPr lvl="1"/>
                <a14:m>
                  <m:oMath xmlns:m="http://schemas.openxmlformats.org/officeDocument/2006/math">
                    <m:sSub>
                      <m:sSubPr>
                        <m:ctrlPr>
                          <a:rPr lang="fr-FR" b="0" i="1" smtClean="0">
                            <a:latin typeface="Cambria Math"/>
                            <a:ea typeface="Cambria Math"/>
                          </a:rPr>
                        </m:ctrlPr>
                      </m:sSubPr>
                      <m:e>
                        <m:r>
                          <a:rPr lang="fr-FR" i="1" smtClean="0">
                            <a:latin typeface="Cambria Math"/>
                            <a:ea typeface="Cambria Math"/>
                          </a:rPr>
                          <m:t>𝒫</m:t>
                        </m:r>
                      </m:e>
                      <m:sub>
                        <m:r>
                          <a:rPr lang="fr-FR" b="0" i="1" smtClean="0">
                            <a:latin typeface="Cambria Math"/>
                            <a:ea typeface="Cambria Math"/>
                          </a:rPr>
                          <m:t>𝑖</m:t>
                        </m:r>
                      </m:sub>
                    </m:sSub>
                    <m:r>
                      <a:rPr lang="fr-FR" b="0" i="1" smtClean="0">
                        <a:latin typeface="Cambria Math"/>
                        <a:ea typeface="Cambria Math"/>
                      </a:rPr>
                      <m:t>(</m:t>
                    </m:r>
                    <m:r>
                      <a:rPr lang="fr-FR" b="0" i="1" smtClean="0">
                        <a:latin typeface="Cambria Math"/>
                        <a:ea typeface="Cambria Math"/>
                      </a:rPr>
                      <m:t>𝑡</m:t>
                    </m:r>
                    <m:r>
                      <a:rPr lang="fr-FR" b="0" i="1" smtClean="0">
                        <a:latin typeface="Cambria Math"/>
                        <a:ea typeface="Cambria Math"/>
                      </a:rPr>
                      <m:t>)=</m:t>
                    </m:r>
                    <m:r>
                      <a:rPr lang="fr-FR" b="0" i="1" smtClean="0">
                        <a:latin typeface="Cambria Math"/>
                        <a:ea typeface="Cambria Math"/>
                      </a:rPr>
                      <m:t>𝑞</m:t>
                    </m:r>
                    <m:d>
                      <m:dPr>
                        <m:ctrlPr>
                          <a:rPr lang="fr-FR" b="0" i="1" smtClean="0">
                            <a:latin typeface="Cambria Math"/>
                            <a:ea typeface="Cambria Math"/>
                          </a:rPr>
                        </m:ctrlPr>
                      </m:dPr>
                      <m:e>
                        <m:r>
                          <a:rPr lang="fr-FR" b="0" i="1" smtClean="0">
                            <a:latin typeface="Cambria Math"/>
                            <a:ea typeface="Cambria Math"/>
                          </a:rPr>
                          <m:t>𝑡</m:t>
                        </m:r>
                      </m:e>
                    </m:d>
                    <m:r>
                      <a:rPr lang="fr-FR" b="0" i="1" smtClean="0">
                        <a:latin typeface="Cambria Math"/>
                        <a:ea typeface="Cambria Math"/>
                      </a:rPr>
                      <m:t> ⋅</m:t>
                    </m:r>
                    <m:r>
                      <a:rPr lang="fr-FR" b="0" i="1" smtClean="0">
                        <a:latin typeface="Cambria Math"/>
                        <a:ea typeface="Cambria Math"/>
                      </a:rPr>
                      <m:t>𝑝</m:t>
                    </m:r>
                    <m:d>
                      <m:dPr>
                        <m:ctrlPr>
                          <a:rPr lang="fr-FR" b="0" i="1" smtClean="0">
                            <a:latin typeface="Cambria Math"/>
                            <a:ea typeface="Cambria Math"/>
                          </a:rPr>
                        </m:ctrlPr>
                      </m:dPr>
                      <m:e>
                        <m:r>
                          <a:rPr lang="fr-FR" b="0" i="1" smtClean="0">
                            <a:latin typeface="Cambria Math"/>
                            <a:ea typeface="Cambria Math"/>
                          </a:rPr>
                          <m:t>𝑡</m:t>
                        </m:r>
                      </m:e>
                    </m:d>
                    <m:r>
                      <a:rPr lang="fr-FR" b="0" i="1" smtClean="0">
                        <a:latin typeface="Cambria Math"/>
                        <a:ea typeface="Cambria Math"/>
                      </a:rPr>
                      <m:t>=</m:t>
                    </m:r>
                    <m:r>
                      <a:rPr lang="fr-FR" b="0" i="1" smtClean="0">
                        <a:latin typeface="Cambria Math"/>
                        <a:ea typeface="Cambria Math"/>
                      </a:rPr>
                      <m:t>𝑆</m:t>
                    </m:r>
                    <m:r>
                      <a:rPr lang="fr-FR" b="0" i="1" smtClean="0">
                        <a:latin typeface="Cambria Math"/>
                        <a:ea typeface="Cambria Math"/>
                      </a:rPr>
                      <m:t>⋅</m:t>
                    </m:r>
                    <m:acc>
                      <m:accPr>
                        <m:chr m:val="̇"/>
                        <m:ctrlPr>
                          <a:rPr lang="fr-FR" b="0" i="1" smtClean="0">
                            <a:latin typeface="Cambria Math"/>
                            <a:ea typeface="Cambria Math"/>
                          </a:rPr>
                        </m:ctrlPr>
                      </m:accPr>
                      <m:e>
                        <m:r>
                          <a:rPr lang="fr-FR" b="0" i="1" smtClean="0">
                            <a:latin typeface="Cambria Math"/>
                            <a:ea typeface="Cambria Math"/>
                          </a:rPr>
                          <m:t>𝜆</m:t>
                        </m:r>
                      </m:e>
                    </m:acc>
                    <m:d>
                      <m:dPr>
                        <m:ctrlPr>
                          <a:rPr lang="fr-FR" b="0" i="1" smtClean="0">
                            <a:latin typeface="Cambria Math"/>
                            <a:ea typeface="Cambria Math"/>
                          </a:rPr>
                        </m:ctrlPr>
                      </m:dPr>
                      <m:e>
                        <m:r>
                          <a:rPr lang="fr-FR" b="0" i="1" smtClean="0">
                            <a:latin typeface="Cambria Math"/>
                            <a:ea typeface="Cambria Math"/>
                          </a:rPr>
                          <m:t>𝑡</m:t>
                        </m:r>
                      </m:e>
                    </m:d>
                    <m:r>
                      <a:rPr lang="fr-FR" b="0" i="1" smtClean="0">
                        <a:latin typeface="Cambria Math"/>
                        <a:ea typeface="Cambria Math"/>
                      </a:rPr>
                      <m:t>⋅</m:t>
                    </m:r>
                    <m:r>
                      <a:rPr lang="fr-FR" b="0" i="1" smtClean="0">
                        <a:latin typeface="Cambria Math"/>
                        <a:ea typeface="Cambria Math"/>
                      </a:rPr>
                      <m:t>𝑝</m:t>
                    </m:r>
                    <m:d>
                      <m:dPr>
                        <m:ctrlPr>
                          <a:rPr lang="fr-FR" b="0" i="1" smtClean="0">
                            <a:latin typeface="Cambria Math"/>
                            <a:ea typeface="Cambria Math"/>
                          </a:rPr>
                        </m:ctrlPr>
                      </m:dPr>
                      <m:e>
                        <m:r>
                          <a:rPr lang="fr-FR" b="0" i="1" smtClean="0">
                            <a:latin typeface="Cambria Math"/>
                            <a:ea typeface="Cambria Math"/>
                          </a:rPr>
                          <m:t>𝑡</m:t>
                        </m:r>
                      </m:e>
                    </m:d>
                  </m:oMath>
                </a14:m>
                <a:endParaRPr lang="fr-FR" b="0" dirty="0" smtClean="0">
                  <a:ea typeface="Cambria Math"/>
                </a:endParaRPr>
              </a:p>
              <a:p>
                <a:pPr lvl="1"/>
                <a14:m>
                  <m:oMath xmlns:m="http://schemas.openxmlformats.org/officeDocument/2006/math">
                    <m:r>
                      <a:rPr lang="fr-FR" b="0" i="1" smtClean="0">
                        <a:latin typeface="Cambria Math"/>
                        <a:ea typeface="Cambria Math"/>
                      </a:rPr>
                      <m:t>𝒫</m:t>
                    </m:r>
                    <m:r>
                      <a:rPr lang="fr-FR" b="0" i="1" smtClean="0">
                        <a:latin typeface="Cambria Math"/>
                        <a:ea typeface="Cambria Math"/>
                      </a:rPr>
                      <m:t>=</m:t>
                    </m:r>
                    <m:f>
                      <m:fPr>
                        <m:ctrlPr>
                          <a:rPr lang="fr-FR" b="0" i="1" smtClean="0">
                            <a:latin typeface="Cambria Math"/>
                            <a:ea typeface="Cambria Math"/>
                          </a:rPr>
                        </m:ctrlPr>
                      </m:fPr>
                      <m:num>
                        <m:r>
                          <a:rPr lang="fr-FR" b="0" i="1" smtClean="0">
                            <a:latin typeface="Cambria Math"/>
                            <a:ea typeface="Cambria Math"/>
                          </a:rPr>
                          <m:t>1</m:t>
                        </m:r>
                      </m:num>
                      <m:den>
                        <m:r>
                          <a:rPr lang="fr-FR" b="0" i="1" smtClean="0">
                            <a:latin typeface="Cambria Math"/>
                            <a:ea typeface="Cambria Math"/>
                          </a:rPr>
                          <m:t>𝑇</m:t>
                        </m:r>
                      </m:den>
                    </m:f>
                    <m:nary>
                      <m:naryPr>
                        <m:ctrlPr>
                          <a:rPr lang="fr-FR" b="0" i="1" smtClean="0">
                            <a:latin typeface="Cambria Math"/>
                            <a:ea typeface="Cambria Math"/>
                          </a:rPr>
                        </m:ctrlPr>
                      </m:naryPr>
                      <m:sub>
                        <m:r>
                          <m:rPr>
                            <m:brk m:alnAt="23"/>
                          </m:rPr>
                          <a:rPr lang="fr-FR" b="0" i="1" smtClean="0">
                            <a:latin typeface="Cambria Math"/>
                            <a:ea typeface="Cambria Math"/>
                          </a:rPr>
                          <m:t>0</m:t>
                        </m:r>
                      </m:sub>
                      <m:sup>
                        <m:r>
                          <a:rPr lang="fr-FR" b="0" i="1" smtClean="0">
                            <a:latin typeface="Cambria Math"/>
                            <a:ea typeface="Cambria Math"/>
                          </a:rPr>
                          <m:t>𝑇</m:t>
                        </m:r>
                      </m:sup>
                      <m:e>
                        <m:sSub>
                          <m:sSubPr>
                            <m:ctrlPr>
                              <a:rPr lang="fr-FR" i="1">
                                <a:latin typeface="Cambria Math"/>
                                <a:ea typeface="Cambria Math"/>
                              </a:rPr>
                            </m:ctrlPr>
                          </m:sSubPr>
                          <m:e>
                            <m:r>
                              <a:rPr lang="fr-FR" i="1">
                                <a:latin typeface="Cambria Math"/>
                                <a:ea typeface="Cambria Math"/>
                              </a:rPr>
                              <m:t>𝒫</m:t>
                            </m:r>
                          </m:e>
                          <m:sub>
                            <m:r>
                              <a:rPr lang="fr-FR" i="1">
                                <a:latin typeface="Cambria Math"/>
                                <a:ea typeface="Cambria Math"/>
                              </a:rPr>
                              <m:t>𝑖</m:t>
                            </m:r>
                          </m:sub>
                        </m:sSub>
                        <m:r>
                          <a:rPr lang="fr-FR" i="1">
                            <a:latin typeface="Cambria Math"/>
                            <a:ea typeface="Cambria Math"/>
                          </a:rPr>
                          <m:t>(</m:t>
                        </m:r>
                        <m:r>
                          <a:rPr lang="fr-FR" i="1">
                            <a:latin typeface="Cambria Math"/>
                            <a:ea typeface="Cambria Math"/>
                          </a:rPr>
                          <m:t>𝑡</m:t>
                        </m:r>
                        <m:r>
                          <a:rPr lang="fr-FR" i="1">
                            <a:latin typeface="Cambria Math"/>
                            <a:ea typeface="Cambria Math"/>
                          </a:rPr>
                          <m:t>)</m:t>
                        </m:r>
                      </m:e>
                    </m:nary>
                    <m:r>
                      <a:rPr lang="fr-FR" b="0" i="1" smtClean="0">
                        <a:latin typeface="Cambria Math"/>
                        <a:ea typeface="Cambria Math"/>
                      </a:rPr>
                      <m:t>𝑑𝑡</m:t>
                    </m:r>
                  </m:oMath>
                </a14:m>
                <a:endParaRPr lang="fr-FR" b="0" dirty="0" smtClean="0">
                  <a:ea typeface="Cambria Math"/>
                </a:endParaRPr>
              </a:p>
              <a:p>
                <a:pPr lvl="1"/>
                <a:endParaRPr lang="fr-FR" dirty="0" smtClean="0"/>
              </a:p>
            </p:txBody>
          </p:sp>
        </mc:Choice>
        <mc:Fallback>
          <p:sp>
            <p:nvSpPr>
              <p:cNvPr id="5" name="Espace réservé du contenu 4"/>
              <p:cNvSpPr>
                <a:spLocks noGrp="1" noRot="1" noChangeAspect="1" noMove="1" noResize="1" noEditPoints="1" noAdjustHandles="1" noChangeArrowheads="1" noChangeShapeType="1" noTextEdit="1"/>
              </p:cNvSpPr>
              <p:nvPr>
                <p:ph sz="quarter" idx="1"/>
              </p:nvPr>
            </p:nvSpPr>
            <p:spPr>
              <a:blipFill rotWithShape="1">
                <a:blip r:embed="rId2"/>
                <a:stretch>
                  <a:fillRect l="-444" t="-988" r="-1259"/>
                </a:stretch>
              </a:blipFill>
            </p:spPr>
            <p:txBody>
              <a:bodyPr/>
              <a:lstStyle/>
              <a:p>
                <a:r>
                  <a:rPr lang="fr-FR">
                    <a:noFill/>
                  </a:rPr>
                  <a:t> </a:t>
                </a:r>
              </a:p>
            </p:txBody>
          </p:sp>
        </mc:Fallback>
      </mc:AlternateContent>
    </p:spTree>
    <p:extLst>
      <p:ext uri="{BB962C8B-B14F-4D97-AF65-F5344CB8AC3E}">
        <p14:creationId xmlns:p14="http://schemas.microsoft.com/office/powerpoint/2010/main" val="309045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a:t>
            </a:r>
            <a:r>
              <a:rPr lang="fr-FR" dirty="0" smtClean="0"/>
              <a:t>PPM</a:t>
            </a:r>
            <a:br>
              <a:rPr lang="fr-FR" dirty="0" smtClean="0"/>
            </a:br>
            <a:r>
              <a:rPr lang="fr-FR" dirty="0" smtClean="0"/>
              <a:t>Bâti</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15</a:t>
            </a:fld>
            <a:endParaRPr lang="fr-F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802225625"/>
              </p:ext>
            </p:extLst>
          </p:nvPr>
        </p:nvGraphicFramePr>
        <p:xfrm>
          <a:off x="2580299" y="1300708"/>
          <a:ext cx="3983402" cy="2605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Éclair 6"/>
          <p:cNvSpPr/>
          <p:nvPr/>
        </p:nvSpPr>
        <p:spPr>
          <a:xfrm>
            <a:off x="2411760" y="2269582"/>
            <a:ext cx="864096"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Éclair 7"/>
          <p:cNvSpPr/>
          <p:nvPr/>
        </p:nvSpPr>
        <p:spPr>
          <a:xfrm flipH="1">
            <a:off x="5392784" y="2027523"/>
            <a:ext cx="864096"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Éclair 8"/>
          <p:cNvSpPr/>
          <p:nvPr/>
        </p:nvSpPr>
        <p:spPr>
          <a:xfrm rot="5400000" flipH="1">
            <a:off x="4672025" y="3789040"/>
            <a:ext cx="432048"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6372200" y="1596636"/>
            <a:ext cx="2592288" cy="1785104"/>
          </a:xfrm>
          <a:prstGeom prst="rect">
            <a:avLst/>
          </a:prstGeom>
          <a:noFill/>
        </p:spPr>
        <p:txBody>
          <a:bodyPr wrap="square" rtlCol="0">
            <a:spAutoFit/>
          </a:bodyPr>
          <a:lstStyle/>
          <a:p>
            <a:pPr marL="285750" indent="-285750">
              <a:buFont typeface="Arial" pitchFamily="34" charset="0"/>
              <a:buChar char="•"/>
            </a:pPr>
            <a:r>
              <a:rPr lang="fr-FR" sz="1100" dirty="0" smtClean="0"/>
              <a:t>Critères mécaniques </a:t>
            </a:r>
          </a:p>
          <a:p>
            <a:pPr marL="742950" lvl="1" indent="-285750">
              <a:buFont typeface="Arial" pitchFamily="34" charset="0"/>
              <a:buChar char="•"/>
            </a:pPr>
            <a:r>
              <a:rPr lang="fr-FR" sz="1100" dirty="0" smtClean="0"/>
              <a:t>Doi</a:t>
            </a:r>
            <a:r>
              <a:rPr lang="fr-FR" sz="1100" dirty="0" smtClean="0"/>
              <a:t>t supporter les efforts dans les liaisons</a:t>
            </a:r>
          </a:p>
          <a:p>
            <a:pPr marL="742950" lvl="1" indent="-285750">
              <a:buFont typeface="Arial" pitchFamily="34" charset="0"/>
              <a:buChar char="•"/>
            </a:pPr>
            <a:r>
              <a:rPr lang="fr-FR" sz="1100" dirty="0" smtClean="0"/>
              <a:t>Doit résister à un environnement contraint (chantier par exemple)</a:t>
            </a:r>
            <a:endParaRPr lang="fr-FR" sz="1100" dirty="0" smtClean="0"/>
          </a:p>
          <a:p>
            <a:pPr marL="285750" indent="-285750">
              <a:buFont typeface="Arial" pitchFamily="34" charset="0"/>
              <a:buChar char="•"/>
            </a:pPr>
            <a:r>
              <a:rPr lang="fr-FR" sz="1100" dirty="0" smtClean="0"/>
              <a:t>Critères chimiques</a:t>
            </a:r>
          </a:p>
          <a:p>
            <a:pPr marL="742950" lvl="1" indent="-285750">
              <a:buFont typeface="Arial" pitchFamily="34" charset="0"/>
              <a:buChar char="•"/>
            </a:pPr>
            <a:r>
              <a:rPr lang="fr-FR" sz="1100" dirty="0" smtClean="0"/>
              <a:t>Surement négligeables</a:t>
            </a:r>
          </a:p>
          <a:p>
            <a:pPr marL="285750" indent="-285750">
              <a:buFont typeface="Arial" pitchFamily="34" charset="0"/>
              <a:buChar char="•"/>
            </a:pPr>
            <a:r>
              <a:rPr lang="fr-FR" sz="1100" dirty="0" smtClean="0"/>
              <a:t>Critères thermiques</a:t>
            </a:r>
          </a:p>
          <a:p>
            <a:pPr marL="742950" lvl="1" indent="-285750">
              <a:buFont typeface="Arial" pitchFamily="34" charset="0"/>
              <a:buChar char="•"/>
            </a:pPr>
            <a:r>
              <a:rPr lang="fr-FR" sz="1100" dirty="0" smtClean="0"/>
              <a:t>Surement négligeables</a:t>
            </a:r>
            <a:endParaRPr lang="fr-FR" sz="1100" dirty="0"/>
          </a:p>
        </p:txBody>
      </p:sp>
      <p:sp>
        <p:nvSpPr>
          <p:cNvPr id="12" name="ZoneTexte 11"/>
          <p:cNvSpPr txBox="1"/>
          <p:nvPr/>
        </p:nvSpPr>
        <p:spPr>
          <a:xfrm>
            <a:off x="539552" y="1596636"/>
            <a:ext cx="2592288" cy="600164"/>
          </a:xfrm>
          <a:prstGeom prst="rect">
            <a:avLst/>
          </a:prstGeom>
          <a:noFill/>
        </p:spPr>
        <p:txBody>
          <a:bodyPr wrap="square" rtlCol="0">
            <a:spAutoFit/>
          </a:bodyPr>
          <a:lstStyle/>
          <a:p>
            <a:r>
              <a:rPr lang="fr-FR" sz="1100" dirty="0" smtClean="0"/>
              <a:t>Produit </a:t>
            </a:r>
            <a:r>
              <a:rPr lang="fr-FR" sz="1100" dirty="0" smtClean="0">
                <a:sym typeface="Wingdings 3"/>
              </a:rPr>
              <a:t> Procédé</a:t>
            </a:r>
            <a:endParaRPr lang="fr-FR" sz="1100" dirty="0" smtClean="0"/>
          </a:p>
          <a:p>
            <a:pPr marL="742950" lvl="1" indent="-285750">
              <a:buFont typeface="Arial" pitchFamily="34" charset="0"/>
              <a:buChar char="•"/>
            </a:pPr>
            <a:r>
              <a:rPr lang="fr-FR" sz="1100" dirty="0" smtClean="0"/>
              <a:t>Formes</a:t>
            </a:r>
          </a:p>
          <a:p>
            <a:pPr marL="1200150" lvl="2" indent="-285750">
              <a:buFont typeface="Arial" pitchFamily="34" charset="0"/>
              <a:buChar char="•"/>
            </a:pPr>
            <a:r>
              <a:rPr lang="fr-FR" sz="1100" dirty="0" smtClean="0"/>
              <a:t>Complexes </a:t>
            </a:r>
            <a:endParaRPr lang="fr-FR" sz="1100" dirty="0"/>
          </a:p>
        </p:txBody>
      </p:sp>
      <p:sp>
        <p:nvSpPr>
          <p:cNvPr id="13" name="ZoneTexte 12"/>
          <p:cNvSpPr txBox="1"/>
          <p:nvPr/>
        </p:nvSpPr>
        <p:spPr>
          <a:xfrm>
            <a:off x="34963" y="2605261"/>
            <a:ext cx="2592288" cy="769441"/>
          </a:xfrm>
          <a:prstGeom prst="rect">
            <a:avLst/>
          </a:prstGeom>
          <a:noFill/>
        </p:spPr>
        <p:txBody>
          <a:bodyPr wrap="square" rtlCol="0">
            <a:spAutoFit/>
          </a:bodyPr>
          <a:lstStyle/>
          <a:p>
            <a:r>
              <a:rPr lang="fr-FR" sz="1100" dirty="0" smtClean="0"/>
              <a:t>Procédé </a:t>
            </a:r>
            <a:r>
              <a:rPr lang="fr-FR" sz="1100" dirty="0" smtClean="0">
                <a:sym typeface="Wingdings 3"/>
              </a:rPr>
              <a:t> Produit</a:t>
            </a:r>
            <a:endParaRPr lang="fr-FR" sz="1100" dirty="0" smtClean="0"/>
          </a:p>
          <a:p>
            <a:pPr marL="742950" lvl="1" indent="-285750">
              <a:buFont typeface="Arial" pitchFamily="34" charset="0"/>
              <a:buChar char="•"/>
            </a:pPr>
            <a:r>
              <a:rPr lang="fr-FR" sz="1100" dirty="0" smtClean="0"/>
              <a:t>Épaisseurs constantes, </a:t>
            </a:r>
            <a:endParaRPr lang="fr-FR" sz="1100" dirty="0" smtClean="0"/>
          </a:p>
          <a:p>
            <a:pPr marL="742950" lvl="1" indent="-285750">
              <a:buFont typeface="Arial" pitchFamily="34" charset="0"/>
              <a:buChar char="•"/>
            </a:pPr>
            <a:r>
              <a:rPr lang="fr-FR" sz="1100" dirty="0" smtClean="0"/>
              <a:t>Dépouilles éventuelles…</a:t>
            </a:r>
            <a:endParaRPr lang="fr-FR" sz="1100" dirty="0" smtClean="0"/>
          </a:p>
          <a:p>
            <a:pPr marL="742950" lvl="1" indent="-285750">
              <a:buFont typeface="Arial" pitchFamily="34" charset="0"/>
              <a:buChar char="•"/>
            </a:pPr>
            <a:endParaRPr lang="fr-FR" sz="1100" dirty="0"/>
          </a:p>
        </p:txBody>
      </p:sp>
      <p:sp>
        <p:nvSpPr>
          <p:cNvPr id="14" name="ZoneTexte 13"/>
          <p:cNvSpPr txBox="1"/>
          <p:nvPr/>
        </p:nvSpPr>
        <p:spPr>
          <a:xfrm>
            <a:off x="5176081" y="4077072"/>
            <a:ext cx="2592288" cy="261610"/>
          </a:xfrm>
          <a:prstGeom prst="rect">
            <a:avLst/>
          </a:prstGeom>
          <a:noFill/>
        </p:spPr>
        <p:txBody>
          <a:bodyPr wrap="square" rtlCol="0">
            <a:spAutoFit/>
          </a:bodyPr>
          <a:lstStyle/>
          <a:p>
            <a:pPr marL="285750" indent="-285750">
              <a:buFont typeface="Arial" pitchFamily="34" charset="0"/>
              <a:buChar char="•"/>
            </a:pPr>
            <a:r>
              <a:rPr lang="fr-FR" sz="1100" dirty="0" smtClean="0"/>
              <a:t>Température de fusion</a:t>
            </a:r>
          </a:p>
        </p:txBody>
      </p:sp>
      <p:sp>
        <p:nvSpPr>
          <p:cNvPr id="16" name="Espace réservé du contenu 4"/>
          <p:cNvSpPr txBox="1">
            <a:spLocks/>
          </p:cNvSpPr>
          <p:nvPr/>
        </p:nvSpPr>
        <p:spPr>
          <a:xfrm>
            <a:off x="457200" y="4437112"/>
            <a:ext cx="4042792" cy="171984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smtClean="0"/>
              <a:t>Moulage : moule destructible, modèle non destructible.</a:t>
            </a:r>
            <a:endParaRPr lang="fr-FR" sz="2000" dirty="0"/>
          </a:p>
          <a:p>
            <a:r>
              <a:rPr lang="fr-FR" sz="2000" dirty="0" smtClean="0"/>
              <a:t>Ébavurage</a:t>
            </a:r>
            <a:endParaRPr lang="fr-FR" sz="2000" dirty="0" smtClean="0"/>
          </a:p>
        </p:txBody>
      </p:sp>
      <p:sp>
        <p:nvSpPr>
          <p:cNvPr id="17" name="Espace réservé du contenu 4"/>
          <p:cNvSpPr txBox="1">
            <a:spLocks/>
          </p:cNvSpPr>
          <p:nvPr/>
        </p:nvSpPr>
        <p:spPr>
          <a:xfrm>
            <a:off x="4632259" y="4437112"/>
            <a:ext cx="4042792" cy="171984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Usinage des surfaces fonctionnelles</a:t>
            </a:r>
            <a:endParaRPr lang="fr-FR" dirty="0" smtClean="0"/>
          </a:p>
          <a:p>
            <a:pPr lvl="1"/>
            <a:r>
              <a:rPr lang="fr-FR" dirty="0" smtClean="0"/>
              <a:t>Fraisage d’ébauche</a:t>
            </a:r>
          </a:p>
          <a:p>
            <a:pPr lvl="1"/>
            <a:r>
              <a:rPr lang="fr-FR" dirty="0" smtClean="0"/>
              <a:t>Fraisage de </a:t>
            </a:r>
            <a:r>
              <a:rPr lang="fr-FR" dirty="0" smtClean="0"/>
              <a:t>finition</a:t>
            </a:r>
          </a:p>
        </p:txBody>
      </p:sp>
    </p:spTree>
    <p:extLst>
      <p:ext uri="{BB962C8B-B14F-4D97-AF65-F5344CB8AC3E}">
        <p14:creationId xmlns:p14="http://schemas.microsoft.com/office/powerpoint/2010/main" val="2997057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a:t>
            </a:r>
            <a:r>
              <a:rPr lang="fr-FR" dirty="0" smtClean="0"/>
              <a:t>PPM</a:t>
            </a:r>
            <a:br>
              <a:rPr lang="fr-FR" dirty="0" smtClean="0"/>
            </a:br>
            <a:r>
              <a:rPr lang="fr-FR" dirty="0" smtClean="0"/>
              <a:t>Couronne</a:t>
            </a:r>
            <a:endParaRPr lang="fr-FR" dirty="0"/>
          </a:p>
        </p:txBody>
      </p:sp>
      <p:sp>
        <p:nvSpPr>
          <p:cNvPr id="3" name="Espace réservé du pied de page 2"/>
          <p:cNvSpPr>
            <a:spLocks noGrp="1"/>
          </p:cNvSpPr>
          <p:nvPr>
            <p:ph type="ftr" sz="quarter" idx="11"/>
          </p:nvPr>
        </p:nvSpPr>
        <p:spPr/>
        <p:txBody>
          <a:bodyPr/>
          <a:lstStyle/>
          <a:p>
            <a:r>
              <a:rPr lang="fr-FR" dirty="0" smtClean="0"/>
              <a:t>Cisaille hydraulique </a:t>
            </a:r>
            <a:r>
              <a:rPr lang="fr-FR" dirty="0" smtClean="0"/>
              <a:t>– Équipe pédagogique </a:t>
            </a:r>
            <a:r>
              <a:rPr lang="fr-FR" dirty="0" smtClean="0"/>
              <a:t>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16</a:t>
            </a:fld>
            <a:endParaRPr lang="fr-F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3879290624"/>
              </p:ext>
            </p:extLst>
          </p:nvPr>
        </p:nvGraphicFramePr>
        <p:xfrm>
          <a:off x="2580299" y="1300708"/>
          <a:ext cx="3983402" cy="2605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Éclair 6"/>
          <p:cNvSpPr/>
          <p:nvPr/>
        </p:nvSpPr>
        <p:spPr>
          <a:xfrm>
            <a:off x="2411760" y="2269582"/>
            <a:ext cx="864096"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Éclair 7"/>
          <p:cNvSpPr/>
          <p:nvPr/>
        </p:nvSpPr>
        <p:spPr>
          <a:xfrm flipH="1">
            <a:off x="5392784" y="2027523"/>
            <a:ext cx="864096"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6372200" y="1596636"/>
            <a:ext cx="2592288" cy="1277273"/>
          </a:xfrm>
          <a:prstGeom prst="rect">
            <a:avLst/>
          </a:prstGeom>
          <a:noFill/>
        </p:spPr>
        <p:txBody>
          <a:bodyPr wrap="square" rtlCol="0">
            <a:spAutoFit/>
          </a:bodyPr>
          <a:lstStyle/>
          <a:p>
            <a:pPr marL="285750" indent="-285750">
              <a:buFont typeface="Arial" pitchFamily="34" charset="0"/>
              <a:buChar char="•"/>
            </a:pPr>
            <a:r>
              <a:rPr lang="fr-FR" sz="1100" dirty="0" smtClean="0"/>
              <a:t>Critères mécaniques </a:t>
            </a:r>
          </a:p>
          <a:p>
            <a:pPr marL="742950" lvl="1" indent="-285750">
              <a:buFont typeface="Arial" pitchFamily="34" charset="0"/>
              <a:buChar char="•"/>
            </a:pPr>
            <a:r>
              <a:rPr lang="fr-FR" sz="1100" dirty="0" smtClean="0"/>
              <a:t>Transmission</a:t>
            </a:r>
            <a:r>
              <a:rPr lang="fr-FR" sz="1100" dirty="0" smtClean="0"/>
              <a:t> des efforts du moteur</a:t>
            </a:r>
            <a:endParaRPr lang="fr-FR" sz="1100" dirty="0" smtClean="0"/>
          </a:p>
          <a:p>
            <a:pPr marL="285750" indent="-285750">
              <a:buFont typeface="Arial" pitchFamily="34" charset="0"/>
              <a:buChar char="•"/>
            </a:pPr>
            <a:r>
              <a:rPr lang="fr-FR" sz="1100" dirty="0" smtClean="0"/>
              <a:t>Critères chimiques</a:t>
            </a:r>
          </a:p>
          <a:p>
            <a:pPr marL="742950" lvl="1" indent="-285750">
              <a:buFont typeface="Arial" pitchFamily="34" charset="0"/>
              <a:buChar char="•"/>
            </a:pPr>
            <a:r>
              <a:rPr lang="fr-FR" sz="1100" dirty="0" smtClean="0"/>
              <a:t>Surement négligeables</a:t>
            </a:r>
          </a:p>
          <a:p>
            <a:pPr marL="285750" indent="-285750">
              <a:buFont typeface="Arial" pitchFamily="34" charset="0"/>
              <a:buChar char="•"/>
            </a:pPr>
            <a:r>
              <a:rPr lang="fr-FR" sz="1100" dirty="0" smtClean="0"/>
              <a:t>Critères thermiques</a:t>
            </a:r>
          </a:p>
          <a:p>
            <a:pPr marL="742950" lvl="1" indent="-285750">
              <a:buFont typeface="Arial" pitchFamily="34" charset="0"/>
              <a:buChar char="•"/>
            </a:pPr>
            <a:r>
              <a:rPr lang="fr-FR" sz="1100" dirty="0" smtClean="0"/>
              <a:t>Surement négligeables</a:t>
            </a:r>
            <a:endParaRPr lang="fr-FR" sz="1100" dirty="0"/>
          </a:p>
        </p:txBody>
      </p:sp>
      <p:sp>
        <p:nvSpPr>
          <p:cNvPr id="12" name="ZoneTexte 11"/>
          <p:cNvSpPr txBox="1"/>
          <p:nvPr/>
        </p:nvSpPr>
        <p:spPr>
          <a:xfrm>
            <a:off x="539552" y="1596636"/>
            <a:ext cx="2592288" cy="600164"/>
          </a:xfrm>
          <a:prstGeom prst="rect">
            <a:avLst/>
          </a:prstGeom>
          <a:noFill/>
        </p:spPr>
        <p:txBody>
          <a:bodyPr wrap="square" rtlCol="0">
            <a:spAutoFit/>
          </a:bodyPr>
          <a:lstStyle/>
          <a:p>
            <a:r>
              <a:rPr lang="fr-FR" sz="1100" dirty="0" smtClean="0"/>
              <a:t>Produit </a:t>
            </a:r>
            <a:r>
              <a:rPr lang="fr-FR" sz="1100" dirty="0" smtClean="0">
                <a:sym typeface="Wingdings 3"/>
              </a:rPr>
              <a:t> Procédé</a:t>
            </a:r>
            <a:endParaRPr lang="fr-FR" sz="1100" dirty="0" smtClean="0"/>
          </a:p>
          <a:p>
            <a:pPr marL="742950" lvl="1" indent="-285750">
              <a:buFont typeface="Arial" pitchFamily="34" charset="0"/>
              <a:buChar char="•"/>
            </a:pPr>
            <a:r>
              <a:rPr lang="fr-FR" sz="1100" dirty="0" smtClean="0"/>
              <a:t>Formes</a:t>
            </a:r>
          </a:p>
          <a:p>
            <a:pPr marL="1200150" lvl="2" indent="-285750">
              <a:buFont typeface="Arial" pitchFamily="34" charset="0"/>
              <a:buChar char="•"/>
            </a:pPr>
            <a:r>
              <a:rPr lang="fr-FR" sz="1100" dirty="0" smtClean="0"/>
              <a:t>Complexes </a:t>
            </a:r>
            <a:endParaRPr lang="fr-FR" sz="1100" dirty="0"/>
          </a:p>
        </p:txBody>
      </p:sp>
      <p:sp>
        <p:nvSpPr>
          <p:cNvPr id="13" name="ZoneTexte 12"/>
          <p:cNvSpPr txBox="1"/>
          <p:nvPr/>
        </p:nvSpPr>
        <p:spPr>
          <a:xfrm>
            <a:off x="34963" y="2605261"/>
            <a:ext cx="2592288" cy="769441"/>
          </a:xfrm>
          <a:prstGeom prst="rect">
            <a:avLst/>
          </a:prstGeom>
          <a:noFill/>
        </p:spPr>
        <p:txBody>
          <a:bodyPr wrap="square" rtlCol="0">
            <a:spAutoFit/>
          </a:bodyPr>
          <a:lstStyle/>
          <a:p>
            <a:r>
              <a:rPr lang="fr-FR" sz="1100" dirty="0" smtClean="0"/>
              <a:t>Procédé </a:t>
            </a:r>
            <a:r>
              <a:rPr lang="fr-FR" sz="1100" dirty="0" smtClean="0">
                <a:sym typeface="Wingdings 3"/>
              </a:rPr>
              <a:t> Produit</a:t>
            </a:r>
            <a:endParaRPr lang="fr-FR" sz="1100" dirty="0" smtClean="0"/>
          </a:p>
          <a:p>
            <a:pPr marL="742950" lvl="1" indent="-285750">
              <a:buFont typeface="Arial" pitchFamily="34" charset="0"/>
              <a:buChar char="•"/>
            </a:pPr>
            <a:r>
              <a:rPr lang="fr-FR" sz="1100" dirty="0" smtClean="0"/>
              <a:t>Épaisseurs constantes, </a:t>
            </a:r>
            <a:endParaRPr lang="fr-FR" sz="1100" dirty="0" smtClean="0"/>
          </a:p>
          <a:p>
            <a:pPr marL="742950" lvl="1" indent="-285750">
              <a:buFont typeface="Arial" pitchFamily="34" charset="0"/>
              <a:buChar char="•"/>
            </a:pPr>
            <a:r>
              <a:rPr lang="fr-FR" sz="1100" dirty="0" smtClean="0"/>
              <a:t>Dépouilles éventuelles…</a:t>
            </a:r>
            <a:endParaRPr lang="fr-FR" sz="1100" dirty="0" smtClean="0"/>
          </a:p>
          <a:p>
            <a:pPr marL="742950" lvl="1" indent="-285750">
              <a:buFont typeface="Arial" pitchFamily="34" charset="0"/>
              <a:buChar char="•"/>
            </a:pPr>
            <a:endParaRPr lang="fr-FR" sz="1100" dirty="0"/>
          </a:p>
        </p:txBody>
      </p:sp>
      <p:sp>
        <p:nvSpPr>
          <p:cNvPr id="16" name="Espace réservé du contenu 4"/>
          <p:cNvSpPr txBox="1">
            <a:spLocks/>
          </p:cNvSpPr>
          <p:nvPr/>
        </p:nvSpPr>
        <p:spPr>
          <a:xfrm>
            <a:off x="457200" y="4077072"/>
            <a:ext cx="8435280" cy="79208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1800" dirty="0" smtClean="0"/>
              <a:t>Assemblage par liaison encastrement démontable du plateau et de la couronne. </a:t>
            </a:r>
            <a:endParaRPr lang="fr-FR" sz="1800" dirty="0" smtClean="0"/>
          </a:p>
        </p:txBody>
      </p:sp>
      <p:sp>
        <p:nvSpPr>
          <p:cNvPr id="17" name="Espace réservé du contenu 4"/>
          <p:cNvSpPr txBox="1">
            <a:spLocks/>
          </p:cNvSpPr>
          <p:nvPr/>
        </p:nvSpPr>
        <p:spPr>
          <a:xfrm>
            <a:off x="537964" y="4496328"/>
            <a:ext cx="4042792" cy="1812992"/>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Plateau</a:t>
            </a:r>
            <a:endParaRPr lang="fr-FR" dirty="0" smtClean="0"/>
          </a:p>
          <a:p>
            <a:pPr lvl="1"/>
            <a:r>
              <a:rPr lang="fr-FR" dirty="0" smtClean="0"/>
              <a:t>Brut laminé « plat »</a:t>
            </a:r>
          </a:p>
          <a:p>
            <a:pPr lvl="1"/>
            <a:r>
              <a:rPr lang="fr-FR" dirty="0" smtClean="0"/>
              <a:t>Forgeage</a:t>
            </a:r>
          </a:p>
          <a:p>
            <a:pPr lvl="1"/>
            <a:r>
              <a:rPr lang="fr-FR" dirty="0" smtClean="0"/>
              <a:t>Ébavurage</a:t>
            </a:r>
          </a:p>
          <a:p>
            <a:pPr lvl="1"/>
            <a:r>
              <a:rPr lang="fr-FR" dirty="0" smtClean="0"/>
              <a:t>Usinage (tournage et fraisage)</a:t>
            </a:r>
          </a:p>
        </p:txBody>
      </p:sp>
      <p:sp>
        <p:nvSpPr>
          <p:cNvPr id="15" name="Espace réservé du contenu 4"/>
          <p:cNvSpPr txBox="1">
            <a:spLocks/>
          </p:cNvSpPr>
          <p:nvPr/>
        </p:nvSpPr>
        <p:spPr>
          <a:xfrm>
            <a:off x="4580756" y="4496328"/>
            <a:ext cx="4042792" cy="181299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Couronne</a:t>
            </a:r>
            <a:endParaRPr lang="fr-FR" dirty="0" smtClean="0"/>
          </a:p>
          <a:p>
            <a:pPr lvl="1"/>
            <a:r>
              <a:rPr lang="fr-FR" dirty="0" smtClean="0"/>
              <a:t>Brut laminé (cylindre creux)</a:t>
            </a:r>
            <a:endParaRPr lang="fr-FR" dirty="0" smtClean="0"/>
          </a:p>
          <a:p>
            <a:pPr lvl="1"/>
            <a:r>
              <a:rPr lang="fr-FR" dirty="0" smtClean="0"/>
              <a:t>Tournage</a:t>
            </a:r>
          </a:p>
          <a:p>
            <a:pPr lvl="1"/>
            <a:r>
              <a:rPr lang="fr-FR" dirty="0" smtClean="0"/>
              <a:t>Usinage des dentures</a:t>
            </a:r>
            <a:endParaRPr lang="fr-FR" dirty="0" smtClean="0"/>
          </a:p>
        </p:txBody>
      </p:sp>
    </p:spTree>
    <p:extLst>
      <p:ext uri="{BB962C8B-B14F-4D97-AF65-F5344CB8AC3E}">
        <p14:creationId xmlns:p14="http://schemas.microsoft.com/office/powerpoint/2010/main" val="3101692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fonctionnement général</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2</a:t>
            </a:fld>
            <a:endParaRPr lang="fr-F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6982927"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9552" y="764704"/>
            <a:ext cx="6030416" cy="369332"/>
          </a:xfrm>
          <a:prstGeom prst="rect">
            <a:avLst/>
          </a:prstGeom>
        </p:spPr>
        <p:txBody>
          <a:bodyPr wrap="square">
            <a:spAutoFit/>
          </a:bodyPr>
          <a:lstStyle/>
          <a:p>
            <a:r>
              <a:rPr lang="fr-FR" dirty="0">
                <a:hlinkClick r:id="rId3"/>
              </a:rPr>
              <a:t>https</a:t>
            </a:r>
            <a:r>
              <a:rPr lang="fr-FR">
                <a:hlinkClick r:id="rId3"/>
              </a:rPr>
              <a:t>://</a:t>
            </a:r>
            <a:r>
              <a:rPr lang="fr-FR" smtClean="0">
                <a:hlinkClick r:id="rId3"/>
              </a:rPr>
              <a:t>www.youtube.com/watch?v=qVCPIXaqxqc</a:t>
            </a:r>
            <a:r>
              <a:rPr lang="fr-FR" smtClean="0"/>
              <a:t> </a:t>
            </a:r>
            <a:endParaRPr lang="fr-FR" dirty="0"/>
          </a:p>
        </p:txBody>
      </p:sp>
    </p:spTree>
    <p:extLst>
      <p:ext uri="{BB962C8B-B14F-4D97-AF65-F5344CB8AC3E}">
        <p14:creationId xmlns:p14="http://schemas.microsoft.com/office/powerpoint/2010/main" val="228020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fonctionnement général</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3</a:t>
            </a:fld>
            <a:endParaRPr lang="fr-FR"/>
          </a:p>
        </p:txBody>
      </p:sp>
      <p:pic>
        <p:nvPicPr>
          <p:cNvPr id="102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5557" t="9822" r="7938" b="26477"/>
          <a:stretch/>
        </p:blipFill>
        <p:spPr bwMode="auto">
          <a:xfrm>
            <a:off x="2915816" y="1306488"/>
            <a:ext cx="6040583" cy="314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descr="C:\Users\Xavier\AppData\Local\Microsoft\Windows\INetCache\Content.Word\Cas d'utilisatio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204864"/>
            <a:ext cx="2449830" cy="1074420"/>
          </a:xfrm>
          <a:prstGeom prst="rect">
            <a:avLst/>
          </a:prstGeom>
          <a:noFill/>
          <a:ln>
            <a:noFill/>
          </a:ln>
        </p:spPr>
      </p:pic>
      <p:sp>
        <p:nvSpPr>
          <p:cNvPr id="6" name="Rectangle 5"/>
          <p:cNvSpPr/>
          <p:nvPr/>
        </p:nvSpPr>
        <p:spPr>
          <a:xfrm>
            <a:off x="5292080" y="2742074"/>
            <a:ext cx="576064" cy="1407006"/>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9" name="Rectangle 8"/>
          <p:cNvSpPr/>
          <p:nvPr/>
        </p:nvSpPr>
        <p:spPr>
          <a:xfrm>
            <a:off x="5940152" y="2420888"/>
            <a:ext cx="648072" cy="172819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572000" y="2204864"/>
            <a:ext cx="648072" cy="864096"/>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11" name="Rectangle 10"/>
          <p:cNvSpPr/>
          <p:nvPr/>
        </p:nvSpPr>
        <p:spPr>
          <a:xfrm>
            <a:off x="3275856" y="3296419"/>
            <a:ext cx="1728192" cy="864096"/>
          </a:xfrm>
          <a:prstGeom prst="rect">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8" name="ZoneTexte 7"/>
          <p:cNvSpPr txBox="1"/>
          <p:nvPr/>
        </p:nvSpPr>
        <p:spPr>
          <a:xfrm>
            <a:off x="329841" y="3755454"/>
            <a:ext cx="2556284" cy="461665"/>
          </a:xfrm>
          <a:prstGeom prst="rect">
            <a:avLst/>
          </a:prstGeom>
          <a:noFill/>
        </p:spPr>
        <p:txBody>
          <a:bodyPr wrap="square" rtlCol="0">
            <a:spAutoFit/>
          </a:bodyPr>
          <a:lstStyle/>
          <a:p>
            <a:pPr algn="r"/>
            <a:r>
              <a:rPr lang="fr-FR" sz="1200" dirty="0" smtClean="0"/>
              <a:t>Dispositif élastique  permettant de </a:t>
            </a:r>
            <a:r>
              <a:rPr lang="fr-FR" sz="1200" dirty="0" err="1" smtClean="0"/>
              <a:t>réouvir</a:t>
            </a:r>
            <a:r>
              <a:rPr lang="fr-FR" sz="1200" dirty="0" smtClean="0"/>
              <a:t> l’outillage après la découpe.</a:t>
            </a:r>
            <a:endParaRPr lang="fr-FR" sz="1200" dirty="0"/>
          </a:p>
        </p:txBody>
      </p:sp>
      <p:cxnSp>
        <p:nvCxnSpPr>
          <p:cNvPr id="13" name="Connecteur droit avec flèche 12"/>
          <p:cNvCxnSpPr>
            <a:stCxn id="8" idx="3"/>
            <a:endCxn id="11" idx="1"/>
          </p:cNvCxnSpPr>
          <p:nvPr/>
        </p:nvCxnSpPr>
        <p:spPr>
          <a:xfrm flipV="1">
            <a:off x="2886125" y="3728467"/>
            <a:ext cx="389731" cy="257820"/>
          </a:xfrm>
          <a:prstGeom prst="straightConnector1">
            <a:avLst/>
          </a:prstGeom>
          <a:ln w="28575">
            <a:solidFill>
              <a:srgbClr val="FFC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2886124" y="3765351"/>
            <a:ext cx="1" cy="461665"/>
          </a:xfrm>
          <a:prstGeom prst="straightConnector1">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5292080" y="4941167"/>
            <a:ext cx="1404156" cy="276999"/>
          </a:xfrm>
          <a:prstGeom prst="rect">
            <a:avLst/>
          </a:prstGeom>
          <a:noFill/>
          <a:ln>
            <a:noFill/>
          </a:ln>
        </p:spPr>
        <p:txBody>
          <a:bodyPr wrap="square" rtlCol="0">
            <a:spAutoFit/>
          </a:bodyPr>
          <a:lstStyle/>
          <a:p>
            <a:pPr algn="ctr"/>
            <a:r>
              <a:rPr lang="fr-FR" sz="1200" dirty="0" smtClean="0"/>
              <a:t>Pompe hydraulique</a:t>
            </a:r>
            <a:endParaRPr lang="fr-FR" sz="1200" dirty="0"/>
          </a:p>
        </p:txBody>
      </p:sp>
      <p:sp>
        <p:nvSpPr>
          <p:cNvPr id="21" name="ZoneTexte 20"/>
          <p:cNvSpPr txBox="1"/>
          <p:nvPr/>
        </p:nvSpPr>
        <p:spPr>
          <a:xfrm>
            <a:off x="5994158" y="4545123"/>
            <a:ext cx="972108" cy="276999"/>
          </a:xfrm>
          <a:prstGeom prst="rect">
            <a:avLst/>
          </a:prstGeom>
          <a:noFill/>
        </p:spPr>
        <p:txBody>
          <a:bodyPr wrap="square" rtlCol="0">
            <a:spAutoFit/>
          </a:bodyPr>
          <a:lstStyle/>
          <a:p>
            <a:pPr algn="ctr"/>
            <a:r>
              <a:rPr lang="fr-FR" sz="1200" dirty="0" smtClean="0"/>
              <a:t>Réducteur</a:t>
            </a:r>
            <a:endParaRPr lang="fr-FR" sz="1200" dirty="0"/>
          </a:p>
        </p:txBody>
      </p:sp>
      <p:sp>
        <p:nvSpPr>
          <p:cNvPr id="22" name="ZoneTexte 21"/>
          <p:cNvSpPr txBox="1"/>
          <p:nvPr/>
        </p:nvSpPr>
        <p:spPr>
          <a:xfrm>
            <a:off x="4802869" y="5359509"/>
            <a:ext cx="576064" cy="276999"/>
          </a:xfrm>
          <a:prstGeom prst="rect">
            <a:avLst/>
          </a:prstGeom>
          <a:noFill/>
        </p:spPr>
        <p:txBody>
          <a:bodyPr wrap="square" rtlCol="0">
            <a:spAutoFit/>
          </a:bodyPr>
          <a:lstStyle/>
          <a:p>
            <a:pPr algn="ctr"/>
            <a:r>
              <a:rPr lang="fr-FR" sz="1200" dirty="0" smtClean="0"/>
              <a:t>Vérin</a:t>
            </a:r>
            <a:endParaRPr lang="fr-FR" sz="1200" dirty="0"/>
          </a:p>
        </p:txBody>
      </p:sp>
      <p:cxnSp>
        <p:nvCxnSpPr>
          <p:cNvPr id="23" name="Connecteur droit avec flèche 22"/>
          <p:cNvCxnSpPr/>
          <p:nvPr/>
        </p:nvCxnSpPr>
        <p:spPr>
          <a:xfrm>
            <a:off x="4820871" y="5359509"/>
            <a:ext cx="540060"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5090901" y="3068961"/>
            <a:ext cx="0" cy="2290548"/>
          </a:xfrm>
          <a:prstGeom prst="straightConnector1">
            <a:avLst/>
          </a:prstGeom>
          <a:ln w="28575">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5335507" y="4957151"/>
            <a:ext cx="1317303" cy="0"/>
          </a:xfrm>
          <a:prstGeom prst="straightConnector1">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endCxn id="6" idx="2"/>
          </p:cNvCxnSpPr>
          <p:nvPr/>
        </p:nvCxnSpPr>
        <p:spPr>
          <a:xfrm flipV="1">
            <a:off x="5580112" y="4149080"/>
            <a:ext cx="0" cy="792087"/>
          </a:xfrm>
          <a:prstGeom prst="straightConnector1">
            <a:avLst/>
          </a:prstGeom>
          <a:ln w="28575">
            <a:solidFill>
              <a:srgbClr val="00B0F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6150887" y="4545123"/>
            <a:ext cx="658651"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6262650" y="4149080"/>
            <a:ext cx="0" cy="396042"/>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41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fonctionnement général</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4</a:t>
            </a:fld>
            <a:endParaRPr lang="fr-FR"/>
          </a:p>
        </p:txBody>
      </p:sp>
      <p:pic>
        <p:nvPicPr>
          <p:cNvPr id="102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5557" t="9822" r="7938" b="26477"/>
          <a:stretch/>
        </p:blipFill>
        <p:spPr bwMode="auto">
          <a:xfrm>
            <a:off x="1551708" y="1982470"/>
            <a:ext cx="6040583" cy="314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220072" y="3796633"/>
            <a:ext cx="576064" cy="360171"/>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9" name="Rectangle 8"/>
          <p:cNvSpPr/>
          <p:nvPr/>
        </p:nvSpPr>
        <p:spPr>
          <a:xfrm>
            <a:off x="4716016" y="2572628"/>
            <a:ext cx="324036" cy="34483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491880" y="3531853"/>
            <a:ext cx="324036" cy="284840"/>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8" name="ZoneTexte 7"/>
          <p:cNvSpPr txBox="1"/>
          <p:nvPr/>
        </p:nvSpPr>
        <p:spPr>
          <a:xfrm>
            <a:off x="4570060" y="5135299"/>
            <a:ext cx="1872208" cy="461665"/>
          </a:xfrm>
          <a:prstGeom prst="rect">
            <a:avLst/>
          </a:prstGeom>
          <a:noFill/>
        </p:spPr>
        <p:txBody>
          <a:bodyPr wrap="square" rtlCol="0">
            <a:spAutoFit/>
          </a:bodyPr>
          <a:lstStyle/>
          <a:p>
            <a:pPr algn="ctr"/>
            <a:r>
              <a:rPr lang="fr-FR" sz="1200" dirty="0" smtClean="0"/>
              <a:t>Bouchon de mise à niveau et de vidange</a:t>
            </a:r>
            <a:endParaRPr lang="fr-FR" sz="1200" dirty="0"/>
          </a:p>
        </p:txBody>
      </p:sp>
      <p:sp>
        <p:nvSpPr>
          <p:cNvPr id="21" name="ZoneTexte 20"/>
          <p:cNvSpPr txBox="1"/>
          <p:nvPr/>
        </p:nvSpPr>
        <p:spPr>
          <a:xfrm>
            <a:off x="3671900" y="1628800"/>
            <a:ext cx="2412268" cy="276999"/>
          </a:xfrm>
          <a:prstGeom prst="rect">
            <a:avLst/>
          </a:prstGeom>
          <a:noFill/>
        </p:spPr>
        <p:txBody>
          <a:bodyPr wrap="square" rtlCol="0">
            <a:spAutoFit/>
          </a:bodyPr>
          <a:lstStyle/>
          <a:p>
            <a:pPr algn="ctr"/>
            <a:r>
              <a:rPr lang="fr-FR" sz="1200" dirty="0" smtClean="0"/>
              <a:t>Bouchon de remplissage</a:t>
            </a:r>
            <a:endParaRPr lang="fr-FR" sz="1200" dirty="0"/>
          </a:p>
        </p:txBody>
      </p:sp>
      <p:sp>
        <p:nvSpPr>
          <p:cNvPr id="22" name="ZoneTexte 21"/>
          <p:cNvSpPr txBox="1"/>
          <p:nvPr/>
        </p:nvSpPr>
        <p:spPr>
          <a:xfrm>
            <a:off x="2592648" y="5230941"/>
            <a:ext cx="2123368" cy="646331"/>
          </a:xfrm>
          <a:prstGeom prst="rect">
            <a:avLst/>
          </a:prstGeom>
          <a:noFill/>
        </p:spPr>
        <p:txBody>
          <a:bodyPr wrap="square" rtlCol="0">
            <a:spAutoFit/>
          </a:bodyPr>
          <a:lstStyle/>
          <a:p>
            <a:pPr algn="ctr"/>
            <a:r>
              <a:rPr lang="fr-FR" sz="1200" dirty="0" smtClean="0"/>
              <a:t>Joint « racloir » fonctionnant à faible vitesse de translation et haute pression</a:t>
            </a:r>
            <a:endParaRPr lang="fr-FR" sz="1200" dirty="0"/>
          </a:p>
        </p:txBody>
      </p:sp>
      <p:cxnSp>
        <p:nvCxnSpPr>
          <p:cNvPr id="23" name="Connecteur droit avec flèche 22"/>
          <p:cNvCxnSpPr/>
          <p:nvPr/>
        </p:nvCxnSpPr>
        <p:spPr>
          <a:xfrm>
            <a:off x="3371168" y="5212787"/>
            <a:ext cx="540060"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3653898" y="3816693"/>
            <a:ext cx="0" cy="1396094"/>
          </a:xfrm>
          <a:prstGeom prst="straightConnector1">
            <a:avLst/>
          </a:prstGeom>
          <a:ln w="28575">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4716016" y="5135299"/>
            <a:ext cx="1584176" cy="0"/>
          </a:xfrm>
          <a:prstGeom prst="straightConnector1">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V="1">
            <a:off x="5508104" y="4156805"/>
            <a:ext cx="0" cy="978494"/>
          </a:xfrm>
          <a:prstGeom prst="straightConnector1">
            <a:avLst/>
          </a:prstGeom>
          <a:ln w="28575">
            <a:solidFill>
              <a:srgbClr val="00B0F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4139952" y="1905799"/>
            <a:ext cx="1512168"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a:off x="4878034" y="1905799"/>
            <a:ext cx="0" cy="61562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28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circuit hydraulique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5</a:t>
            </a:fld>
            <a:endParaRPr lang="fr-FR"/>
          </a:p>
        </p:txBody>
      </p:sp>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080676" y="1219200"/>
            <a:ext cx="6982647"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84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Modéliser la cisaille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6</a:t>
            </a:fld>
            <a:endParaRPr lang="fr-FR"/>
          </a:p>
        </p:txBody>
      </p:sp>
      <p:pic>
        <p:nvPicPr>
          <p:cNvPr id="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66505" t="33628" r="13872" b="35784"/>
          <a:stretch/>
        </p:blipFill>
        <p:spPr bwMode="auto">
          <a:xfrm>
            <a:off x="6525626" y="1124744"/>
            <a:ext cx="18669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e 17"/>
          <p:cNvGrpSpPr/>
          <p:nvPr/>
        </p:nvGrpSpPr>
        <p:grpSpPr>
          <a:xfrm>
            <a:off x="6559076" y="3321129"/>
            <a:ext cx="1748920" cy="774480"/>
            <a:chOff x="1115616" y="1340768"/>
            <a:chExt cx="2174168" cy="962794"/>
          </a:xfrm>
        </p:grpSpPr>
        <p:sp>
          <p:nvSpPr>
            <p:cNvPr id="7" name="Ellipse 6"/>
            <p:cNvSpPr/>
            <p:nvPr/>
          </p:nvSpPr>
          <p:spPr>
            <a:xfrm>
              <a:off x="1115616" y="1772816"/>
              <a:ext cx="504056" cy="504056"/>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a:solidFill>
                      <a:sysClr val="windowText" lastClr="000000"/>
                    </a:solidFill>
                  </a:ln>
                  <a:solidFill>
                    <a:sysClr val="windowText" lastClr="000000"/>
                  </a:solidFill>
                </a:rPr>
                <a:t>1</a:t>
              </a:r>
              <a:endParaRPr lang="fr-FR" dirty="0">
                <a:ln>
                  <a:solidFill>
                    <a:sysClr val="windowText" lastClr="000000"/>
                  </a:solidFill>
                </a:ln>
                <a:solidFill>
                  <a:sysClr val="windowText" lastClr="000000"/>
                </a:solidFill>
              </a:endParaRPr>
            </a:p>
          </p:txBody>
        </p:sp>
        <p:sp>
          <p:nvSpPr>
            <p:cNvPr id="8" name="Ellipse 7"/>
            <p:cNvSpPr/>
            <p:nvPr/>
          </p:nvSpPr>
          <p:spPr>
            <a:xfrm>
              <a:off x="2785728" y="1772816"/>
              <a:ext cx="504056" cy="504056"/>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a:solidFill>
                      <a:sysClr val="windowText" lastClr="000000"/>
                    </a:solidFill>
                  </a:ln>
                  <a:solidFill>
                    <a:sysClr val="windowText" lastClr="000000"/>
                  </a:solidFill>
                </a:rPr>
                <a:t>2</a:t>
              </a:r>
              <a:endParaRPr lang="fr-FR" dirty="0">
                <a:ln>
                  <a:solidFill>
                    <a:sysClr val="windowText" lastClr="000000"/>
                  </a:solidFill>
                </a:ln>
                <a:solidFill>
                  <a:sysClr val="windowText" lastClr="000000"/>
                </a:solidFill>
              </a:endParaRPr>
            </a:p>
          </p:txBody>
        </p:sp>
        <p:cxnSp>
          <p:nvCxnSpPr>
            <p:cNvPr id="10" name="Connecteur droit 9"/>
            <p:cNvCxnSpPr>
              <a:stCxn id="7" idx="7"/>
              <a:endCxn id="8" idx="1"/>
            </p:cNvCxnSpPr>
            <p:nvPr/>
          </p:nvCxnSpPr>
          <p:spPr>
            <a:xfrm rot="5400000" flipH="1" flipV="1">
              <a:off x="2202700" y="1189788"/>
              <a:ext cx="12700" cy="1313690"/>
            </a:xfrm>
            <a:prstGeom prst="curvedConnector3">
              <a:avLst>
                <a:gd name="adj1" fmla="val 956236"/>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7" idx="5"/>
              <a:endCxn id="8" idx="3"/>
            </p:cNvCxnSpPr>
            <p:nvPr/>
          </p:nvCxnSpPr>
          <p:spPr>
            <a:xfrm rot="16200000" flipH="1">
              <a:off x="2202700" y="1546210"/>
              <a:ext cx="12700" cy="1313690"/>
            </a:xfrm>
            <a:prstGeom prst="curvedConnector3">
              <a:avLst>
                <a:gd name="adj1" fmla="val 1106236"/>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2037414" y="1340768"/>
              <a:ext cx="343272" cy="34327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ysClr val="windowText" lastClr="000000"/>
                  </a:solidFill>
                </a:rPr>
                <a:t>a</a:t>
              </a:r>
              <a:endParaRPr lang="fr-FR" sz="1200" b="1" dirty="0">
                <a:solidFill>
                  <a:sysClr val="windowText" lastClr="000000"/>
                </a:solidFill>
              </a:endParaRPr>
            </a:p>
          </p:txBody>
        </p:sp>
        <p:sp>
          <p:nvSpPr>
            <p:cNvPr id="17" name="Ellipse 16"/>
            <p:cNvSpPr/>
            <p:nvPr/>
          </p:nvSpPr>
          <p:spPr>
            <a:xfrm>
              <a:off x="2037414" y="1960290"/>
              <a:ext cx="343272" cy="34327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ysClr val="windowText" lastClr="000000"/>
                  </a:solidFill>
                </a:rPr>
                <a:t>b</a:t>
              </a:r>
              <a:endParaRPr lang="fr-FR" sz="1200" b="1" dirty="0">
                <a:solidFill>
                  <a:sysClr val="windowText" lastClr="000000"/>
                </a:solidFill>
              </a:endParaRPr>
            </a:p>
          </p:txBody>
        </p:sp>
      </p:grpSp>
      <mc:AlternateContent xmlns:mc="http://schemas.openxmlformats.org/markup-compatibility/2006">
        <mc:Choice xmlns:a14="http://schemas.microsoft.com/office/drawing/2010/main" Requires="a14">
          <p:sp>
            <p:nvSpPr>
              <p:cNvPr id="19" name="Espace réservé du contenu 4"/>
              <p:cNvSpPr txBox="1">
                <a:spLocks/>
              </p:cNvSpPr>
              <p:nvPr/>
            </p:nvSpPr>
            <p:spPr>
              <a:xfrm>
                <a:off x="457200" y="1219200"/>
                <a:ext cx="5266928" cy="3433936"/>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Deux contacts de type plan – plan.</a:t>
                </a:r>
              </a:p>
              <a:p>
                <a:r>
                  <a:rPr lang="fr-FR" dirty="0" smtClean="0"/>
                  <a:t>Chacune des liaisons peut être modélisée par une liaison appui plan.</a:t>
                </a:r>
              </a:p>
              <a:p>
                <a:r>
                  <a:rPr lang="fr-FR" dirty="0" smtClean="0"/>
                  <a:t>On pourrait montrer que la liaison équivalente est une liaison appui plan avec un degré d’</a:t>
                </a:r>
                <a:r>
                  <a:rPr lang="fr-FR" dirty="0" err="1" smtClean="0"/>
                  <a:t>hyperstatisme</a:t>
                </a:r>
                <a:r>
                  <a:rPr lang="fr-FR" dirty="0" smtClean="0"/>
                  <a:t> de 3.</a:t>
                </a:r>
              </a:p>
              <a:p>
                <a14:m>
                  <m:oMath xmlns:m="http://schemas.openxmlformats.org/officeDocument/2006/math">
                    <m:r>
                      <a:rPr lang="fr-FR" b="0" i="1" smtClean="0">
                        <a:latin typeface="Cambria Math"/>
                      </a:rPr>
                      <m:t>h</m:t>
                    </m:r>
                    <m:r>
                      <a:rPr lang="fr-FR" b="0" i="1" smtClean="0">
                        <a:latin typeface="Cambria Math"/>
                      </a:rPr>
                      <m:t>=</m:t>
                    </m:r>
                    <m:sSub>
                      <m:sSubPr>
                        <m:ctrlPr>
                          <a:rPr lang="fr-FR" b="0" i="1" smtClean="0">
                            <a:latin typeface="Cambria Math"/>
                          </a:rPr>
                        </m:ctrlPr>
                      </m:sSubPr>
                      <m:e>
                        <m:r>
                          <a:rPr lang="fr-FR" b="0" i="1" smtClean="0">
                            <a:latin typeface="Cambria Math"/>
                          </a:rPr>
                          <m:t>𝑁</m:t>
                        </m:r>
                      </m:e>
                      <m:sub>
                        <m:r>
                          <a:rPr lang="fr-FR" b="0" i="1" smtClean="0">
                            <a:latin typeface="Cambria Math"/>
                          </a:rPr>
                          <m:t>𝑠</m:t>
                        </m:r>
                      </m:sub>
                    </m:sSub>
                    <m:r>
                      <a:rPr lang="fr-FR" b="0" i="1" smtClean="0">
                        <a:latin typeface="Cambria Math"/>
                      </a:rPr>
                      <m:t>−6</m:t>
                    </m:r>
                    <m:d>
                      <m:dPr>
                        <m:ctrlPr>
                          <a:rPr lang="fr-FR" b="0" i="1" smtClean="0">
                            <a:latin typeface="Cambria Math"/>
                          </a:rPr>
                        </m:ctrlPr>
                      </m:dPr>
                      <m:e>
                        <m:r>
                          <a:rPr lang="fr-FR" b="0" i="1" smtClean="0">
                            <a:latin typeface="Cambria Math"/>
                          </a:rPr>
                          <m:t>𝑝</m:t>
                        </m:r>
                        <m:r>
                          <a:rPr lang="fr-FR" b="0" i="1" smtClean="0">
                            <a:latin typeface="Cambria Math"/>
                          </a:rPr>
                          <m:t>−1</m:t>
                        </m:r>
                      </m:e>
                    </m:d>
                    <m:r>
                      <a:rPr lang="fr-FR" b="0" i="1" smtClean="0">
                        <a:latin typeface="Cambria Math"/>
                      </a:rPr>
                      <m:t>+</m:t>
                    </m:r>
                    <m:r>
                      <a:rPr lang="fr-FR" b="0" i="1" smtClean="0">
                        <a:latin typeface="Cambria Math"/>
                      </a:rPr>
                      <m:t>𝑚</m:t>
                    </m:r>
                  </m:oMath>
                </a14:m>
                <a:endParaRPr lang="fr-FR" b="0" dirty="0" smtClean="0"/>
              </a:p>
              <a:p>
                <a:pPr lvl="1"/>
                <a14:m>
                  <m:oMath xmlns:m="http://schemas.openxmlformats.org/officeDocument/2006/math">
                    <m:sSub>
                      <m:sSubPr>
                        <m:ctrlPr>
                          <a:rPr lang="fr-FR" b="0" i="1" smtClean="0">
                            <a:latin typeface="Cambria Math"/>
                          </a:rPr>
                        </m:ctrlPr>
                      </m:sSubPr>
                      <m:e>
                        <m:r>
                          <a:rPr lang="fr-FR" b="0" i="1" smtClean="0">
                            <a:latin typeface="Cambria Math"/>
                          </a:rPr>
                          <m:t>𝑁</m:t>
                        </m:r>
                      </m:e>
                      <m:sub>
                        <m:r>
                          <a:rPr lang="fr-FR" b="0" i="1" smtClean="0">
                            <a:latin typeface="Cambria Math"/>
                          </a:rPr>
                          <m:t>𝑆</m:t>
                        </m:r>
                      </m:sub>
                    </m:sSub>
                    <m:r>
                      <a:rPr lang="fr-FR" b="0" i="1" smtClean="0">
                        <a:latin typeface="Cambria Math"/>
                      </a:rPr>
                      <m:t>=6</m:t>
                    </m:r>
                  </m:oMath>
                </a14:m>
                <a:r>
                  <a:rPr lang="fr-FR" dirty="0" smtClean="0"/>
                  <a:t> : nombre d’inconnues statiques 3 par liaison</a:t>
                </a:r>
              </a:p>
              <a:p>
                <a:pPr lvl="1"/>
                <a14:m>
                  <m:oMath xmlns:m="http://schemas.openxmlformats.org/officeDocument/2006/math">
                    <m:r>
                      <a:rPr lang="fr-FR" b="0" i="1" smtClean="0">
                        <a:latin typeface="Cambria Math"/>
                      </a:rPr>
                      <m:t>𝑝</m:t>
                    </m:r>
                    <m:r>
                      <a:rPr lang="fr-FR" b="0" i="0" smtClean="0">
                        <a:latin typeface="Cambria Math"/>
                      </a:rPr>
                      <m:t>=2</m:t>
                    </m:r>
                  </m:oMath>
                </a14:m>
                <a:r>
                  <a:rPr lang="fr-FR" dirty="0"/>
                  <a:t> : </a:t>
                </a:r>
                <a:r>
                  <a:rPr lang="fr-FR" dirty="0" smtClean="0"/>
                  <a:t>nombre de pièces </a:t>
                </a:r>
              </a:p>
              <a:p>
                <a:pPr lvl="1"/>
                <a14:m>
                  <m:oMath xmlns:m="http://schemas.openxmlformats.org/officeDocument/2006/math">
                    <m:r>
                      <a:rPr lang="fr-FR" b="0" i="1" smtClean="0">
                        <a:latin typeface="Cambria Math"/>
                      </a:rPr>
                      <m:t>𝑚</m:t>
                    </m:r>
                    <m:r>
                      <a:rPr lang="fr-FR">
                        <a:latin typeface="Cambria Math"/>
                      </a:rPr>
                      <m:t>=</m:t>
                    </m:r>
                    <m:r>
                      <a:rPr lang="fr-FR" b="0" i="0" smtClean="0">
                        <a:latin typeface="Cambria Math"/>
                      </a:rPr>
                      <m:t>3</m:t>
                    </m:r>
                  </m:oMath>
                </a14:m>
                <a:r>
                  <a:rPr lang="fr-FR" dirty="0" smtClean="0"/>
                  <a:t> : nombre de mobilités : 1 rotation et 2 translations</a:t>
                </a:r>
              </a:p>
              <a:p>
                <a:pPr lvl="1"/>
                <a14:m>
                  <m:oMath xmlns:m="http://schemas.openxmlformats.org/officeDocument/2006/math">
                    <m:r>
                      <a:rPr lang="fr-FR" b="0" i="1" smtClean="0">
                        <a:latin typeface="Cambria Math"/>
                      </a:rPr>
                      <m:t>h</m:t>
                    </m:r>
                    <m:r>
                      <a:rPr lang="fr-FR" b="0" i="1" smtClean="0">
                        <a:latin typeface="Cambria Math"/>
                      </a:rPr>
                      <m:t>=6−6+3=3</m:t>
                    </m:r>
                  </m:oMath>
                </a14:m>
                <a:endParaRPr lang="fr-FR" b="0" dirty="0" smtClean="0"/>
              </a:p>
            </p:txBody>
          </p:sp>
        </mc:Choice>
        <mc:Fallback>
          <p:sp>
            <p:nvSpPr>
              <p:cNvPr id="19" name="Espace réservé du contenu 4"/>
              <p:cNvSpPr txBox="1">
                <a:spLocks noRot="1" noChangeAspect="1" noMove="1" noResize="1" noEditPoints="1" noAdjustHandles="1" noChangeArrowheads="1" noChangeShapeType="1" noTextEdit="1"/>
              </p:cNvSpPr>
              <p:nvPr/>
            </p:nvSpPr>
            <p:spPr>
              <a:xfrm>
                <a:off x="457200" y="1219200"/>
                <a:ext cx="5266928" cy="3433936"/>
              </a:xfrm>
              <a:prstGeom prst="rect">
                <a:avLst/>
              </a:prstGeom>
              <a:blipFill rotWithShape="1">
                <a:blip r:embed="rId3"/>
                <a:stretch>
                  <a:fillRect l="-347" t="-2664" r="-2315" b="-888"/>
                </a:stretch>
              </a:blipFill>
            </p:spPr>
            <p:txBody>
              <a:bodyPr/>
              <a:lstStyle/>
              <a:p>
                <a:r>
                  <a:rPr lang="fr-FR">
                    <a:noFill/>
                  </a:rPr>
                  <a:t> </a:t>
                </a:r>
              </a:p>
            </p:txBody>
          </p:sp>
        </mc:Fallback>
      </mc:AlternateContent>
      <p:sp>
        <p:nvSpPr>
          <p:cNvPr id="15" name="Espace réservé du contenu 4"/>
          <p:cNvSpPr txBox="1">
            <a:spLocks/>
          </p:cNvSpPr>
          <p:nvPr/>
        </p:nvSpPr>
        <p:spPr>
          <a:xfrm>
            <a:off x="457200" y="4869159"/>
            <a:ext cx="5122912" cy="1584177"/>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Spécifications dimensionnelles (mêmes spécifs sur chacune des pièces)</a:t>
            </a:r>
          </a:p>
          <a:p>
            <a:pPr lvl="1"/>
            <a:r>
              <a:rPr lang="fr-FR" dirty="0" smtClean="0"/>
              <a:t>Distance entre plans</a:t>
            </a:r>
          </a:p>
          <a:p>
            <a:r>
              <a:rPr lang="fr-FR" dirty="0" smtClean="0"/>
              <a:t>Spécifications de forme : planéité des surfaces</a:t>
            </a:r>
          </a:p>
          <a:p>
            <a:r>
              <a:rPr lang="fr-FR" dirty="0" smtClean="0"/>
              <a:t>Spécifications géométrique : symétrie des faces.</a:t>
            </a:r>
            <a:endParaRPr lang="fr-FR"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8130" y="4293096"/>
            <a:ext cx="2197158" cy="2049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18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la cisaille</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7</a:t>
            </a:fld>
            <a:endParaRPr lang="fr-FR"/>
          </a:p>
        </p:txBody>
      </p:sp>
      <p:sp>
        <p:nvSpPr>
          <p:cNvPr id="5" name="Espace réservé du contenu 4"/>
          <p:cNvSpPr>
            <a:spLocks noGrp="1"/>
          </p:cNvSpPr>
          <p:nvPr>
            <p:ph sz="quarter" idx="1"/>
          </p:nvPr>
        </p:nvSpPr>
        <p:spPr>
          <a:xfrm>
            <a:off x="457200" y="1219200"/>
            <a:ext cx="5194920" cy="4937760"/>
          </a:xfrm>
        </p:spPr>
        <p:txBody>
          <a:bodyPr>
            <a:normAutofit fontScale="92500" lnSpcReduction="10000"/>
          </a:bodyPr>
          <a:lstStyle/>
          <a:p>
            <a:r>
              <a:rPr lang="fr-FR" dirty="0" smtClean="0"/>
              <a:t>Pour chacune des liaisons, les surfaces de contact sont des cylindres, associés à des plans. </a:t>
            </a:r>
          </a:p>
          <a:p>
            <a:pPr lvl="1"/>
            <a:r>
              <a:rPr lang="fr-FR" dirty="0" smtClean="0"/>
              <a:t>L’association cylindre – cylindre permet de réaliser une liaison pivot glissant.</a:t>
            </a:r>
          </a:p>
          <a:p>
            <a:pPr lvl="1"/>
            <a:r>
              <a:rPr lang="fr-FR" dirty="0" smtClean="0"/>
              <a:t>L’appui latéral permet d’arrêter la translation et donc d’obtenir une liaison pivot.</a:t>
            </a:r>
          </a:p>
          <a:p>
            <a:r>
              <a:rPr lang="fr-FR" dirty="0" smtClean="0"/>
              <a:t>Ici, il a été choisi d’utiliser une liaison par contact direct, sans interposition de paliers lisses ou d’éléments roulant ou sans matériau spécifique (en tout cas, rien n’indique l’existence d’alliage de cuivre sur le dessin d’ensemble).</a:t>
            </a:r>
          </a:p>
          <a:p>
            <a:r>
              <a:rPr lang="fr-FR" dirty="0" smtClean="0"/>
              <a:t>Ce choix peut s’expliquer par des vitesses de rotations relativement faibles.  </a:t>
            </a:r>
            <a:endParaRPr lang="fr-FR"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904" t="23944" r="7938" b="30782"/>
          <a:stretch/>
        </p:blipFill>
        <p:spPr bwMode="auto">
          <a:xfrm>
            <a:off x="5796136" y="1412776"/>
            <a:ext cx="3109686" cy="3095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35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la cisaille</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8</a:t>
            </a:fld>
            <a:endParaRPr lang="fr-FR"/>
          </a:p>
        </p:txBody>
      </p:sp>
      <p:sp>
        <p:nvSpPr>
          <p:cNvPr id="5" name="Espace réservé du contenu 4"/>
          <p:cNvSpPr>
            <a:spLocks noGrp="1"/>
          </p:cNvSpPr>
          <p:nvPr>
            <p:ph sz="quarter" idx="1"/>
          </p:nvPr>
        </p:nvSpPr>
        <p:spPr/>
        <p:txBody>
          <a:bodyPr/>
          <a:lstStyle/>
          <a:p>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18" y="1340768"/>
            <a:ext cx="888784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52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Vérification des performances</a:t>
            </a:r>
            <a:br>
              <a:rPr lang="fr-FR" dirty="0" smtClean="0"/>
            </a:br>
            <a:r>
              <a:rPr lang="fr-FR" dirty="0" smtClean="0"/>
              <a:t>Temps de coupe d’une barre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9</a:t>
            </a:fld>
            <a:endParaRPr lang="fr-FR"/>
          </a:p>
        </p:txBody>
      </p:sp>
      <p:sp>
        <p:nvSpPr>
          <p:cNvPr id="5" name="Espace réservé du contenu 4"/>
          <p:cNvSpPr>
            <a:spLocks noGrp="1"/>
          </p:cNvSpPr>
          <p:nvPr>
            <p:ph sz="quarter" idx="1"/>
          </p:nvPr>
        </p:nvSpPr>
        <p:spPr/>
        <p:txBody>
          <a:bodyPr>
            <a:normAutofit fontScale="92500" lnSpcReduction="20000"/>
          </a:bodyPr>
          <a:lstStyle/>
          <a:p>
            <a:r>
              <a:rPr lang="fr-FR" dirty="0" smtClean="0"/>
              <a:t>En mesurant sur le plan, le rapport de réduction du train d’engrenage est de 0,15.  L’axe à excentrique tourne donc à la fréquence de rotation de 150 tour/min ou 2,5 tours/s.</a:t>
            </a:r>
          </a:p>
          <a:p>
            <a:r>
              <a:rPr lang="fr-FR" dirty="0" smtClean="0"/>
              <a:t>Un tour de pompe dure donc environ 0,4 s. </a:t>
            </a:r>
          </a:p>
          <a:p>
            <a:pPr lvl="1"/>
            <a:r>
              <a:rPr lang="fr-FR" dirty="0" smtClean="0"/>
              <a:t>Course du piston : 8 mm</a:t>
            </a:r>
          </a:p>
          <a:p>
            <a:pPr lvl="1"/>
            <a:r>
              <a:rPr lang="fr-FR" dirty="0" smtClean="0"/>
              <a:t>Diamètre du piston : 16,4 mm</a:t>
            </a:r>
          </a:p>
          <a:p>
            <a:pPr lvl="1"/>
            <a:r>
              <a:rPr lang="fr-FR" dirty="0" smtClean="0"/>
              <a:t>Volume cylindre : 1 690 mm</a:t>
            </a:r>
            <a:r>
              <a:rPr lang="fr-FR" baseline="30000" dirty="0" smtClean="0"/>
              <a:t>3</a:t>
            </a:r>
          </a:p>
          <a:p>
            <a:pPr lvl="1"/>
            <a:r>
              <a:rPr lang="fr-FR" dirty="0" smtClean="0"/>
              <a:t>Cylindrée : 3380 mm</a:t>
            </a:r>
            <a:r>
              <a:rPr lang="fr-FR" baseline="30000" dirty="0" smtClean="0"/>
              <a:t>3</a:t>
            </a:r>
            <a:r>
              <a:rPr lang="fr-FR" dirty="0" smtClean="0"/>
              <a:t> pour un tour de pompe.</a:t>
            </a:r>
          </a:p>
          <a:p>
            <a:r>
              <a:rPr lang="fr-FR" dirty="0" smtClean="0"/>
              <a:t>Piston : </a:t>
            </a:r>
          </a:p>
          <a:p>
            <a:pPr lvl="1"/>
            <a:r>
              <a:rPr lang="fr-FR" dirty="0" smtClean="0"/>
              <a:t>Course : 16 mm</a:t>
            </a:r>
          </a:p>
          <a:p>
            <a:pPr lvl="1"/>
            <a:r>
              <a:rPr lang="fr-FR" dirty="0" smtClean="0"/>
              <a:t>Diamètre : 54 mm</a:t>
            </a:r>
          </a:p>
          <a:p>
            <a:pPr lvl="1"/>
            <a:r>
              <a:rPr lang="fr-FR" dirty="0" smtClean="0"/>
              <a:t>Volume : 36 644</a:t>
            </a:r>
            <a:r>
              <a:rPr lang="fr-FR" dirty="0"/>
              <a:t> mm</a:t>
            </a:r>
            <a:r>
              <a:rPr lang="fr-FR" baseline="30000" dirty="0"/>
              <a:t>3</a:t>
            </a:r>
            <a:endParaRPr lang="fr-FR" dirty="0" smtClean="0"/>
          </a:p>
          <a:p>
            <a:r>
              <a:rPr lang="fr-FR" dirty="0" smtClean="0"/>
              <a:t>Temps pour couper la barre : </a:t>
            </a:r>
          </a:p>
          <a:p>
            <a:pPr lvl="1"/>
            <a:r>
              <a:rPr lang="fr-FR" dirty="0" smtClean="0"/>
              <a:t>11 tours de pompe</a:t>
            </a:r>
          </a:p>
          <a:p>
            <a:pPr lvl="1"/>
            <a:r>
              <a:rPr lang="fr-FR" dirty="0" smtClean="0"/>
              <a:t>4,33 secondes</a:t>
            </a:r>
          </a:p>
          <a:p>
            <a:pPr lvl="1"/>
            <a:endParaRPr lang="fr-FR" dirty="0" smtClean="0"/>
          </a:p>
        </p:txBody>
      </p:sp>
    </p:spTree>
    <p:extLst>
      <p:ext uri="{BB962C8B-B14F-4D97-AF65-F5344CB8AC3E}">
        <p14:creationId xmlns:p14="http://schemas.microsoft.com/office/powerpoint/2010/main" val="22373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1311</TotalTime>
  <Words>1432</Words>
  <Application>Microsoft Office PowerPoint</Application>
  <PresentationFormat>Affichage à l'écran (4:3)</PresentationFormat>
  <Paragraphs>197</Paragraphs>
  <Slides>16</Slides>
  <Notes>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Origine</vt:lpstr>
      <vt:lpstr>Préparation aux oraux de la banque PT</vt:lpstr>
      <vt:lpstr>Analyser le fonctionnement général</vt:lpstr>
      <vt:lpstr>Analyser le fonctionnement général</vt:lpstr>
      <vt:lpstr>Analyser le fonctionnement général</vt:lpstr>
      <vt:lpstr>Analyser le circuit hydraulique</vt:lpstr>
      <vt:lpstr>Modéliser la cisaille</vt:lpstr>
      <vt:lpstr>Modéliser la cisaille</vt:lpstr>
      <vt:lpstr>Modéliser la cisaille</vt:lpstr>
      <vt:lpstr>Vérification des performances Temps de coupe d’une barre</vt:lpstr>
      <vt:lpstr>Vérification des performances Calcul du débit instantané</vt:lpstr>
      <vt:lpstr>Vérification des performances Calcul du débit instantané</vt:lpstr>
      <vt:lpstr>Vérification des performances Calcul du débit instantané</vt:lpstr>
      <vt:lpstr>Vérification des performances Estimation de la pression maximale</vt:lpstr>
      <vt:lpstr>Vérification des performances Estimation de la puissance</vt:lpstr>
      <vt:lpstr>Analyse PPM Bâti</vt:lpstr>
      <vt:lpstr>Analyse PPM Couronne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de TP 2 Expérimenter et analyser le fonctionnement des composants remplissant la fonction acquérir des systèmes pluritechniques.</dc:title>
  <dc:creator>XP</dc:creator>
  <cp:lastModifiedBy>pt_ptsi</cp:lastModifiedBy>
  <cp:revision>233</cp:revision>
  <dcterms:created xsi:type="dcterms:W3CDTF">2014-09-30T07:33:25Z</dcterms:created>
  <dcterms:modified xsi:type="dcterms:W3CDTF">2016-05-30T10:40:21Z</dcterms:modified>
</cp:coreProperties>
</file>