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2" r:id="rId13"/>
    <p:sldId id="28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1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err="1" smtClean="0"/>
            <a:t>Bati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d’aluminium résistant à la corrosion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Fonderie et Fraisage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C803A878-09B1-4931-A784-821060C40DC3}" type="presOf" srcId="{283DB083-403A-43BD-9953-6DA365C84E73}" destId="{AAAE6746-212C-402C-AD65-4B5488CF96C6}" srcOrd="0" destOrd="0" presId="urn:microsoft.com/office/officeart/2005/8/layout/cycle7"/>
    <dgm:cxn modelId="{06D44F86-DC61-4163-9E27-626D9418681B}" type="presOf" srcId="{9AC1648C-B74D-47CC-B859-8DF685D21F91}" destId="{395B7A00-5D35-4721-9064-E9BD669D3296}" srcOrd="0" destOrd="0" presId="urn:microsoft.com/office/officeart/2005/8/layout/cycle7"/>
    <dgm:cxn modelId="{3E1D330F-317C-4EB2-908B-45DE73693D4C}" type="presOf" srcId="{EA50DF16-C41D-4EB8-A1FE-4AAA3F5F7A50}" destId="{C516C55C-D9DC-4DF6-9CF8-5EBB415D46BE}" srcOrd="1" destOrd="0" presId="urn:microsoft.com/office/officeart/2005/8/layout/cycle7"/>
    <dgm:cxn modelId="{243B6A8F-46EC-4267-8086-917E915872AA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033BB2F8-0D78-4A46-9A6D-4AED2D44A48B}" type="presOf" srcId="{889E61C5-87E9-44E0-96C0-0B37BB05807B}" destId="{782C1BBA-34E8-45C8-8C23-3A526046787D}" srcOrd="0" destOrd="0" presId="urn:microsoft.com/office/officeart/2005/8/layout/cycle7"/>
    <dgm:cxn modelId="{9EBA36B2-DB96-4528-A8A5-614FB0357F26}" type="presOf" srcId="{8CB68DB5-4CF3-47EA-AB98-C78A864A21DA}" destId="{76BFC082-0D12-48CB-A1E3-FF662367BFEF}" srcOrd="0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7FDD26C6-F061-41FD-BA94-C742B197F915}" type="presOf" srcId="{EA50DF16-C41D-4EB8-A1FE-4AAA3F5F7A50}" destId="{45C1B289-5A21-4763-AC95-707E965FFA47}" srcOrd="0" destOrd="0" presId="urn:microsoft.com/office/officeart/2005/8/layout/cycle7"/>
    <dgm:cxn modelId="{09EEA051-991F-423B-BF63-792481AE7D49}" type="presOf" srcId="{A3C1BFE6-1470-4509-B6AD-50DDFB3B531E}" destId="{FB6B6323-0F21-4770-9EC5-055D8145946E}" srcOrd="0" destOrd="0" presId="urn:microsoft.com/office/officeart/2005/8/layout/cycle7"/>
    <dgm:cxn modelId="{ACC3E615-E037-4E85-92B0-CB8598D12530}" type="presOf" srcId="{A3C1BFE6-1470-4509-B6AD-50DDFB3B531E}" destId="{D587B6C8-ED32-4D66-8968-D1E96EC38832}" srcOrd="1" destOrd="0" presId="urn:microsoft.com/office/officeart/2005/8/layout/cycle7"/>
    <dgm:cxn modelId="{0B88F1C4-CC7E-488B-9E54-0CF33A3545E2}" type="presOf" srcId="{96E0484C-67B4-4749-8B74-1AADE0628658}" destId="{BBBE7AF0-8599-4CC9-8E61-B532C2CECBE2}" srcOrd="0" destOrd="0" presId="urn:microsoft.com/office/officeart/2005/8/layout/cycle7"/>
    <dgm:cxn modelId="{406EEDCF-7F61-4615-9A3B-725312CDC639}" type="presParOf" srcId="{AAAE6746-212C-402C-AD65-4B5488CF96C6}" destId="{782C1BBA-34E8-45C8-8C23-3A526046787D}" srcOrd="0" destOrd="0" presId="urn:microsoft.com/office/officeart/2005/8/layout/cycle7"/>
    <dgm:cxn modelId="{AC2B3C04-BA91-4D88-8B8C-3DD37B793E14}" type="presParOf" srcId="{AAAE6746-212C-402C-AD65-4B5488CF96C6}" destId="{76BFC082-0D12-48CB-A1E3-FF662367BFEF}" srcOrd="1" destOrd="0" presId="urn:microsoft.com/office/officeart/2005/8/layout/cycle7"/>
    <dgm:cxn modelId="{D671545D-0AFD-49C9-B0FE-5018A3375D35}" type="presParOf" srcId="{76BFC082-0D12-48CB-A1E3-FF662367BFEF}" destId="{67822D11-0DBE-4A43-B6DA-4F64539F4B3F}" srcOrd="0" destOrd="0" presId="urn:microsoft.com/office/officeart/2005/8/layout/cycle7"/>
    <dgm:cxn modelId="{590D96E1-D9DD-4984-AAED-0F9E22D7CC97}" type="presParOf" srcId="{AAAE6746-212C-402C-AD65-4B5488CF96C6}" destId="{BBBE7AF0-8599-4CC9-8E61-B532C2CECBE2}" srcOrd="2" destOrd="0" presId="urn:microsoft.com/office/officeart/2005/8/layout/cycle7"/>
    <dgm:cxn modelId="{095D2318-69AB-4E06-9B3A-D5C0C6D86EEC}" type="presParOf" srcId="{AAAE6746-212C-402C-AD65-4B5488CF96C6}" destId="{45C1B289-5A21-4763-AC95-707E965FFA47}" srcOrd="3" destOrd="0" presId="urn:microsoft.com/office/officeart/2005/8/layout/cycle7"/>
    <dgm:cxn modelId="{F286E4AD-DA23-40D2-82C6-B72F7D01C425}" type="presParOf" srcId="{45C1B289-5A21-4763-AC95-707E965FFA47}" destId="{C516C55C-D9DC-4DF6-9CF8-5EBB415D46BE}" srcOrd="0" destOrd="0" presId="urn:microsoft.com/office/officeart/2005/8/layout/cycle7"/>
    <dgm:cxn modelId="{1F80B531-EB79-4FAE-9C01-17BCA622AA5C}" type="presParOf" srcId="{AAAE6746-212C-402C-AD65-4B5488CF96C6}" destId="{395B7A00-5D35-4721-9064-E9BD669D3296}" srcOrd="4" destOrd="0" presId="urn:microsoft.com/office/officeart/2005/8/layout/cycle7"/>
    <dgm:cxn modelId="{CDB21490-A7B0-4C7E-A248-D11143408C2F}" type="presParOf" srcId="{AAAE6746-212C-402C-AD65-4B5488CF96C6}" destId="{FB6B6323-0F21-4770-9EC5-055D8145946E}" srcOrd="5" destOrd="0" presId="urn:microsoft.com/office/officeart/2005/8/layout/cycle7"/>
    <dgm:cxn modelId="{C17E9261-C954-4FDF-A1FC-F1CC415728C0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smtClean="0"/>
            <a:t>Arbre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d’acier</a:t>
          </a:r>
        </a:p>
        <a:p>
          <a:r>
            <a:rPr lang="fr-FR" dirty="0" smtClean="0"/>
            <a:t>(Acier faiblement allié)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Forge, Tournage et taille de engrenages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C29B89F-4D12-4130-A9BB-2E5880101D35}" type="presOf" srcId="{8CB68DB5-4CF3-47EA-AB98-C78A864A21DA}" destId="{76BFC082-0D12-48CB-A1E3-FF662367BFEF}" srcOrd="0" destOrd="0" presId="urn:microsoft.com/office/officeart/2005/8/layout/cycle7"/>
    <dgm:cxn modelId="{1B52B72E-FECE-4F33-B93F-0EAA8F900282}" type="presOf" srcId="{96E0484C-67B4-4749-8B74-1AADE0628658}" destId="{BBBE7AF0-8599-4CC9-8E61-B532C2CECBE2}" srcOrd="0" destOrd="0" presId="urn:microsoft.com/office/officeart/2005/8/layout/cycle7"/>
    <dgm:cxn modelId="{5316D69B-2DBB-4C3C-98C9-5F060FFA99BD}" type="presOf" srcId="{283DB083-403A-43BD-9953-6DA365C84E73}" destId="{AAAE6746-212C-402C-AD65-4B5488CF96C6}" srcOrd="0" destOrd="0" presId="urn:microsoft.com/office/officeart/2005/8/layout/cycle7"/>
    <dgm:cxn modelId="{98F66592-F353-444D-B56E-2F36575CA35D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AD9832A9-3067-4EAE-9B75-F3A3C612FACE}" type="presOf" srcId="{EA50DF16-C41D-4EB8-A1FE-4AAA3F5F7A50}" destId="{C516C55C-D9DC-4DF6-9CF8-5EBB415D46BE}" srcOrd="1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C8EA8AEB-8FEE-46F0-A75A-786B594B4B07}" type="presOf" srcId="{889E61C5-87E9-44E0-96C0-0B37BB05807B}" destId="{782C1BBA-34E8-45C8-8C23-3A526046787D}" srcOrd="0" destOrd="0" presId="urn:microsoft.com/office/officeart/2005/8/layout/cycle7"/>
    <dgm:cxn modelId="{E77E5DE0-C4CB-48F8-890E-8302BAC51B1D}" type="presOf" srcId="{EA50DF16-C41D-4EB8-A1FE-4AAA3F5F7A50}" destId="{45C1B289-5A21-4763-AC95-707E965FFA47}" srcOrd="0" destOrd="0" presId="urn:microsoft.com/office/officeart/2005/8/layout/cycle7"/>
    <dgm:cxn modelId="{0F27495F-082D-4C64-AA20-5E3C0F1F1AC9}" type="presOf" srcId="{A3C1BFE6-1470-4509-B6AD-50DDFB3B531E}" destId="{FB6B6323-0F21-4770-9EC5-055D8145946E}" srcOrd="0" destOrd="0" presId="urn:microsoft.com/office/officeart/2005/8/layout/cycle7"/>
    <dgm:cxn modelId="{3B775CD2-A58D-454B-B264-6067313A7F14}" type="presOf" srcId="{9AC1648C-B74D-47CC-B859-8DF685D21F91}" destId="{395B7A00-5D35-4721-9064-E9BD669D3296}" srcOrd="0" destOrd="0" presId="urn:microsoft.com/office/officeart/2005/8/layout/cycle7"/>
    <dgm:cxn modelId="{2066F044-6BEB-4069-B46E-E938C7C6A994}" type="presOf" srcId="{A3C1BFE6-1470-4509-B6AD-50DDFB3B531E}" destId="{D587B6C8-ED32-4D66-8968-D1E96EC38832}" srcOrd="1" destOrd="0" presId="urn:microsoft.com/office/officeart/2005/8/layout/cycle7"/>
    <dgm:cxn modelId="{6E076E1E-DD97-433F-837C-B520D639BA55}" type="presParOf" srcId="{AAAE6746-212C-402C-AD65-4B5488CF96C6}" destId="{782C1BBA-34E8-45C8-8C23-3A526046787D}" srcOrd="0" destOrd="0" presId="urn:microsoft.com/office/officeart/2005/8/layout/cycle7"/>
    <dgm:cxn modelId="{7AECA3B5-EE91-42F8-905A-6AEF33A9BAEE}" type="presParOf" srcId="{AAAE6746-212C-402C-AD65-4B5488CF96C6}" destId="{76BFC082-0D12-48CB-A1E3-FF662367BFEF}" srcOrd="1" destOrd="0" presId="urn:microsoft.com/office/officeart/2005/8/layout/cycle7"/>
    <dgm:cxn modelId="{8BD9F5F2-2D49-468D-A8C1-4338878FAF40}" type="presParOf" srcId="{76BFC082-0D12-48CB-A1E3-FF662367BFEF}" destId="{67822D11-0DBE-4A43-B6DA-4F64539F4B3F}" srcOrd="0" destOrd="0" presId="urn:microsoft.com/office/officeart/2005/8/layout/cycle7"/>
    <dgm:cxn modelId="{D8AC747F-7D37-4B04-9D38-0597CE9DE408}" type="presParOf" srcId="{AAAE6746-212C-402C-AD65-4B5488CF96C6}" destId="{BBBE7AF0-8599-4CC9-8E61-B532C2CECBE2}" srcOrd="2" destOrd="0" presId="urn:microsoft.com/office/officeart/2005/8/layout/cycle7"/>
    <dgm:cxn modelId="{0EF80FDE-6F13-4487-99C1-B00E9DE6BA70}" type="presParOf" srcId="{AAAE6746-212C-402C-AD65-4B5488CF96C6}" destId="{45C1B289-5A21-4763-AC95-707E965FFA47}" srcOrd="3" destOrd="0" presId="urn:microsoft.com/office/officeart/2005/8/layout/cycle7"/>
    <dgm:cxn modelId="{42BE1615-D217-4656-9DBA-903393B9F684}" type="presParOf" srcId="{45C1B289-5A21-4763-AC95-707E965FFA47}" destId="{C516C55C-D9DC-4DF6-9CF8-5EBB415D46BE}" srcOrd="0" destOrd="0" presId="urn:microsoft.com/office/officeart/2005/8/layout/cycle7"/>
    <dgm:cxn modelId="{FF9E971B-18D2-4ACC-A6A0-CAB504F8F476}" type="presParOf" srcId="{AAAE6746-212C-402C-AD65-4B5488CF96C6}" destId="{395B7A00-5D35-4721-9064-E9BD669D3296}" srcOrd="4" destOrd="0" presId="urn:microsoft.com/office/officeart/2005/8/layout/cycle7"/>
    <dgm:cxn modelId="{388A6C28-A245-42D8-B3F8-8AEF2D839787}" type="presParOf" srcId="{AAAE6746-212C-402C-AD65-4B5488CF96C6}" destId="{FB6B6323-0F21-4770-9EC5-055D8145946E}" srcOrd="5" destOrd="0" presId="urn:microsoft.com/office/officeart/2005/8/layout/cycle7"/>
    <dgm:cxn modelId="{8E9459B3-9295-4560-B6CE-449132E6F853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Bati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d’aluminium résistant à la corrosion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Fonderie et Fraisage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Arbre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d’acier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(Acier faiblement allié)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Forge, Tournage et taille de engrenages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E3D6FF-CE74-4F1D-8483-D16BC88A4148}" type="datetime1">
              <a:rPr lang="fr-FR" smtClean="0"/>
              <a:t>24/05/2016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C580-FA0B-49A7-881A-86266CADF638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01F2-E379-4247-844F-8288C9462887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6577-BD8D-49F0-9731-70D00DCD9A6A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EAB8BDD-96FE-4F19-B158-DDB6E8E92F72}" type="datetime1">
              <a:rPr lang="fr-FR" smtClean="0"/>
              <a:t>24/05/2016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6557-1B0D-43F5-A60B-2CE03B724189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F960-36DF-4211-BA69-01231A849C93}" type="datetime1">
              <a:rPr lang="fr-FR" smtClean="0"/>
              <a:t>24/05/2016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E776-FB53-4FA4-B33B-AB15A0E18A13}" type="datetime1">
              <a:rPr lang="fr-FR" smtClean="0"/>
              <a:t>24/05/2016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7B9-ED2C-4532-8614-FA337E3A9D55}" type="datetime1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571C-515D-4F9D-ACA8-94DD4C5F5BDF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55-CC57-44AB-B9C4-E7820293AA82}" type="datetime1">
              <a:rPr lang="fr-FR" smtClean="0"/>
              <a:t>24/05/2016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FD8289-441E-479B-AD0A-3337A8B8D846}" type="datetime1">
              <a:rPr lang="fr-FR" smtClean="0"/>
              <a:t>24/05/2016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Servomoteur de commande de vanne - Équipe pédagogique PT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Préparation aux oraux de la banque 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Servomoteur de commande de vanne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Équipe pédagogique PT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7813"/>
            <a:ext cx="1973125" cy="235076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Pré dimensionner un composant en vue de réaliser le système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 smtClean="0"/>
                  <a:t>On suppose toutes les liaisons parfaites.</a:t>
                </a:r>
                <a:endParaRPr lang="fr-FR" dirty="0"/>
              </a:p>
              <a:p>
                <a:r>
                  <a:rPr lang="fr-FR" dirty="0"/>
                  <a:t>Lorsque la vanne est bloquée, le porte-satellite 24 est bloqué </a:t>
                </a:r>
                <a:r>
                  <a:rPr lang="fr-FR" dirty="0" smtClean="0"/>
                  <a:t>on a donc</a:t>
                </a:r>
                <a:r>
                  <a:rPr lang="fr-FR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3/</m:t>
                        </m:r>
                        <m:r>
                          <a:rPr lang="fr-FR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≃−0,135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>
                    <a:solidFill>
                      <a:srgbClr val="FF0000"/>
                    </a:solidFill>
                  </a:rPr>
                  <a:t>Attention, ce n’est pas le rapport du train épi mais le rapport d’un train simple car le PS est bloqué !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/>
                  <a:t>On isole l’arbre moteur 28, les satellites 6 et le planétaire extérieur 7, TEP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eq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</m:acc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 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r>
                          <a:rPr lang="fr-FR">
                            <a:latin typeface="Cambria Math"/>
                          </a:rPr>
                          <m:t>7/0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On néglige l’inertie (ou l’accélération vu la faible dynamique du système).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15→7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𝐴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  <m:r>
                              <a:rPr lang="fr-FR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28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28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=−1,5⋅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8⋅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/>
                      </a:rPr>
                      <m:t>=−375 </m:t>
                    </m:r>
                    <m:r>
                      <a:rPr lang="fr-FR" b="0" i="1" smtClean="0">
                        <a:latin typeface="Cambria Math"/>
                      </a:rPr>
                      <m:t>𝑁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On fait l’hypothèse que les ressorts sont identiques  (même raideur, longueur à vide identique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) et que la </a:t>
                </a:r>
                <a:r>
                  <a:rPr lang="fr-FR" dirty="0" err="1" smtClean="0"/>
                  <a:t>précharge</a:t>
                </a:r>
                <a:r>
                  <a:rPr lang="fr-FR" dirty="0" smtClean="0"/>
                  <a:t> est la même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/>
                  <a:t>)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En tenant compte de la « course » des capteurs et de l’échelle. On peut estimer la translation maximale de la pièce 15 à 6 </a:t>
                </a:r>
                <a:r>
                  <a:rPr lang="fr-FR" dirty="0" err="1" smtClean="0"/>
                  <a:t>mm.</a:t>
                </a:r>
                <a:endParaRPr lang="fr-FR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note k la raideur d’un ressort et </a:t>
                </a:r>
                <a:r>
                  <a:rPr lang="fr-FR" dirty="0" smtClean="0"/>
                  <a:t>x </a:t>
                </a:r>
                <a:r>
                  <a:rPr lang="fr-FR" dirty="0"/>
                  <a:t>le déplacement de la pièce 15 </a:t>
                </a:r>
                <a:r>
                  <a:rPr lang="fr-FR" dirty="0" smtClean="0"/>
                  <a:t>On </a:t>
                </a:r>
                <a:r>
                  <a:rPr lang="fr-FR" dirty="0"/>
                  <a:t>note R la distance entre le point d’application de l’effort de 7 sur 15 et l’axe moteur (R = </a:t>
                </a:r>
                <a:r>
                  <a:rPr lang="fr-FR" dirty="0" smtClean="0"/>
                  <a:t>28 </a:t>
                </a:r>
                <a:r>
                  <a:rPr lang="fr-FR" dirty="0"/>
                  <a:t>mm). On isole 15 </a:t>
                </a:r>
                <a:r>
                  <a:rPr lang="fr-FR" dirty="0" smtClean="0"/>
                  <a:t>et on applique  le TRS </a:t>
                </a:r>
                <a:r>
                  <a:rPr lang="fr-FR" dirty="0"/>
                  <a:t> </a:t>
                </a:r>
                <a:r>
                  <a:rPr lang="fr-FR" dirty="0" smtClean="0"/>
                  <a:t>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  <m:r>
                          <a:rPr lang="fr-FR" i="1">
                            <a:latin typeface="Cambria Math"/>
                          </a:rPr>
                          <m:t>1→15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𝑟</m:t>
                        </m:r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fr-FR" b="0" i="0" smtClean="0">
                            <a:latin typeface="Cambria Math"/>
                          </a:rPr>
                          <m:t>7</m:t>
                        </m:r>
                        <m:r>
                          <a:rPr lang="fr-FR" b="0" i="1" smtClean="0">
                            <a:latin typeface="Cambria Math"/>
                          </a:rPr>
                          <m:t>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𝛿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7→15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=−2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k</m:t>
                    </m:r>
                    <m:r>
                      <a:rPr lang="fr-FR" b="0" i="1" smtClean="0">
                        <a:latin typeface="Cambria Math"/>
                      </a:rPr>
                      <m:t>𝛿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r>
                      <a:rPr lang="fr-FR" b="0" i="1" smtClean="0">
                        <a:latin typeface="Cambria Math"/>
                      </a:rPr>
                      <m:t> 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k</m:t>
                    </m:r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375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fr-FR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3</m:t>
                    </m:r>
                    <m:r>
                      <a:rPr lang="fr-FR">
                        <a:latin typeface="Cambria Math"/>
                      </a:rPr>
                      <m:t>1</m:t>
                    </m:r>
                    <m:r>
                      <a:rPr lang="fr-FR" b="0" i="0" smtClean="0">
                        <a:latin typeface="Cambria Math"/>
                      </a:rPr>
                      <m:t>,</m:t>
                    </m:r>
                    <m:r>
                      <a:rPr lang="fr-FR">
                        <a:latin typeface="Cambria Math"/>
                      </a:rPr>
                      <m:t>2 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219200"/>
                <a:ext cx="5688632" cy="4937760"/>
              </a:xfrm>
              <a:blipFill rotWithShape="1">
                <a:blip r:embed="rId2"/>
                <a:stretch>
                  <a:fillRect t="-864" r="-1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08" y="3650977"/>
            <a:ext cx="871537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6958110" y="3717032"/>
            <a:ext cx="504056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807142" y="3717032"/>
            <a:ext cx="493118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1→15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03" y="3322361"/>
                <a:ext cx="89633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r</m:t>
                          </m:r>
                          <m:r>
                            <a:rPr lang="fr-FR" b="0" i="0" smtClean="0">
                              <a:latin typeface="Cambria Math"/>
                            </a:rPr>
                            <m:t>2→15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072" y="3322361"/>
                <a:ext cx="8963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7286584" y="3933056"/>
            <a:ext cx="289371" cy="0"/>
          </a:xfrm>
          <a:prstGeom prst="line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a:rPr lang="fr-FR" b="0" i="0" smtClean="0">
                              <a:latin typeface="Cambria Math"/>
                            </a:rPr>
                            <m:t>7</m:t>
                          </m:r>
                          <m:r>
                            <a:rPr lang="fr-FR">
                              <a:latin typeface="Cambria Math"/>
                            </a:rPr>
                            <m:t>→15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48" y="3748390"/>
                <a:ext cx="81618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2601592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Masse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Peu de contraintes mécaniques extérieures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Air salin éventuellement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Fluctuation de la température extérieure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Température du fluide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Formes complexes en général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Beaucoup de surfaces  fonctionnelles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 </a:t>
            </a:r>
            <a:r>
              <a:rPr lang="fr-FR" sz="1100" dirty="0" err="1" smtClean="0"/>
              <a:t>démoulables</a:t>
            </a:r>
            <a:r>
              <a:rPr lang="fr-FR" sz="1100" dirty="0" smtClean="0"/>
              <a:t> (ajouter de la dépouille)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Prise en compte du plan de joint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Épaisseurs constantes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Grands rayons de raccordement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Matériau fondu à l’état liquide</a:t>
            </a:r>
          </a:p>
          <a:p>
            <a:r>
              <a:rPr lang="fr-FR" sz="2000" dirty="0" smtClean="0"/>
              <a:t>Fonderie au sable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Fraisage des plans</a:t>
            </a:r>
          </a:p>
          <a:p>
            <a:pPr lvl="1"/>
            <a:r>
              <a:rPr lang="fr-FR" dirty="0" smtClean="0"/>
              <a:t>Tournage des portées cylindriques</a:t>
            </a:r>
          </a:p>
          <a:p>
            <a:r>
              <a:rPr lang="fr-FR" dirty="0" smtClean="0"/>
              <a:t>Traitements thermiques peu probables</a:t>
            </a:r>
          </a:p>
          <a:p>
            <a:r>
              <a:rPr lang="fr-FR" dirty="0" smtClean="0"/>
              <a:t>Usinage de finition</a:t>
            </a:r>
          </a:p>
        </p:txBody>
      </p:sp>
    </p:spTree>
    <p:extLst>
      <p:ext uri="{BB962C8B-B14F-4D97-AF65-F5344CB8AC3E}">
        <p14:creationId xmlns:p14="http://schemas.microsoft.com/office/powerpoint/2010/main" val="6498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763268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Transmission des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Profil cylindrique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Secteur denté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Hélicoïde 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 rayons dans les surfaces de raccordement (peu visible ici)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Fibrage de la pièce (non visible ici)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Brut cylindrique laminé</a:t>
            </a:r>
          </a:p>
          <a:p>
            <a:r>
              <a:rPr lang="fr-FR" sz="2000" dirty="0" smtClean="0"/>
              <a:t>Forgeage des formes générales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Tournage des parties cylindriques et planes</a:t>
            </a:r>
          </a:p>
          <a:p>
            <a:pPr lvl="1"/>
            <a:r>
              <a:rPr lang="fr-FR" dirty="0" smtClean="0"/>
              <a:t>Tournage sur tour 3 axes pour les rainures de clavette</a:t>
            </a:r>
          </a:p>
          <a:p>
            <a:r>
              <a:rPr lang="fr-FR" dirty="0" smtClean="0"/>
              <a:t>Taille des engrenages et de la portion hélicoïdale</a:t>
            </a:r>
          </a:p>
          <a:p>
            <a:r>
              <a:rPr lang="fr-FR" dirty="0" smtClean="0"/>
              <a:t>Trempe superficielle + Revenu</a:t>
            </a:r>
          </a:p>
          <a:p>
            <a:pPr lvl="1"/>
            <a:r>
              <a:rPr lang="fr-FR" dirty="0" smtClean="0"/>
              <a:t>Engrenages, portées </a:t>
            </a:r>
            <a:r>
              <a:rPr lang="fr-FR" smtClean="0"/>
              <a:t>de roulements.</a:t>
            </a:r>
            <a:endParaRPr lang="fr-FR" dirty="0" smtClean="0"/>
          </a:p>
          <a:p>
            <a:r>
              <a:rPr lang="fr-FR" dirty="0" smtClean="0"/>
              <a:t>Usinage des de finition</a:t>
            </a:r>
          </a:p>
        </p:txBody>
      </p:sp>
    </p:spTree>
    <p:extLst>
      <p:ext uri="{BB962C8B-B14F-4D97-AF65-F5344CB8AC3E}">
        <p14:creationId xmlns:p14="http://schemas.microsoft.com/office/powerpoint/2010/main" val="29970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une performance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fr-FR" dirty="0" smtClean="0"/>
                  <a:t>On isole la roue et on applique le TMS suivant l’axe de la roue 3 (</a:t>
                </a:r>
                <a:r>
                  <a:rPr lang="fr-FR" b="1" dirty="0"/>
                  <a:t>on utilise les normes</a:t>
                </a:r>
                <a:r>
                  <a:rPr lang="fr-FR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    ⇒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tr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F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n</m:t>
                                </m:r>
                              </m:sub>
                            </m:sSub>
                          </m:e>
                        </m:func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av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β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n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=34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mm</m:t>
                    </m:r>
                    <m:r>
                      <a:rPr lang="fr-FR">
                        <a:latin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β</m:t>
                    </m:r>
                    <m:r>
                      <a:rPr lang="fr-FR">
                        <a:latin typeface="Cambria Math"/>
                      </a:rPr>
                      <m:t>=25°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=20°</m:t>
                    </m:r>
                  </m:oMath>
                </a14:m>
                <a:endParaRPr lang="fr-FR" dirty="0" smtClean="0"/>
              </a:p>
              <a:p>
                <a:r>
                  <a:rPr lang="fr-FR" dirty="0"/>
                  <a:t>On en déduit que 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=1180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=473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L’effort axial est seulement encaissé par le roulement 68 : F</a:t>
                </a:r>
                <a:r>
                  <a:rPr lang="fr-FR" baseline="-25000" dirty="0"/>
                  <a:t>a68</a:t>
                </a:r>
                <a:r>
                  <a:rPr lang="fr-FR" dirty="0"/>
                  <a:t> = 1180 N.</a:t>
                </a:r>
              </a:p>
              <a:p>
                <a:r>
                  <a:rPr lang="fr-FR" dirty="0" smtClean="0"/>
                  <a:t>Pour les efforts axiaux</a:t>
                </a:r>
              </a:p>
              <a:p>
                <a:pPr lvl="1"/>
                <a:r>
                  <a:rPr lang="fr-FR" dirty="0"/>
                  <a:t>a = 48 mm et L = 96 mm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L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a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rv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33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=238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endParaRPr lang="fr-FR" dirty="0"/>
              </a:p>
              <a:p>
                <a:r>
                  <a:rPr lang="fr-FR" dirty="0"/>
                  <a:t>Le roulement le plus sollicité est le roulement 68.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r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=5    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et</m:t>
                    </m:r>
                    <m:r>
                      <a:rPr lang="fr-FR">
                        <a:latin typeface="Cambria Math"/>
                      </a:rPr>
                      <m:t>    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a</m:t>
                            </m:r>
                            <m:r>
                              <a:rPr lang="fr-FR">
                                <a:latin typeface="Cambria Math"/>
                              </a:rPr>
                              <m:t>68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</m:t>
                            </m:r>
                          </m:e>
                          <m:sub>
                            <m:r>
                              <a:rPr lang="fr-FR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/>
                      </a:rPr>
                      <m:t>=0.236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P</m:t>
                    </m:r>
                    <m:r>
                      <a:rPr lang="fr-FR">
                        <a:latin typeface="Cambria Math"/>
                      </a:rPr>
                      <m:t>=0.56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r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+1.31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a</m:t>
                        </m:r>
                        <m:r>
                          <a:rPr lang="fr-FR">
                            <a:latin typeface="Cambria Math"/>
                          </a:rPr>
                          <m:t>68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=1680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N</m:t>
                    </m:r>
                  </m:oMath>
                </a14:m>
                <a:r>
                  <a:rPr lang="fr-FR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fr-FR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r-FR">
                        <a:latin typeface="Cambria Math"/>
                      </a:rPr>
                      <m:t>=213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millions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de</m:t>
                    </m:r>
                    <m:r>
                      <a:rPr lang="fr-F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tours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11056" r="5305" b="2300"/>
          <a:stretch/>
        </p:blipFill>
        <p:spPr bwMode="auto">
          <a:xfrm>
            <a:off x="5436096" y="3451724"/>
            <a:ext cx="3521308" cy="12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Analyser le fonctionnement général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Image 6" descr="F:\GitHub_Clef\PT_Oraux\Interrogation_SII\ServoMoteur_CommandeVanne\Divers\Context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7892"/>
            <a:ext cx="2440940" cy="233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space réservé du contenu 7" descr="F:\GitHub_Clef\PT_Oraux\Interrogation_SII\ServoMoteur_CommandeVanne\Divers\Cas d'utilisation.png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8" y="1556792"/>
            <a:ext cx="3250433" cy="143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53078"/>
            <a:ext cx="5256584" cy="37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996952"/>
            <a:ext cx="3059832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GitHub_Clef\PT_Oraux\Interrogation_SII\ServoMoteur_CommandeVanne\ServoMoteur_CommandeV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15033"/>
            <a:ext cx="6048672" cy="42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/>
          <p:cNvCxnSpPr/>
          <p:nvPr/>
        </p:nvCxnSpPr>
        <p:spPr>
          <a:xfrm>
            <a:off x="1763688" y="2420888"/>
            <a:ext cx="5921424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le fonctionnement </a:t>
            </a:r>
            <a:r>
              <a:rPr lang="fr-FR" dirty="0" smtClean="0"/>
              <a:t>général</a:t>
            </a:r>
            <a:br>
              <a:rPr lang="fr-FR" dirty="0" smtClean="0"/>
            </a:br>
            <a:r>
              <a:rPr lang="fr-FR" dirty="0" smtClean="0"/>
              <a:t>Mode manuel – Mode automatique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60976" y="4052956"/>
            <a:ext cx="360040" cy="38415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699792" y="2924944"/>
            <a:ext cx="4121224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99792" y="3212976"/>
            <a:ext cx="3761184" cy="1118657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91680" y="2924944"/>
            <a:ext cx="4769296" cy="1128012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" name="Espace réservé du contenu 5" descr="F:\GitHub_Clef\PT_Oraux\Interrogation_SII\ServoMoteur_CommandeVanne\Divers\SysML\Exigences.png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4" t="21726" r="714" b="38167"/>
          <a:stretch/>
        </p:blipFill>
        <p:spPr bwMode="auto">
          <a:xfrm>
            <a:off x="0" y="2348880"/>
            <a:ext cx="2700471" cy="9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691680" y="2924944"/>
            <a:ext cx="1008112" cy="2880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1691680" y="3212976"/>
            <a:ext cx="4769296" cy="1224136"/>
          </a:xfrm>
          <a:prstGeom prst="lin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1763688" y="242088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685112" y="4099877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555776" y="2420888"/>
            <a:ext cx="5489376" cy="1678989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555776" y="2708920"/>
            <a:ext cx="5129336" cy="1669634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63688" y="2708920"/>
            <a:ext cx="5921424" cy="1775113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8197552" y="2564904"/>
            <a:ext cx="360040" cy="3841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1" y="1219200"/>
            <a:ext cx="6990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5039196" y="3573016"/>
            <a:ext cx="695772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encastrement 53 – 54 </a:t>
            </a:r>
          </a:p>
          <a:p>
            <a:pPr lvl="1"/>
            <a:r>
              <a:rPr lang="fr-FR" dirty="0" smtClean="0"/>
              <a:t>Mettre en position</a:t>
            </a:r>
          </a:p>
          <a:p>
            <a:pPr lvl="2"/>
            <a:r>
              <a:rPr lang="fr-FR" dirty="0" smtClean="0"/>
              <a:t>Contact cylindre – cylindre long</a:t>
            </a:r>
          </a:p>
          <a:p>
            <a:pPr lvl="2"/>
            <a:r>
              <a:rPr lang="fr-FR" dirty="0" smtClean="0"/>
              <a:t>Appui sur épaulement</a:t>
            </a:r>
          </a:p>
          <a:p>
            <a:endParaRPr lang="fr-FR" dirty="0"/>
          </a:p>
          <a:p>
            <a:pPr lvl="1"/>
            <a:r>
              <a:rPr lang="fr-FR" dirty="0" smtClean="0"/>
              <a:t>Maintenir en position</a:t>
            </a:r>
          </a:p>
          <a:p>
            <a:pPr lvl="2"/>
            <a:r>
              <a:rPr lang="fr-FR" dirty="0" smtClean="0"/>
              <a:t>Rondelle et vis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Transmettre le couple</a:t>
            </a:r>
          </a:p>
          <a:p>
            <a:pPr lvl="2"/>
            <a:r>
              <a:rPr lang="fr-FR" dirty="0" smtClean="0"/>
              <a:t>Clavette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/>
          <a:stretch/>
        </p:blipFill>
        <p:spPr bwMode="auto">
          <a:xfrm>
            <a:off x="4708545" y="1196752"/>
            <a:ext cx="443545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6084168" y="3573016"/>
            <a:ext cx="1872208" cy="742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6368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1219200"/>
            <a:ext cx="4114800" cy="509012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pivot 1 – 2 </a:t>
            </a:r>
          </a:p>
          <a:p>
            <a:pPr lvl="1"/>
            <a:r>
              <a:rPr lang="fr-FR" dirty="0" smtClean="0"/>
              <a:t>2 roulements à billes à contact radial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Suivant les arrêts un roulement peut être modéliser par une liaison rotule ou linéaire annulaire</a:t>
            </a:r>
          </a:p>
          <a:p>
            <a:pPr lvl="1"/>
            <a:r>
              <a:rPr lang="fr-FR" dirty="0" smtClean="0"/>
              <a:t>Liaisons ponctuelles en parallèles dont les normales au contact sont concourantes en un point </a:t>
            </a:r>
            <a:r>
              <a:rPr lang="fr-FR" dirty="0" smtClean="0">
                <a:sym typeface="Wingdings 3"/>
              </a:rPr>
              <a:t> Liaison équivalente : linéaire annulaire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Roulement de gauche</a:t>
            </a:r>
          </a:p>
          <a:p>
            <a:pPr lvl="1"/>
            <a:r>
              <a:rPr lang="fr-FR" dirty="0" smtClean="0"/>
              <a:t>Arrêt dans les deux direction des bagues intérieures et extérieures</a:t>
            </a:r>
          </a:p>
          <a:p>
            <a:pPr lvl="2"/>
            <a:r>
              <a:rPr lang="fr-FR" dirty="0" smtClean="0">
                <a:sym typeface="Wingdings 3"/>
              </a:rPr>
              <a:t> Liaison rotule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Roulement de </a:t>
            </a:r>
            <a:r>
              <a:rPr lang="fr-FR" dirty="0" smtClean="0"/>
              <a:t>droite</a:t>
            </a:r>
            <a:endParaRPr lang="fr-FR" dirty="0"/>
          </a:p>
          <a:p>
            <a:pPr lvl="1"/>
            <a:r>
              <a:rPr lang="fr-FR" dirty="0"/>
              <a:t>Arrêt dans les deux direction </a:t>
            </a:r>
            <a:r>
              <a:rPr lang="fr-FR" dirty="0" smtClean="0"/>
              <a:t>de la bague intérieure</a:t>
            </a:r>
          </a:p>
          <a:p>
            <a:pPr lvl="1"/>
            <a:r>
              <a:rPr lang="fr-FR" dirty="0" smtClean="0"/>
              <a:t>Bague extérieure libre.</a:t>
            </a:r>
            <a:endParaRPr lang="fr-FR" dirty="0"/>
          </a:p>
          <a:p>
            <a:pPr lvl="2"/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sphère cylindre (linéaire annulaire)</a:t>
            </a:r>
          </a:p>
          <a:p>
            <a:pPr lvl="2"/>
            <a:endParaRPr lang="fr-FR" dirty="0">
              <a:sym typeface="Wingdings 3"/>
            </a:endParaRPr>
          </a:p>
          <a:p>
            <a:r>
              <a:rPr lang="fr-FR" dirty="0" smtClean="0">
                <a:sym typeface="Wingdings 3"/>
              </a:rPr>
              <a:t>Liaison rotule en parallèle avec une liaison linéaire annulaire </a:t>
            </a:r>
            <a:r>
              <a:rPr lang="fr-FR" dirty="0">
                <a:sym typeface="Wingdings 3"/>
              </a:rPr>
              <a:t> Liaison </a:t>
            </a:r>
            <a:r>
              <a:rPr lang="fr-FR" dirty="0" smtClean="0">
                <a:sym typeface="Wingdings 3"/>
              </a:rPr>
              <a:t>pivot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5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Modéliser la transmission mécanique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92" y="1268760"/>
            <a:ext cx="4792096" cy="450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09" y="2204864"/>
            <a:ext cx="40422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b="1" kern="120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Résoudre une loi ES cinématique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Servomoteur de commande de vanne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space réservé du contenu 4"/>
              <p:cNvSpPr txBox="1">
                <a:spLocks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fr-FR" dirty="0" smtClean="0"/>
                  <a:t>On recherche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 smtClean="0"/>
                  <a:t>On bloque le porte satellite 2 et on libère la bâti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On a 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2/0</m:t>
                            </m:r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28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28</m:t>
                        </m:r>
                        <m:r>
                          <a:rPr lang="fr-FR" b="0" i="1" smtClean="0">
                            <a:latin typeface="Cambria Math"/>
                          </a:rPr>
                          <m:t>/</m:t>
                        </m:r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lvl="2"/>
                <a:r>
                  <a:rPr lang="fr-FR" dirty="0" smtClean="0"/>
                  <a:t>AN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28/</m:t>
                            </m:r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≃0,1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Rapport du roue vis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𝑓𝑖𝑙𝑒𝑡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23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=0,087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Rapport de réduction de l’ensemble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=0,009</m:t>
                    </m:r>
                  </m:oMath>
                </a14:m>
                <a:endParaRPr lang="fr-FR" b="0" dirty="0" smtClean="0"/>
              </a:p>
              <a:p>
                <a:r>
                  <a:rPr lang="fr-FR" b="0" dirty="0" smtClean="0"/>
                  <a:t>Au final : </a:t>
                </a:r>
                <a:r>
                  <a:rPr lang="fr-FR" b="0" dirty="0" err="1" smtClean="0"/>
                  <a:t>Req</a:t>
                </a:r>
                <a:r>
                  <a:rPr lang="fr-FR" b="0" dirty="0" smtClean="0"/>
                  <a:t> 1.1.1 </a:t>
                </a:r>
                <a:r>
                  <a:rPr lang="fr-FR" b="0" dirty="0" smtClean="0">
                    <a:sym typeface="Wingdings 3"/>
                  </a:rPr>
                  <a:t> 1tr/min</a:t>
                </a:r>
                <a:endParaRPr lang="fr-FR" b="0" dirty="0" smtClean="0"/>
              </a:p>
              <a:p>
                <a:pPr lvl="1"/>
                <a:r>
                  <a:rPr lang="fr-FR" b="0" dirty="0" smtClean="0"/>
                  <a:t>Vitesse du moteur </a:t>
                </a:r>
                <a:r>
                  <a:rPr lang="fr-FR" dirty="0" smtClean="0"/>
                  <a:t>111</a:t>
                </a:r>
                <a:r>
                  <a:rPr lang="fr-FR" b="0" dirty="0" smtClean="0"/>
                  <a:t> tr/min soit environ 11 rad/s.</a:t>
                </a:r>
              </a:p>
              <a:p>
                <a:pPr lvl="2"/>
                <a:endParaRPr lang="fr-FR" dirty="0"/>
              </a:p>
              <a:p>
                <a:pPr lvl="2"/>
                <a:endParaRPr lang="fr-FR" b="0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26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4618856" cy="5090120"/>
              </a:xfrm>
              <a:prstGeom prst="rect">
                <a:avLst/>
              </a:prstGeom>
              <a:blipFill rotWithShape="1">
                <a:blip r:embed="rId2"/>
                <a:stretch>
                  <a:fillRect t="-3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6124"/>
            <a:ext cx="3777369" cy="208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768</TotalTime>
  <Words>799</Words>
  <Application>Microsoft Office PowerPoint</Application>
  <PresentationFormat>Affichage à l'écran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Préparation aux oraux de la banque PT</vt:lpstr>
      <vt:lpstr>Analyser le fonctionnement général</vt:lpstr>
      <vt:lpstr>Analyser le fonctionnement général Mode manuel – Mode automatique</vt:lpstr>
      <vt:lpstr>Analyser le fonctionnement général Mode manuel – Mode automatique</vt:lpstr>
      <vt:lpstr>Modéliser la transmission mécanique</vt:lpstr>
      <vt:lpstr>Modéliser la transmission mécanique</vt:lpstr>
      <vt:lpstr>Modéliser la transmission mécanique</vt:lpstr>
      <vt:lpstr>Modéliser la transmission mécanique</vt:lpstr>
      <vt:lpstr>Résoudre une loi ES cinématique</vt:lpstr>
      <vt:lpstr>Pré dimensionner un composant en vue de réaliser le système</vt:lpstr>
      <vt:lpstr>Analyse PPM</vt:lpstr>
      <vt:lpstr>Analyse PPM</vt:lpstr>
      <vt:lpstr>Valider une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182</cp:revision>
  <dcterms:created xsi:type="dcterms:W3CDTF">2014-09-30T07:33:25Z</dcterms:created>
  <dcterms:modified xsi:type="dcterms:W3CDTF">2016-05-24T18:32:11Z</dcterms:modified>
</cp:coreProperties>
</file>