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78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86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88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1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35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59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91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3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59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18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2E16-AAC6-489D-827A-397FA9E2410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8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TSI 2</a:t>
            </a:r>
            <a:r>
              <a:rPr lang="fr-FR" baseline="30000" dirty="0" smtClean="0"/>
              <a:t>ème</a:t>
            </a:r>
            <a:r>
              <a:rPr lang="fr-FR" dirty="0" smtClean="0"/>
              <a:t> année : on dispose de deux trimestres soient 24 semaines</a:t>
            </a:r>
          </a:p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Diagramme de Bode</a:t>
            </a:r>
          </a:p>
          <a:p>
            <a:pPr lvl="1"/>
            <a:r>
              <a:rPr lang="fr-FR" dirty="0" smtClean="0"/>
              <a:t>Fonctions de transfert des filtres</a:t>
            </a:r>
          </a:p>
          <a:p>
            <a:pPr lvl="1"/>
            <a:r>
              <a:rPr lang="fr-FR" dirty="0" smtClean="0"/>
              <a:t>Moteur à courant continu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33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0658" y="519951"/>
            <a:ext cx="2886635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fr-FR" dirty="0" smtClean="0"/>
              <a:t>Convertisseurs de puissance</a:t>
            </a:r>
          </a:p>
          <a:p>
            <a:pPr algn="ctr"/>
            <a:r>
              <a:rPr lang="fr-FR" dirty="0" smtClean="0"/>
              <a:t>(4 semaines)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634753" y="519952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2. Convertisseurs (Machines synchrones)</a:t>
            </a:r>
          </a:p>
          <a:p>
            <a:pPr algn="ctr"/>
            <a:r>
              <a:rPr lang="fr-FR" dirty="0" smtClean="0"/>
              <a:t>(3 semaines)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04798" y="2008089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4. Modéliser un système multiphysique (Temporel et fréquentiel) (3 semaines)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4643718" y="2008089"/>
            <a:ext cx="290456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5. Détermination des performances</a:t>
            </a:r>
          </a:p>
          <a:p>
            <a:pPr algn="ctr"/>
            <a:r>
              <a:rPr lang="fr-FR" dirty="0" smtClean="0"/>
              <a:t>(3 semaines)</a:t>
            </a:r>
            <a:endParaRPr lang="fr-FR" dirty="0" smtClean="0"/>
          </a:p>
        </p:txBody>
      </p:sp>
      <p:sp>
        <p:nvSpPr>
          <p:cNvPr id="22" name="Rectangle à coins arrondis 21"/>
          <p:cNvSpPr/>
          <p:nvPr/>
        </p:nvSpPr>
        <p:spPr>
          <a:xfrm>
            <a:off x="8946777" y="2017055"/>
            <a:ext cx="2886635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6. Correcteurs des SLCI</a:t>
            </a:r>
          </a:p>
          <a:p>
            <a:pPr algn="ctr"/>
            <a:r>
              <a:rPr lang="fr-FR" dirty="0" smtClean="0"/>
              <a:t>(3 semaines)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946777" y="519951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r>
              <a:rPr lang="fr-FR" dirty="0" smtClean="0"/>
              <a:t>. Convertisseurs (Machines asynchrones)</a:t>
            </a:r>
          </a:p>
          <a:p>
            <a:pPr algn="ctr"/>
            <a:r>
              <a:rPr lang="fr-FR" dirty="0" smtClean="0"/>
              <a:t>(2 semaines)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304798" y="3594846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6. Réseaux </a:t>
            </a:r>
          </a:p>
          <a:p>
            <a:pPr algn="ctr"/>
            <a:r>
              <a:rPr lang="fr-FR" dirty="0" smtClean="0"/>
              <a:t>(2 semaines)</a:t>
            </a:r>
            <a:endParaRPr lang="fr-FR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643718" y="3594846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7. Réseaux </a:t>
            </a:r>
          </a:p>
          <a:p>
            <a:pPr algn="ctr"/>
            <a:r>
              <a:rPr lang="fr-FR" dirty="0" smtClean="0"/>
              <a:t>(2 semaines)</a:t>
            </a:r>
          </a:p>
          <a:p>
            <a:pPr algn="ctr"/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8910918" y="3594846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Révisions (2 semaines)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51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kern="0" dirty="0">
                <a:solidFill>
                  <a:srgbClr val="000000"/>
                </a:solidFill>
                <a:latin typeface="Calibri"/>
              </a:rPr>
              <a:t>Introduction à la modélisation et à la simulation des systèmes multiphysiques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313762" y="2501148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4. Modéliser un système multiphysique (Temporel et fréquentiel) (3 semaines)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47" y="1909483"/>
            <a:ext cx="7791316" cy="37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1"/>
          <p:cNvSpPr/>
          <p:nvPr/>
        </p:nvSpPr>
        <p:spPr>
          <a:xfrm>
            <a:off x="163631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2"/>
          <p:cNvSpPr/>
          <p:nvPr/>
        </p:nvSpPr>
        <p:spPr>
          <a:xfrm>
            <a:off x="4185382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 : coins arrondis 3"/>
          <p:cNvSpPr/>
          <p:nvPr/>
        </p:nvSpPr>
        <p:spPr>
          <a:xfrm>
            <a:off x="8207142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8563" y="115507"/>
            <a:ext cx="7988966" cy="644889"/>
          </a:xfrm>
          <a:prstGeom prst="rect">
            <a:avLst/>
          </a:prstGeom>
          <a:solidFill>
            <a:srgbClr val="C9C9C9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Introduction à la modélisation et à la simulation des systèmes multiphysiques </a:t>
            </a:r>
            <a:b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TSI – 2ème année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).  </a:t>
            </a:r>
          </a:p>
        </p:txBody>
      </p:sp>
      <p:sp>
        <p:nvSpPr>
          <p:cNvPr id="8" name="ZoneTexte 6"/>
          <p:cNvSpPr txBox="1"/>
          <p:nvPr/>
        </p:nvSpPr>
        <p:spPr>
          <a:xfrm>
            <a:off x="1366790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1</a:t>
            </a:r>
          </a:p>
        </p:txBody>
      </p:sp>
      <p:sp>
        <p:nvSpPr>
          <p:cNvPr id="9" name="ZoneTexte 7"/>
          <p:cNvSpPr txBox="1"/>
          <p:nvPr/>
        </p:nvSpPr>
        <p:spPr>
          <a:xfrm>
            <a:off x="5412598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2</a:t>
            </a:r>
          </a:p>
        </p:txBody>
      </p:sp>
      <p:sp>
        <p:nvSpPr>
          <p:cNvPr id="10" name="ZoneTexte 8"/>
          <p:cNvSpPr txBox="1"/>
          <p:nvPr/>
        </p:nvSpPr>
        <p:spPr>
          <a:xfrm>
            <a:off x="9625257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3</a:t>
            </a:r>
          </a:p>
        </p:txBody>
      </p:sp>
      <p:grpSp>
        <p:nvGrpSpPr>
          <p:cNvPr id="11" name="Groupe 113"/>
          <p:cNvGrpSpPr/>
          <p:nvPr/>
        </p:nvGrpSpPr>
        <p:grpSpPr>
          <a:xfrm>
            <a:off x="248223" y="1278322"/>
            <a:ext cx="3595109" cy="5123849"/>
            <a:chOff x="248223" y="1278322"/>
            <a:chExt cx="3595109" cy="5123849"/>
          </a:xfrm>
        </p:grpSpPr>
        <p:sp>
          <p:nvSpPr>
            <p:cNvPr id="12" name="Rectangle 36"/>
            <p:cNvSpPr/>
            <p:nvPr/>
          </p:nvSpPr>
          <p:spPr>
            <a:xfrm rot="16200004">
              <a:off x="44284" y="5563529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13" name="Rectangle 106"/>
            <p:cNvSpPr/>
            <p:nvPr/>
          </p:nvSpPr>
          <p:spPr>
            <a:xfrm rot="16200004">
              <a:off x="37056" y="3822946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14" name="Groupe 107"/>
            <p:cNvGrpSpPr/>
            <p:nvPr/>
          </p:nvGrpSpPr>
          <p:grpSpPr>
            <a:xfrm>
              <a:off x="671526" y="1278322"/>
              <a:ext cx="3171806" cy="5123849"/>
              <a:chOff x="671526" y="1278322"/>
              <a:chExt cx="3171806" cy="5123849"/>
            </a:xfrm>
          </p:grpSpPr>
          <p:sp>
            <p:nvSpPr>
              <p:cNvPr id="16" name="Rectangle 108"/>
              <p:cNvSpPr/>
              <p:nvPr/>
            </p:nvSpPr>
            <p:spPr>
              <a:xfrm>
                <a:off x="674543" y="1278322"/>
                <a:ext cx="3168789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17" name="Groupe 109"/>
              <p:cNvGrpSpPr/>
              <p:nvPr/>
            </p:nvGrpSpPr>
            <p:grpSpPr>
              <a:xfrm>
                <a:off x="671526" y="3034939"/>
                <a:ext cx="3171806" cy="3367232"/>
                <a:chOff x="671526" y="3034939"/>
                <a:chExt cx="3171806" cy="3367232"/>
              </a:xfrm>
            </p:grpSpPr>
            <p:sp>
              <p:nvSpPr>
                <p:cNvPr id="18" name="Rectangle 110"/>
                <p:cNvSpPr/>
                <p:nvPr/>
              </p:nvSpPr>
              <p:spPr>
                <a:xfrm>
                  <a:off x="671526" y="5095329"/>
                  <a:ext cx="3168789" cy="1306842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19" name="Rectangle 111"/>
                <p:cNvSpPr/>
                <p:nvPr/>
              </p:nvSpPr>
              <p:spPr>
                <a:xfrm>
                  <a:off x="674543" y="3034939"/>
                  <a:ext cx="3168789" cy="1905024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15" name="Rectangle 112"/>
            <p:cNvSpPr/>
            <p:nvPr/>
          </p:nvSpPr>
          <p:spPr>
            <a:xfrm rot="16200004">
              <a:off x="7320" y="1895931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sp>
        <p:nvSpPr>
          <p:cNvPr id="20" name="ZoneTexte 163"/>
          <p:cNvSpPr txBox="1"/>
          <p:nvPr/>
        </p:nvSpPr>
        <p:spPr>
          <a:xfrm>
            <a:off x="729636" y="5118107"/>
            <a:ext cx="3111694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Simulation numérique du comportement fréquentiel d’un système asservis: Cheville du robot NAO.</a:t>
            </a:r>
          </a:p>
        </p:txBody>
      </p:sp>
      <p:grpSp>
        <p:nvGrpSpPr>
          <p:cNvPr id="21" name="Groupe 164"/>
          <p:cNvGrpSpPr/>
          <p:nvPr/>
        </p:nvGrpSpPr>
        <p:grpSpPr>
          <a:xfrm>
            <a:off x="4302463" y="1259860"/>
            <a:ext cx="3586687" cy="5142311"/>
            <a:chOff x="4302463" y="1259860"/>
            <a:chExt cx="3586687" cy="5142311"/>
          </a:xfrm>
        </p:grpSpPr>
        <p:sp>
          <p:nvSpPr>
            <p:cNvPr id="22" name="Rectangle 165"/>
            <p:cNvSpPr/>
            <p:nvPr/>
          </p:nvSpPr>
          <p:spPr>
            <a:xfrm rot="16200004">
              <a:off x="4092168" y="5563420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23" name="Rectangle 166"/>
            <p:cNvSpPr/>
            <p:nvPr/>
          </p:nvSpPr>
          <p:spPr>
            <a:xfrm rot="16200004">
              <a:off x="4091296" y="3822837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24" name="Groupe 167"/>
            <p:cNvGrpSpPr/>
            <p:nvPr/>
          </p:nvGrpSpPr>
          <p:grpSpPr>
            <a:xfrm>
              <a:off x="4720352" y="1259860"/>
              <a:ext cx="3168798" cy="5142311"/>
              <a:chOff x="4720352" y="1259860"/>
              <a:chExt cx="3168798" cy="5142311"/>
            </a:xfrm>
          </p:grpSpPr>
          <p:sp>
            <p:nvSpPr>
              <p:cNvPr id="26" name="Rectangle 169"/>
              <p:cNvSpPr/>
              <p:nvPr/>
            </p:nvSpPr>
            <p:spPr>
              <a:xfrm>
                <a:off x="4720352" y="1259860"/>
                <a:ext cx="3168798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27" name="Groupe 170"/>
              <p:cNvGrpSpPr/>
              <p:nvPr/>
            </p:nvGrpSpPr>
            <p:grpSpPr>
              <a:xfrm>
                <a:off x="4720352" y="3016477"/>
                <a:ext cx="3168798" cy="3385694"/>
                <a:chOff x="4720352" y="3016477"/>
                <a:chExt cx="3168798" cy="3385694"/>
              </a:xfrm>
            </p:grpSpPr>
            <p:sp>
              <p:nvSpPr>
                <p:cNvPr id="28" name="Rectangle 171"/>
                <p:cNvSpPr/>
                <p:nvPr/>
              </p:nvSpPr>
              <p:spPr>
                <a:xfrm>
                  <a:off x="4720352" y="5082765"/>
                  <a:ext cx="3168798" cy="1319406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29" name="Rectangle 172"/>
                <p:cNvSpPr/>
                <p:nvPr/>
              </p:nvSpPr>
              <p:spPr>
                <a:xfrm>
                  <a:off x="4720352" y="3016477"/>
                  <a:ext cx="3168789" cy="1938756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25" name="Rectangle 168"/>
            <p:cNvSpPr/>
            <p:nvPr/>
          </p:nvSpPr>
          <p:spPr>
            <a:xfrm rot="16200004">
              <a:off x="4053129" y="1877478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grpSp>
        <p:nvGrpSpPr>
          <p:cNvPr id="30" name="Groupe 174"/>
          <p:cNvGrpSpPr/>
          <p:nvPr/>
        </p:nvGrpSpPr>
        <p:grpSpPr>
          <a:xfrm>
            <a:off x="8325493" y="1278322"/>
            <a:ext cx="3590217" cy="5142311"/>
            <a:chOff x="8325493" y="1278322"/>
            <a:chExt cx="3590217" cy="5142311"/>
          </a:xfrm>
        </p:grpSpPr>
        <p:sp>
          <p:nvSpPr>
            <p:cNvPr id="31" name="Rectangle 175"/>
            <p:cNvSpPr/>
            <p:nvPr/>
          </p:nvSpPr>
          <p:spPr>
            <a:xfrm rot="16200004">
              <a:off x="8136998" y="5563529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32" name="Rectangle 176"/>
            <p:cNvSpPr/>
            <p:nvPr/>
          </p:nvSpPr>
          <p:spPr>
            <a:xfrm rot="16200004">
              <a:off x="8114326" y="3822946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33" name="Groupe 177"/>
            <p:cNvGrpSpPr/>
            <p:nvPr/>
          </p:nvGrpSpPr>
          <p:grpSpPr>
            <a:xfrm>
              <a:off x="8746921" y="1278322"/>
              <a:ext cx="3168789" cy="5142311"/>
              <a:chOff x="8746921" y="1278322"/>
              <a:chExt cx="3168789" cy="5142311"/>
            </a:xfrm>
          </p:grpSpPr>
          <p:sp>
            <p:nvSpPr>
              <p:cNvPr id="35" name="Rectangle 179"/>
              <p:cNvSpPr/>
              <p:nvPr/>
            </p:nvSpPr>
            <p:spPr>
              <a:xfrm>
                <a:off x="8746921" y="1278322"/>
                <a:ext cx="3168789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36" name="Groupe 180"/>
              <p:cNvGrpSpPr/>
              <p:nvPr/>
            </p:nvGrpSpPr>
            <p:grpSpPr>
              <a:xfrm>
                <a:off x="8746921" y="3034939"/>
                <a:ext cx="3168789" cy="3385694"/>
                <a:chOff x="8746921" y="3034939"/>
                <a:chExt cx="3168789" cy="3385694"/>
              </a:xfrm>
            </p:grpSpPr>
            <p:sp>
              <p:nvSpPr>
                <p:cNvPr id="37" name="Rectangle 181"/>
                <p:cNvSpPr/>
                <p:nvPr/>
              </p:nvSpPr>
              <p:spPr>
                <a:xfrm>
                  <a:off x="8746921" y="5082875"/>
                  <a:ext cx="3168789" cy="1337758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38" name="Rectangle 182"/>
                <p:cNvSpPr/>
                <p:nvPr/>
              </p:nvSpPr>
              <p:spPr>
                <a:xfrm>
                  <a:off x="8746921" y="3034939"/>
                  <a:ext cx="3168789" cy="1920404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34" name="Rectangle 178"/>
            <p:cNvSpPr/>
            <p:nvPr/>
          </p:nvSpPr>
          <p:spPr>
            <a:xfrm rot="16200004">
              <a:off x="8079698" y="1895931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sp>
        <p:nvSpPr>
          <p:cNvPr id="39" name="ZoneTexte 183"/>
          <p:cNvSpPr txBox="1"/>
          <p:nvPr/>
        </p:nvSpPr>
        <p:spPr>
          <a:xfrm>
            <a:off x="4676643" y="1399626"/>
            <a:ext cx="3275079" cy="1600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erformances d’un système asservi: Rapidité: temps de réponse 5%, dépassement, bande passante en BO. Précision: Erreur en régime permanent 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our une 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réponse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indicielle ou 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rampe. Stabilité en BO: MG, MP positions des pôles.</a:t>
            </a:r>
          </a:p>
        </p:txBody>
      </p:sp>
      <p:sp>
        <p:nvSpPr>
          <p:cNvPr id="40" name="ZoneTexte 184"/>
          <p:cNvSpPr txBox="1"/>
          <p:nvPr/>
        </p:nvSpPr>
        <p:spPr>
          <a:xfrm>
            <a:off x="4745534" y="2986512"/>
            <a:ext cx="3313977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Détermination de la fonction de transfert d’un système quelconque.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Traçage de la fonction de transfert.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Décider de la stabilité du système.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Déterminer l’erreur en régime permanent vis-à-vis d’une entrée en échelon ou en rampe (Consigne ou perturbation).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Déterminer les performances en terme de rapidité.</a:t>
            </a:r>
          </a:p>
        </p:txBody>
      </p:sp>
      <p:sp>
        <p:nvSpPr>
          <p:cNvPr id="41" name="ZoneTexte 185"/>
          <p:cNvSpPr txBox="1"/>
          <p:nvPr/>
        </p:nvSpPr>
        <p:spPr>
          <a:xfrm>
            <a:off x="4752100" y="5118107"/>
            <a:ext cx="3137050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Identification expérimentale des performances d’un système asservis: 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trieuse de pièces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  <p:sp>
        <p:nvSpPr>
          <p:cNvPr id="42" name="ZoneTexte 186"/>
          <p:cNvSpPr txBox="1"/>
          <p:nvPr/>
        </p:nvSpPr>
        <p:spPr>
          <a:xfrm>
            <a:off x="8754941" y="1633667"/>
            <a:ext cx="3050849" cy="1169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des systèmes non linéaires: Hystérésis, saturation et seuil.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des correcteurs (P, PI, PD, PID et avance de phase).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3" name="ZoneTexte 187"/>
          <p:cNvSpPr txBox="1"/>
          <p:nvPr/>
        </p:nvSpPr>
        <p:spPr>
          <a:xfrm>
            <a:off x="8777673" y="5122916"/>
            <a:ext cx="293534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Identification des effets de chaque correcteur sur le fonctionnement du système asservi: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Control’X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et choix du correcteur adéquat.</a:t>
            </a:r>
          </a:p>
        </p:txBody>
      </p:sp>
      <p:sp>
        <p:nvSpPr>
          <p:cNvPr id="44" name="ZoneTexte 188"/>
          <p:cNvSpPr txBox="1"/>
          <p:nvPr/>
        </p:nvSpPr>
        <p:spPr>
          <a:xfrm>
            <a:off x="8842385" y="3693535"/>
            <a:ext cx="3101407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Réglage des 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correcteurs(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P, PI, PD, PID et avance de phase).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45" name="Ellipse 44"/>
          <p:cNvSpPr/>
          <p:nvPr/>
        </p:nvSpPr>
        <p:spPr>
          <a:xfrm>
            <a:off x="3450360" y="2567132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6" name="Ellipse 45"/>
          <p:cNvSpPr/>
          <p:nvPr/>
        </p:nvSpPr>
        <p:spPr>
          <a:xfrm>
            <a:off x="3390796" y="4602769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47" name="Ellipse 46"/>
          <p:cNvSpPr/>
          <p:nvPr/>
        </p:nvSpPr>
        <p:spPr>
          <a:xfrm>
            <a:off x="3400242" y="6143862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48" name="Ellipse 47"/>
          <p:cNvSpPr/>
          <p:nvPr/>
        </p:nvSpPr>
        <p:spPr>
          <a:xfrm>
            <a:off x="7479471" y="1189570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7502295" y="4711564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7406201" y="6190451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51" name="Ellipse 52"/>
          <p:cNvSpPr/>
          <p:nvPr/>
        </p:nvSpPr>
        <p:spPr>
          <a:xfrm>
            <a:off x="11482706" y="2571036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Ellipse 53"/>
          <p:cNvSpPr/>
          <p:nvPr/>
        </p:nvSpPr>
        <p:spPr>
          <a:xfrm>
            <a:off x="11501058" y="4637717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Ellipse 54"/>
          <p:cNvSpPr/>
          <p:nvPr/>
        </p:nvSpPr>
        <p:spPr>
          <a:xfrm>
            <a:off x="11432587" y="6188869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33730" y="121758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5062941" y="1222406"/>
            <a:ext cx="28719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9103565" y="1224290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9042419" y="443219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sommative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050176" y="5952844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1706" y="5952844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9067839" y="595665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61" name="ZoneTexte 134"/>
          <p:cNvSpPr txBox="1"/>
          <p:nvPr/>
        </p:nvSpPr>
        <p:spPr>
          <a:xfrm>
            <a:off x="683687" y="1414723"/>
            <a:ext cx="3263127" cy="1785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Définitions et structure d’un système asservi : chaîne directe et chaîne de retour.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des performances : stabilité, précision et rapidité.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Notions de systèmes linéaires continus et invariants.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 la réponse temporelle.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 la réponse fréquentielle.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2" name="ZoneTexte 133"/>
          <p:cNvSpPr txBox="1"/>
          <p:nvPr/>
        </p:nvSpPr>
        <p:spPr>
          <a:xfrm>
            <a:off x="675897" y="3198031"/>
            <a:ext cx="3194749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Modélisation et comportement des systèmes linéaires continus et invariants.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Modélisation par équations différentielles Représentation par fonction de transfert : forme canonique, gain, ordre et classe. Système du 1er et du 2nd ordre : réponse temporelle (échelon et signal sinusoïdal) et fréquentielle (diagramme de Bode uniquement).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7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1"/>
          <p:cNvSpPr/>
          <p:nvPr/>
        </p:nvSpPr>
        <p:spPr>
          <a:xfrm>
            <a:off x="163631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2"/>
          <p:cNvSpPr/>
          <p:nvPr/>
        </p:nvSpPr>
        <p:spPr>
          <a:xfrm>
            <a:off x="4185382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 : coins arrondis 3"/>
          <p:cNvSpPr/>
          <p:nvPr/>
        </p:nvSpPr>
        <p:spPr>
          <a:xfrm>
            <a:off x="8207142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8563" y="115507"/>
            <a:ext cx="7988966" cy="644889"/>
          </a:xfrm>
          <a:prstGeom prst="rect">
            <a:avLst/>
          </a:prstGeom>
          <a:solidFill>
            <a:srgbClr val="C9C9C9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Introduction à la modélisation et à la simulation des systèmes multiphysiques </a:t>
            </a:r>
            <a:b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TSI – 2ème année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).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ZoneTexte 6"/>
          <p:cNvSpPr txBox="1"/>
          <p:nvPr/>
        </p:nvSpPr>
        <p:spPr>
          <a:xfrm>
            <a:off x="1366790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1</a:t>
            </a:r>
          </a:p>
        </p:txBody>
      </p:sp>
      <p:sp>
        <p:nvSpPr>
          <p:cNvPr id="9" name="ZoneTexte 7"/>
          <p:cNvSpPr txBox="1"/>
          <p:nvPr/>
        </p:nvSpPr>
        <p:spPr>
          <a:xfrm>
            <a:off x="5412598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2</a:t>
            </a:r>
          </a:p>
        </p:txBody>
      </p:sp>
      <p:sp>
        <p:nvSpPr>
          <p:cNvPr id="10" name="ZoneTexte 8"/>
          <p:cNvSpPr txBox="1"/>
          <p:nvPr/>
        </p:nvSpPr>
        <p:spPr>
          <a:xfrm>
            <a:off x="9625257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3</a:t>
            </a:r>
          </a:p>
        </p:txBody>
      </p:sp>
      <p:grpSp>
        <p:nvGrpSpPr>
          <p:cNvPr id="11" name="Groupe 113"/>
          <p:cNvGrpSpPr/>
          <p:nvPr/>
        </p:nvGrpSpPr>
        <p:grpSpPr>
          <a:xfrm>
            <a:off x="248159" y="1377770"/>
            <a:ext cx="3595298" cy="5024401"/>
            <a:chOff x="248159" y="1377770"/>
            <a:chExt cx="3595298" cy="5024401"/>
          </a:xfrm>
        </p:grpSpPr>
        <p:sp>
          <p:nvSpPr>
            <p:cNvPr id="12" name="Rectangle 36"/>
            <p:cNvSpPr/>
            <p:nvPr/>
          </p:nvSpPr>
          <p:spPr>
            <a:xfrm rot="16200004">
              <a:off x="44284" y="5563529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13" name="Rectangle 106"/>
            <p:cNvSpPr/>
            <p:nvPr/>
          </p:nvSpPr>
          <p:spPr>
            <a:xfrm rot="16200004">
              <a:off x="37056" y="3822946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14" name="Groupe 107"/>
            <p:cNvGrpSpPr/>
            <p:nvPr/>
          </p:nvGrpSpPr>
          <p:grpSpPr>
            <a:xfrm>
              <a:off x="671526" y="2171434"/>
              <a:ext cx="3171931" cy="4230737"/>
              <a:chOff x="671526" y="2171434"/>
              <a:chExt cx="3171931" cy="4230737"/>
            </a:xfrm>
          </p:grpSpPr>
          <p:sp>
            <p:nvSpPr>
              <p:cNvPr id="16" name="Rectangle 108"/>
              <p:cNvSpPr/>
              <p:nvPr/>
            </p:nvSpPr>
            <p:spPr>
              <a:xfrm>
                <a:off x="674668" y="2171434"/>
                <a:ext cx="3168789" cy="1412078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17" name="Groupe 109"/>
              <p:cNvGrpSpPr/>
              <p:nvPr/>
            </p:nvGrpSpPr>
            <p:grpSpPr>
              <a:xfrm>
                <a:off x="671526" y="3611669"/>
                <a:ext cx="3171806" cy="2790502"/>
                <a:chOff x="671526" y="3611669"/>
                <a:chExt cx="3171806" cy="2790502"/>
              </a:xfrm>
            </p:grpSpPr>
            <p:sp>
              <p:nvSpPr>
                <p:cNvPr id="18" name="Rectangle 110"/>
                <p:cNvSpPr/>
                <p:nvPr/>
              </p:nvSpPr>
              <p:spPr>
                <a:xfrm>
                  <a:off x="671526" y="5095329"/>
                  <a:ext cx="3168789" cy="1306842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19" name="Rectangle 111"/>
                <p:cNvSpPr/>
                <p:nvPr/>
              </p:nvSpPr>
              <p:spPr>
                <a:xfrm>
                  <a:off x="674543" y="3611669"/>
                  <a:ext cx="3168789" cy="1328294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15" name="Rectangle 112"/>
            <p:cNvSpPr/>
            <p:nvPr/>
          </p:nvSpPr>
          <p:spPr>
            <a:xfrm rot="16200004">
              <a:off x="-1550" y="2632531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  <p:sp>
          <p:nvSpPr>
            <p:cNvPr id="72" name="Rectangle 112"/>
            <p:cNvSpPr/>
            <p:nvPr/>
          </p:nvSpPr>
          <p:spPr>
            <a:xfrm rot="16200004">
              <a:off x="16792" y="1627479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 smtClean="0">
                  <a:solidFill>
                    <a:srgbClr val="FFFFFF"/>
                  </a:solidFill>
                  <a:uFillTx/>
                  <a:latin typeface="Calibri"/>
                </a:rPr>
                <a:t>Prog.</a:t>
              </a:r>
              <a:endParaRPr lang="fr-FR" sz="16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0" name="ZoneTexte 163"/>
          <p:cNvSpPr txBox="1"/>
          <p:nvPr/>
        </p:nvSpPr>
        <p:spPr>
          <a:xfrm>
            <a:off x="729636" y="5118107"/>
            <a:ext cx="3111694" cy="1169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Simulation numérique du comportement </a:t>
            </a:r>
            <a:r>
              <a:rPr lang="fr-FR" sz="1400" b="0" i="0" u="none" strike="sng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fréquentiel</a:t>
            </a:r>
            <a:r>
              <a:rPr lang="fr-FR" sz="1400" b="0" i="0" u="none" strike="sng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400" b="0" i="0" u="non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temporel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d’un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système asservis: Cheville du robot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NAO</a:t>
            </a:r>
            <a:r>
              <a:rPr lang="fr-FR" sz="1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latin typeface="Calibri"/>
              </a:rPr>
              <a:t>Scilab</a:t>
            </a:r>
            <a:r>
              <a:rPr lang="fr-FR" sz="14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21" name="Groupe 164"/>
          <p:cNvGrpSpPr/>
          <p:nvPr/>
        </p:nvGrpSpPr>
        <p:grpSpPr>
          <a:xfrm>
            <a:off x="4302463" y="1259860"/>
            <a:ext cx="3586687" cy="5142311"/>
            <a:chOff x="4302463" y="1259860"/>
            <a:chExt cx="3586687" cy="5142311"/>
          </a:xfrm>
        </p:grpSpPr>
        <p:sp>
          <p:nvSpPr>
            <p:cNvPr id="22" name="Rectangle 165"/>
            <p:cNvSpPr/>
            <p:nvPr/>
          </p:nvSpPr>
          <p:spPr>
            <a:xfrm rot="16200004">
              <a:off x="4092168" y="5563420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23" name="Rectangle 166"/>
            <p:cNvSpPr/>
            <p:nvPr/>
          </p:nvSpPr>
          <p:spPr>
            <a:xfrm rot="16200004">
              <a:off x="4091296" y="3822837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24" name="Groupe 167"/>
            <p:cNvGrpSpPr/>
            <p:nvPr/>
          </p:nvGrpSpPr>
          <p:grpSpPr>
            <a:xfrm>
              <a:off x="4720352" y="1259860"/>
              <a:ext cx="3168798" cy="5142311"/>
              <a:chOff x="4720352" y="1259860"/>
              <a:chExt cx="3168798" cy="5142311"/>
            </a:xfrm>
          </p:grpSpPr>
          <p:sp>
            <p:nvSpPr>
              <p:cNvPr id="26" name="Rectangle 169"/>
              <p:cNvSpPr/>
              <p:nvPr/>
            </p:nvSpPr>
            <p:spPr>
              <a:xfrm>
                <a:off x="4720352" y="1259860"/>
                <a:ext cx="3168798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27" name="Groupe 170"/>
              <p:cNvGrpSpPr/>
              <p:nvPr/>
            </p:nvGrpSpPr>
            <p:grpSpPr>
              <a:xfrm>
                <a:off x="4720352" y="3016477"/>
                <a:ext cx="3168798" cy="3385694"/>
                <a:chOff x="4720352" y="3016477"/>
                <a:chExt cx="3168798" cy="3385694"/>
              </a:xfrm>
            </p:grpSpPr>
            <p:sp>
              <p:nvSpPr>
                <p:cNvPr id="28" name="Rectangle 171"/>
                <p:cNvSpPr/>
                <p:nvPr/>
              </p:nvSpPr>
              <p:spPr>
                <a:xfrm>
                  <a:off x="4720352" y="5082765"/>
                  <a:ext cx="3168798" cy="1319406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29" name="Rectangle 172"/>
                <p:cNvSpPr/>
                <p:nvPr/>
              </p:nvSpPr>
              <p:spPr>
                <a:xfrm>
                  <a:off x="4720352" y="3016477"/>
                  <a:ext cx="3168789" cy="1938756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25" name="Rectangle 168"/>
            <p:cNvSpPr/>
            <p:nvPr/>
          </p:nvSpPr>
          <p:spPr>
            <a:xfrm rot="16200004">
              <a:off x="4053129" y="1877478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grpSp>
        <p:nvGrpSpPr>
          <p:cNvPr id="30" name="Groupe 174"/>
          <p:cNvGrpSpPr/>
          <p:nvPr/>
        </p:nvGrpSpPr>
        <p:grpSpPr>
          <a:xfrm>
            <a:off x="8325493" y="1278322"/>
            <a:ext cx="3590217" cy="5142311"/>
            <a:chOff x="8325493" y="1278322"/>
            <a:chExt cx="3590217" cy="5142311"/>
          </a:xfrm>
        </p:grpSpPr>
        <p:sp>
          <p:nvSpPr>
            <p:cNvPr id="31" name="Rectangle 175"/>
            <p:cNvSpPr/>
            <p:nvPr/>
          </p:nvSpPr>
          <p:spPr>
            <a:xfrm rot="16200004">
              <a:off x="8136998" y="5563529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32" name="Rectangle 176"/>
            <p:cNvSpPr/>
            <p:nvPr/>
          </p:nvSpPr>
          <p:spPr>
            <a:xfrm rot="16200004">
              <a:off x="8114326" y="3822946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33" name="Groupe 177"/>
            <p:cNvGrpSpPr/>
            <p:nvPr/>
          </p:nvGrpSpPr>
          <p:grpSpPr>
            <a:xfrm>
              <a:off x="8746921" y="1278322"/>
              <a:ext cx="3168789" cy="5142311"/>
              <a:chOff x="8746921" y="1278322"/>
              <a:chExt cx="3168789" cy="5142311"/>
            </a:xfrm>
          </p:grpSpPr>
          <p:sp>
            <p:nvSpPr>
              <p:cNvPr id="35" name="Rectangle 179"/>
              <p:cNvSpPr/>
              <p:nvPr/>
            </p:nvSpPr>
            <p:spPr>
              <a:xfrm>
                <a:off x="8746921" y="1278322"/>
                <a:ext cx="3168789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36" name="Groupe 180"/>
              <p:cNvGrpSpPr/>
              <p:nvPr/>
            </p:nvGrpSpPr>
            <p:grpSpPr>
              <a:xfrm>
                <a:off x="8746921" y="3034939"/>
                <a:ext cx="3168789" cy="3385694"/>
                <a:chOff x="8746921" y="3034939"/>
                <a:chExt cx="3168789" cy="3385694"/>
              </a:xfrm>
            </p:grpSpPr>
            <p:sp>
              <p:nvSpPr>
                <p:cNvPr id="37" name="Rectangle 181"/>
                <p:cNvSpPr/>
                <p:nvPr/>
              </p:nvSpPr>
              <p:spPr>
                <a:xfrm>
                  <a:off x="8746921" y="5082875"/>
                  <a:ext cx="3168789" cy="1337758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38" name="Rectangle 182"/>
                <p:cNvSpPr/>
                <p:nvPr/>
              </p:nvSpPr>
              <p:spPr>
                <a:xfrm>
                  <a:off x="8746921" y="3034939"/>
                  <a:ext cx="3168789" cy="1920404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34" name="Rectangle 178"/>
            <p:cNvSpPr/>
            <p:nvPr/>
          </p:nvSpPr>
          <p:spPr>
            <a:xfrm rot="16200004">
              <a:off x="8079698" y="1895931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sp>
        <p:nvSpPr>
          <p:cNvPr id="39" name="ZoneTexte 183"/>
          <p:cNvSpPr txBox="1"/>
          <p:nvPr/>
        </p:nvSpPr>
        <p:spPr>
          <a:xfrm>
            <a:off x="4683085" y="1577327"/>
            <a:ext cx="3275079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 smtClean="0">
                <a:solidFill>
                  <a:srgbClr val="000000"/>
                </a:solidFill>
              </a:rPr>
              <a:t>Calcul de FTBO/FTBF 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 smtClean="0">
                <a:solidFill>
                  <a:srgbClr val="000000"/>
                </a:solidFill>
              </a:rPr>
              <a:t>Représentation </a:t>
            </a:r>
            <a:r>
              <a:rPr lang="fr-FR" sz="1200" kern="0" dirty="0">
                <a:solidFill>
                  <a:srgbClr val="000000"/>
                </a:solidFill>
              </a:rPr>
              <a:t>par fonction de transfert </a:t>
            </a:r>
            <a:r>
              <a:rPr lang="fr-FR" sz="1200" kern="0" dirty="0" smtClean="0">
                <a:solidFill>
                  <a:srgbClr val="000000"/>
                </a:solidFill>
              </a:rPr>
              <a:t>(et 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 smtClean="0">
                <a:solidFill>
                  <a:srgbClr val="000000"/>
                </a:solidFill>
              </a:rPr>
              <a:t>schémas blocs): </a:t>
            </a:r>
            <a:r>
              <a:rPr lang="fr-FR" sz="1200" kern="0" dirty="0">
                <a:solidFill>
                  <a:srgbClr val="000000"/>
                </a:solidFill>
              </a:rPr>
              <a:t>forme canonique, gain, ordre et classe. </a:t>
            </a:r>
            <a:endParaRPr lang="fr-FR" sz="1200" kern="0" dirty="0" smtClean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 smtClean="0">
                <a:solidFill>
                  <a:srgbClr val="000000"/>
                </a:solidFill>
              </a:rPr>
              <a:t>Système </a:t>
            </a:r>
            <a:r>
              <a:rPr lang="fr-FR" sz="1200" kern="0" dirty="0">
                <a:solidFill>
                  <a:srgbClr val="000000"/>
                </a:solidFill>
              </a:rPr>
              <a:t>du 1er et du 2nd ordre : réponse temporelle (échelon et signal sinusoïdal</a:t>
            </a:r>
            <a:r>
              <a:rPr lang="fr-FR" sz="1200" kern="0" dirty="0" smtClean="0">
                <a:solidFill>
                  <a:srgbClr val="000000"/>
                </a:solidFill>
              </a:rPr>
              <a:t>)</a:t>
            </a:r>
            <a:endParaRPr lang="fr-FR" sz="1200" dirty="0">
              <a:solidFill>
                <a:srgbClr val="000000"/>
              </a:solidFill>
            </a:endParaRPr>
          </a:p>
        </p:txBody>
      </p:sp>
      <p:sp>
        <p:nvSpPr>
          <p:cNvPr id="40" name="ZoneTexte 184"/>
          <p:cNvSpPr txBox="1"/>
          <p:nvPr/>
        </p:nvSpPr>
        <p:spPr>
          <a:xfrm>
            <a:off x="4745534" y="2986512"/>
            <a:ext cx="331397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 </a:t>
            </a: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ZoneTexte 185"/>
          <p:cNvSpPr txBox="1"/>
          <p:nvPr/>
        </p:nvSpPr>
        <p:spPr>
          <a:xfrm>
            <a:off x="4752100" y="5118107"/>
            <a:ext cx="3137050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Identification expérimentale des performances d’un système asservis: 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trieuse de pièces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  <p:sp>
        <p:nvSpPr>
          <p:cNvPr id="44" name="ZoneTexte 188"/>
          <p:cNvSpPr txBox="1"/>
          <p:nvPr/>
        </p:nvSpPr>
        <p:spPr>
          <a:xfrm>
            <a:off x="8842385" y="3693535"/>
            <a:ext cx="310140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450360" y="2567132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6" name="Ellipse 45"/>
          <p:cNvSpPr/>
          <p:nvPr/>
        </p:nvSpPr>
        <p:spPr>
          <a:xfrm>
            <a:off x="3390796" y="4602769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47" name="Ellipse 46"/>
          <p:cNvSpPr/>
          <p:nvPr/>
        </p:nvSpPr>
        <p:spPr>
          <a:xfrm>
            <a:off x="3400242" y="6143862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48" name="Ellipse 47"/>
          <p:cNvSpPr/>
          <p:nvPr/>
        </p:nvSpPr>
        <p:spPr>
          <a:xfrm>
            <a:off x="7479471" y="1189570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7502295" y="4711564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7406201" y="6190451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51" name="Ellipse 52"/>
          <p:cNvSpPr/>
          <p:nvPr/>
        </p:nvSpPr>
        <p:spPr>
          <a:xfrm>
            <a:off x="11482706" y="2571036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Ellipse 53"/>
          <p:cNvSpPr/>
          <p:nvPr/>
        </p:nvSpPr>
        <p:spPr>
          <a:xfrm>
            <a:off x="11501058" y="4637717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Ellipse 54"/>
          <p:cNvSpPr/>
          <p:nvPr/>
        </p:nvSpPr>
        <p:spPr>
          <a:xfrm>
            <a:off x="11432587" y="6188869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15502" y="1026540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5062941" y="1222406"/>
            <a:ext cx="28719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9103565" y="1224290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9042419" y="443219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sommative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996547" y="5906213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 dirty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 dirty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14847" y="5962608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 dirty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 dirty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9067839" y="595665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 dirty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 dirty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62" name="ZoneTexte 133"/>
          <p:cNvSpPr txBox="1"/>
          <p:nvPr/>
        </p:nvSpPr>
        <p:spPr>
          <a:xfrm>
            <a:off x="656587" y="3653740"/>
            <a:ext cx="3194749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TD</a:t>
            </a:r>
            <a:r>
              <a:rPr lang="fr-FR" sz="12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200" kern="0" dirty="0" smtClean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200" kern="0" dirty="0" smtClean="0">
                <a:solidFill>
                  <a:srgbClr val="000000"/>
                </a:solidFill>
                <a:latin typeface="Calibri"/>
              </a:rPr>
              <a:t>* évaluation des performances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200" b="0" i="0" u="none" strike="noStrike" kern="0" cap="none" spc="0" dirty="0" smtClean="0">
                <a:solidFill>
                  <a:srgbClr val="000000"/>
                </a:solidFill>
                <a:uFillTx/>
                <a:latin typeface="Calibri"/>
              </a:rPr>
              <a:t>* Passage d’équation dans le domaine de Laplace</a:t>
            </a:r>
            <a:r>
              <a:rPr lang="fr-FR" sz="1200" dirty="0" smtClean="0">
                <a:solidFill>
                  <a:srgbClr val="000000"/>
                </a:solidFill>
                <a:latin typeface="Calibri"/>
              </a:rPr>
              <a:t>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200" b="0" i="0" u="none" strike="noStrike" kern="0" cap="none" spc="0" dirty="0" smtClean="0">
                <a:solidFill>
                  <a:srgbClr val="000000"/>
                </a:solidFill>
                <a:uFillTx/>
                <a:latin typeface="Calibri"/>
              </a:rPr>
              <a:t>* Introduire sous forme de schémas blocs (Remplir des schémas blocs)</a:t>
            </a:r>
          </a:p>
        </p:txBody>
      </p:sp>
      <p:sp>
        <p:nvSpPr>
          <p:cNvPr id="65" name="ZoneTexte 134"/>
          <p:cNvSpPr txBox="1"/>
          <p:nvPr/>
        </p:nvSpPr>
        <p:spPr>
          <a:xfrm>
            <a:off x="8761524" y="1502341"/>
            <a:ext cx="3263127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Analyse fréquentielle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Éclair 2"/>
          <p:cNvSpPr/>
          <p:nvPr/>
        </p:nvSpPr>
        <p:spPr>
          <a:xfrm>
            <a:off x="4095750" y="466725"/>
            <a:ext cx="1219200" cy="811597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943100" y="0"/>
            <a:ext cx="29051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Modélisation par fonction de transfert du MCC</a:t>
            </a:r>
            <a:endParaRPr lang="fr-FR" dirty="0"/>
          </a:p>
        </p:txBody>
      </p:sp>
      <p:sp>
        <p:nvSpPr>
          <p:cNvPr id="67" name="Éclair 66"/>
          <p:cNvSpPr/>
          <p:nvPr/>
        </p:nvSpPr>
        <p:spPr>
          <a:xfrm>
            <a:off x="8458239" y="440336"/>
            <a:ext cx="1219200" cy="811597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6305589" y="-26389"/>
            <a:ext cx="2905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 (MCC)</a:t>
            </a:r>
            <a:endParaRPr lang="fr-FR" dirty="0"/>
          </a:p>
        </p:txBody>
      </p:sp>
      <p:sp>
        <p:nvSpPr>
          <p:cNvPr id="69" name="Éclair 68"/>
          <p:cNvSpPr/>
          <p:nvPr/>
        </p:nvSpPr>
        <p:spPr>
          <a:xfrm flipH="1" flipV="1">
            <a:off x="2921847" y="5931286"/>
            <a:ext cx="742217" cy="40541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442394" y="4441518"/>
            <a:ext cx="290512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Evaluation des performances à l’aide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Modifier le modèle pour améliorer son comportement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Modifier les entrées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Comparaison causale (schéma blocs)/acausale (composants)</a:t>
            </a:r>
          </a:p>
          <a:p>
            <a:endParaRPr lang="fr-FR" sz="1200" dirty="0"/>
          </a:p>
        </p:txBody>
      </p:sp>
      <p:sp>
        <p:nvSpPr>
          <p:cNvPr id="71" name="Rectangle 172"/>
          <p:cNvSpPr/>
          <p:nvPr/>
        </p:nvSpPr>
        <p:spPr>
          <a:xfrm>
            <a:off x="689627" y="1377770"/>
            <a:ext cx="3168789" cy="76711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kern="0" dirty="0">
                <a:solidFill>
                  <a:srgbClr val="000000"/>
                </a:solidFill>
              </a:rPr>
              <a:t>Définitions et structure d’un système asservi : chaîne directe et chaîne de retour.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kern="0" dirty="0">
                <a:solidFill>
                  <a:srgbClr val="000000"/>
                </a:solidFill>
              </a:rPr>
              <a:t>Définition des performances : stabilité, précision et rapidité.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kern="0" dirty="0">
                <a:solidFill>
                  <a:srgbClr val="000000"/>
                </a:solidFill>
              </a:rPr>
              <a:t>Modélisation et comportement des systèmes linéaires continus et invariants par équations différentielles (Transformée de Laplace)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kern="0" dirty="0">
                <a:solidFill>
                  <a:srgbClr val="000000"/>
                </a:solidFill>
              </a:rPr>
              <a:t>Schémas blocs</a:t>
            </a:r>
            <a:endParaRPr lang="fr-FR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00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714</Words>
  <Application>Microsoft Office PowerPoint</Application>
  <PresentationFormat>Grand écran</PresentationFormat>
  <Paragraphs>125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Introduction à la modélisation et à la simulation des systèmes multiphysiques 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2023-04-03T09:52:32Z</dcterms:created>
  <dcterms:modified xsi:type="dcterms:W3CDTF">2023-04-03T10:43:04Z</dcterms:modified>
</cp:coreProperties>
</file>