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82" r:id="rId4"/>
    <p:sldId id="269" r:id="rId5"/>
    <p:sldId id="272" r:id="rId6"/>
    <p:sldId id="271" r:id="rId7"/>
    <p:sldId id="283" r:id="rId8"/>
    <p:sldId id="290" r:id="rId9"/>
    <p:sldId id="284" r:id="rId10"/>
    <p:sldId id="285" r:id="rId11"/>
    <p:sldId id="286" r:id="rId12"/>
    <p:sldId id="287" r:id="rId13"/>
    <p:sldId id="288" r:id="rId14"/>
    <p:sldId id="289" r:id="rId15"/>
    <p:sldId id="29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40" y="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14/06/2023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0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Epreuve 2 </a:t>
            </a:r>
            <a:br>
              <a:rPr lang="fr-FR" dirty="0"/>
            </a:br>
            <a:r>
              <a:rPr lang="fr-FR" dirty="0"/>
              <a:t>Elaboration d’avant-projet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BTS Productique</a:t>
            </a:r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B5741-971D-59B1-9EC6-FC88555A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Séquence pédagogique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6EFB73B-C564-1BB6-3BC7-593714A90897}"/>
              </a:ext>
            </a:extLst>
          </p:cNvPr>
          <p:cNvSpPr/>
          <p:nvPr/>
        </p:nvSpPr>
        <p:spPr>
          <a:xfrm>
            <a:off x="1265014" y="1534221"/>
            <a:ext cx="3188096" cy="18947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Entités d’usinage (formes – procédés – moyens). 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Regroupement d’entités en fonction de la cinématique des moyens de production et des outils ou outillages retenus.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fr-FR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Mise en position. </a:t>
            </a:r>
          </a:p>
          <a:p>
            <a:pPr algn="ctr"/>
            <a:r>
              <a:rPr lang="fr-FR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Maintien en position.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39A9520-6E9E-E32C-5A7A-A6AF85CB68C3}"/>
              </a:ext>
            </a:extLst>
          </p:cNvPr>
          <p:cNvSpPr/>
          <p:nvPr/>
        </p:nvSpPr>
        <p:spPr>
          <a:xfrm>
            <a:off x="1265016" y="1112236"/>
            <a:ext cx="3188095" cy="3303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 err="1">
                <a:solidFill>
                  <a:schemeClr val="accent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Semaine</a:t>
            </a:r>
            <a:r>
              <a:rPr lang="en-US" b="1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1</a:t>
            </a:r>
            <a:endParaRPr lang="fr-FR" kern="100" dirty="0">
              <a:solidFill>
                <a:schemeClr val="accent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5AFB9F4-4621-C208-8988-77D54E5F8D8F}"/>
              </a:ext>
            </a:extLst>
          </p:cNvPr>
          <p:cNvSpPr/>
          <p:nvPr/>
        </p:nvSpPr>
        <p:spPr>
          <a:xfrm>
            <a:off x="4676571" y="1556998"/>
            <a:ext cx="3188096" cy="18720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>
              <a:spcBef>
                <a:spcPts val="0"/>
              </a:spcBef>
              <a:spcAft>
                <a:spcPts val="0"/>
              </a:spcAft>
            </a:pP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Ordonnancement des regroupements. </a:t>
            </a:r>
          </a:p>
          <a:p>
            <a:pPr marR="0" algn="ctr">
              <a:spcBef>
                <a:spcPts val="0"/>
              </a:spcBef>
              <a:spcAft>
                <a:spcPts val="0"/>
              </a:spcAft>
            </a:pPr>
            <a:r>
              <a:rPr lang="fr-FR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Intégration des phases de traitements thermiques ou de montage partiel dans le processus de fabrication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3F616B4-C4BC-BCBE-6733-E394B9EDA9EB}"/>
              </a:ext>
            </a:extLst>
          </p:cNvPr>
          <p:cNvSpPr/>
          <p:nvPr/>
        </p:nvSpPr>
        <p:spPr>
          <a:xfrm>
            <a:off x="4676572" y="1110930"/>
            <a:ext cx="3188095" cy="3302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 err="1">
                <a:solidFill>
                  <a:schemeClr val="accent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Semaine</a:t>
            </a:r>
            <a:r>
              <a:rPr lang="en-US" b="1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2</a:t>
            </a:r>
            <a:endParaRPr lang="fr-FR" kern="100" dirty="0">
              <a:solidFill>
                <a:schemeClr val="accent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58D3AEF-1D68-C318-6177-3092E702B447}"/>
              </a:ext>
            </a:extLst>
          </p:cNvPr>
          <p:cNvSpPr/>
          <p:nvPr/>
        </p:nvSpPr>
        <p:spPr>
          <a:xfrm>
            <a:off x="8088126" y="1529344"/>
            <a:ext cx="3188096" cy="18720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>
              <a:spcBef>
                <a:spcPts val="0"/>
              </a:spcBef>
              <a:spcAft>
                <a:spcPts val="0"/>
              </a:spcAft>
            </a:pPr>
            <a:r>
              <a:rPr lang="fr-FR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Nomenclature de l’avant-projet.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002619A-0F90-49E1-A2A8-1B18BBC39B2A}"/>
              </a:ext>
            </a:extLst>
          </p:cNvPr>
          <p:cNvSpPr/>
          <p:nvPr/>
        </p:nvSpPr>
        <p:spPr>
          <a:xfrm>
            <a:off x="8088126" y="1112726"/>
            <a:ext cx="3188095" cy="3365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 err="1">
                <a:solidFill>
                  <a:schemeClr val="accent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Semaine</a:t>
            </a:r>
            <a:r>
              <a:rPr lang="en-US" b="1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3</a:t>
            </a:r>
            <a:endParaRPr lang="fr-FR" kern="100" dirty="0">
              <a:solidFill>
                <a:schemeClr val="accent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AA797B8-0297-C37C-17B0-FDC1D2B37D17}"/>
              </a:ext>
            </a:extLst>
          </p:cNvPr>
          <p:cNvSpPr/>
          <p:nvPr/>
        </p:nvSpPr>
        <p:spPr>
          <a:xfrm rot="16200000">
            <a:off x="-150734" y="2161497"/>
            <a:ext cx="1908513" cy="6995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Cours</a:t>
            </a:r>
            <a:endParaRPr lang="fr-FR" sz="1600" kern="100" dirty="0">
              <a:solidFill>
                <a:schemeClr val="accent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BEEB896-B085-7651-B105-05126E8E8939}"/>
              </a:ext>
            </a:extLst>
          </p:cNvPr>
          <p:cNvSpPr/>
          <p:nvPr/>
        </p:nvSpPr>
        <p:spPr>
          <a:xfrm>
            <a:off x="1265013" y="3658250"/>
            <a:ext cx="3188097" cy="12278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 d’application contrat de phase en CN (pièces simples)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8CC3EA4F-7851-1FE1-AC54-C9EAFEE547FB}"/>
              </a:ext>
            </a:extLst>
          </p:cNvPr>
          <p:cNvSpPr/>
          <p:nvPr/>
        </p:nvSpPr>
        <p:spPr>
          <a:xfrm>
            <a:off x="4676570" y="3658250"/>
            <a:ext cx="3188097" cy="12278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 d’application contrat de phase en CN (pièces complexes)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98AE7F9-4756-9706-46DC-251CFC2520EC}"/>
              </a:ext>
            </a:extLst>
          </p:cNvPr>
          <p:cNvSpPr/>
          <p:nvPr/>
        </p:nvSpPr>
        <p:spPr>
          <a:xfrm>
            <a:off x="8088124" y="3649347"/>
            <a:ext cx="3188097" cy="1227837"/>
          </a:xfrm>
          <a:prstGeom prst="roundRect">
            <a:avLst/>
          </a:prstGeom>
          <a:solidFill>
            <a:srgbClr val="FFC000"/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35BC122-1E85-3DFD-D0E7-037EE316CE09}"/>
              </a:ext>
            </a:extLst>
          </p:cNvPr>
          <p:cNvSpPr/>
          <p:nvPr/>
        </p:nvSpPr>
        <p:spPr>
          <a:xfrm rot="16200000">
            <a:off x="189605" y="3913508"/>
            <a:ext cx="1227834" cy="6995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6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Travaux dirigé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BF94DEA-C0C5-E64A-3486-23F92896831B}"/>
              </a:ext>
            </a:extLst>
          </p:cNvPr>
          <p:cNvSpPr/>
          <p:nvPr/>
        </p:nvSpPr>
        <p:spPr>
          <a:xfrm rot="16200000">
            <a:off x="191630" y="5325179"/>
            <a:ext cx="1227834" cy="6995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600" kern="1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TP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694F3B4-5FF9-9FB1-1D92-48285C8CB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998" y="4610842"/>
            <a:ext cx="1650774" cy="1762888"/>
          </a:xfrm>
          <a:prstGeom prst="rect">
            <a:avLst/>
          </a:prstGeom>
        </p:spPr>
      </p:pic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BE70BF7B-78E3-E056-CAF7-9DE86F62DFD5}"/>
              </a:ext>
            </a:extLst>
          </p:cNvPr>
          <p:cNvSpPr/>
          <p:nvPr/>
        </p:nvSpPr>
        <p:spPr>
          <a:xfrm>
            <a:off x="1350440" y="5030791"/>
            <a:ext cx="8867558" cy="1227837"/>
          </a:xfrm>
          <a:prstGeom prst="roundRect">
            <a:avLst/>
          </a:prstGeom>
          <a:solidFill>
            <a:srgbClr val="FFC000"/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Réalisation en fraisage CN du bras du MaxPID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Réalisation en CN d’une pièce en tournage</a:t>
            </a:r>
          </a:p>
        </p:txBody>
      </p:sp>
      <p:sp>
        <p:nvSpPr>
          <p:cNvPr id="22" name="Légende : encadrée 21">
            <a:extLst>
              <a:ext uri="{FF2B5EF4-FFF2-40B4-BE49-F238E27FC236}">
                <a16:creationId xmlns:a16="http://schemas.microsoft.com/office/drawing/2014/main" id="{F4252AD9-41D6-B873-BFE4-3B289986609F}"/>
              </a:ext>
            </a:extLst>
          </p:cNvPr>
          <p:cNvSpPr/>
          <p:nvPr/>
        </p:nvSpPr>
        <p:spPr>
          <a:xfrm>
            <a:off x="7315200" y="98094"/>
            <a:ext cx="4553572" cy="1227837"/>
          </a:xfrm>
          <a:prstGeom prst="borderCallout1">
            <a:avLst>
              <a:gd name="adj1" fmla="val 18750"/>
              <a:gd name="adj2" fmla="val -8333"/>
              <a:gd name="adj3" fmla="val 140847"/>
              <a:gd name="adj4" fmla="val -7605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Evaluation diagnostique </a:t>
            </a:r>
          </a:p>
          <a:p>
            <a:pPr algn="ctr"/>
            <a:r>
              <a:rPr lang="fr-FR" sz="1200" dirty="0"/>
              <a:t>Contrat de phase pièce simples ?</a:t>
            </a:r>
          </a:p>
          <a:p>
            <a:pPr algn="ctr"/>
            <a:r>
              <a:rPr lang="fr-FR" sz="1200" dirty="0"/>
              <a:t>Proposition de MIP / MAP sur des pièces</a:t>
            </a:r>
          </a:p>
          <a:p>
            <a:pPr algn="ctr"/>
            <a:r>
              <a:rPr lang="fr-FR" sz="1200" dirty="0"/>
              <a:t>Proposition de </a:t>
            </a:r>
            <a:r>
              <a:rPr lang="fr-FR" sz="1200" dirty="0" err="1"/>
              <a:t>Mcahine</a:t>
            </a:r>
            <a:r>
              <a:rPr lang="fr-FR" sz="1200" dirty="0"/>
              <a:t>-outils compatibles avec des pièces à réaliser</a:t>
            </a:r>
          </a:p>
        </p:txBody>
      </p:sp>
    </p:spTree>
    <p:extLst>
      <p:ext uri="{BB962C8B-B14F-4D97-AF65-F5344CB8AC3E}">
        <p14:creationId xmlns:p14="http://schemas.microsoft.com/office/powerpoint/2010/main" val="3347156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91632C-7B3B-14AD-13E1-AF8DFEF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des 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586AF4-9E67-FF0A-03D4-52C8F3617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 groupes de 12 élèves</a:t>
            </a:r>
          </a:p>
          <a:p>
            <a:r>
              <a:rPr lang="fr-FR" dirty="0"/>
              <a:t>1 groupe est constitué de 6 binômes</a:t>
            </a:r>
          </a:p>
          <a:p>
            <a:pPr lvl="1"/>
            <a:r>
              <a:rPr lang="fr-FR" dirty="0"/>
              <a:t>3 binômes en Tournage </a:t>
            </a:r>
          </a:p>
          <a:p>
            <a:pPr lvl="1"/>
            <a:r>
              <a:rPr lang="fr-FR" dirty="0"/>
              <a:t>3 binômes en fraisage</a:t>
            </a:r>
          </a:p>
          <a:p>
            <a:r>
              <a:rPr lang="fr-FR" dirty="0"/>
              <a:t>2 TP de 4h par semaine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92D1F3-6F4B-9F41-2686-32F838F7B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115" y="350029"/>
            <a:ext cx="5518434" cy="126371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D2BAB2B-3B79-044E-4C1B-58AF50DB1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549" y="1712833"/>
            <a:ext cx="5562886" cy="1149409"/>
          </a:xfrm>
          <a:prstGeom prst="rect">
            <a:avLst/>
          </a:prstGeom>
        </p:spPr>
      </p:pic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56115953-D9F6-2730-5077-F15D7F959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28903"/>
              </p:ext>
            </p:extLst>
          </p:nvPr>
        </p:nvGraphicFramePr>
        <p:xfrm>
          <a:off x="1800994" y="3349956"/>
          <a:ext cx="973007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119">
                  <a:extLst>
                    <a:ext uri="{9D8B030D-6E8A-4147-A177-3AD203B41FA5}">
                      <a16:colId xmlns:a16="http://schemas.microsoft.com/office/drawing/2014/main" val="140211446"/>
                    </a:ext>
                  </a:extLst>
                </a:gridCol>
                <a:gridCol w="1081119">
                  <a:extLst>
                    <a:ext uri="{9D8B030D-6E8A-4147-A177-3AD203B41FA5}">
                      <a16:colId xmlns:a16="http://schemas.microsoft.com/office/drawing/2014/main" val="2939611751"/>
                    </a:ext>
                  </a:extLst>
                </a:gridCol>
                <a:gridCol w="1081119">
                  <a:extLst>
                    <a:ext uri="{9D8B030D-6E8A-4147-A177-3AD203B41FA5}">
                      <a16:colId xmlns:a16="http://schemas.microsoft.com/office/drawing/2014/main" val="853927373"/>
                    </a:ext>
                  </a:extLst>
                </a:gridCol>
                <a:gridCol w="1081119">
                  <a:extLst>
                    <a:ext uri="{9D8B030D-6E8A-4147-A177-3AD203B41FA5}">
                      <a16:colId xmlns:a16="http://schemas.microsoft.com/office/drawing/2014/main" val="2376990226"/>
                    </a:ext>
                  </a:extLst>
                </a:gridCol>
                <a:gridCol w="1081119">
                  <a:extLst>
                    <a:ext uri="{9D8B030D-6E8A-4147-A177-3AD203B41FA5}">
                      <a16:colId xmlns:a16="http://schemas.microsoft.com/office/drawing/2014/main" val="1016407975"/>
                    </a:ext>
                  </a:extLst>
                </a:gridCol>
                <a:gridCol w="1081119">
                  <a:extLst>
                    <a:ext uri="{9D8B030D-6E8A-4147-A177-3AD203B41FA5}">
                      <a16:colId xmlns:a16="http://schemas.microsoft.com/office/drawing/2014/main" val="455749450"/>
                    </a:ext>
                  </a:extLst>
                </a:gridCol>
                <a:gridCol w="1081119">
                  <a:extLst>
                    <a:ext uri="{9D8B030D-6E8A-4147-A177-3AD203B41FA5}">
                      <a16:colId xmlns:a16="http://schemas.microsoft.com/office/drawing/2014/main" val="2486207123"/>
                    </a:ext>
                  </a:extLst>
                </a:gridCol>
                <a:gridCol w="1081119">
                  <a:extLst>
                    <a:ext uri="{9D8B030D-6E8A-4147-A177-3AD203B41FA5}">
                      <a16:colId xmlns:a16="http://schemas.microsoft.com/office/drawing/2014/main" val="2475112386"/>
                    </a:ext>
                  </a:extLst>
                </a:gridCol>
                <a:gridCol w="1081119">
                  <a:extLst>
                    <a:ext uri="{9D8B030D-6E8A-4147-A177-3AD203B41FA5}">
                      <a16:colId xmlns:a16="http://schemas.microsoft.com/office/drawing/2014/main" val="2732731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98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S1 – 1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Contrat de phase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8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S1 –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51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S2 –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 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6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S2 –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 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1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S3 –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 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82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S3 - 2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Finition &amp; Contrôle des pièces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F Cv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F Cv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F 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94681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54D3E84C-0B23-CC88-CC06-6F5BB508E42D}"/>
              </a:ext>
            </a:extLst>
          </p:cNvPr>
          <p:cNvSpPr txBox="1"/>
          <p:nvPr/>
        </p:nvSpPr>
        <p:spPr>
          <a:xfrm>
            <a:off x="2868328" y="2974902"/>
            <a:ext cx="418699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 PROF ENCADRANT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D45674-0257-4AEF-9B5C-A065204B024B}"/>
              </a:ext>
            </a:extLst>
          </p:cNvPr>
          <p:cNvSpPr txBox="1"/>
          <p:nvPr/>
        </p:nvSpPr>
        <p:spPr>
          <a:xfrm>
            <a:off x="7279907" y="2991137"/>
            <a:ext cx="418699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 PROF ENCADRANT</a:t>
            </a:r>
          </a:p>
        </p:txBody>
      </p:sp>
    </p:spTree>
    <p:extLst>
      <p:ext uri="{BB962C8B-B14F-4D97-AF65-F5344CB8AC3E}">
        <p14:creationId xmlns:p14="http://schemas.microsoft.com/office/powerpoint/2010/main" val="315938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C029D-2C49-DDE5-7D1F-26FF3099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TP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276641-B9C0-89D5-0EED-B1BB12ABC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95" y="981887"/>
            <a:ext cx="5978205" cy="5253339"/>
          </a:xfrm>
        </p:spPr>
        <p:txBody>
          <a:bodyPr/>
          <a:lstStyle/>
          <a:p>
            <a:r>
              <a:rPr lang="fr-FR" dirty="0"/>
              <a:t>Données pour les élèves : </a:t>
            </a:r>
          </a:p>
          <a:p>
            <a:pPr lvl="1"/>
            <a:r>
              <a:rPr lang="fr-FR" dirty="0"/>
              <a:t>Maquette numérique du bras</a:t>
            </a:r>
          </a:p>
          <a:p>
            <a:pPr lvl="1"/>
            <a:r>
              <a:rPr lang="fr-FR" dirty="0"/>
              <a:t>Dessin de définition</a:t>
            </a:r>
          </a:p>
          <a:p>
            <a:pPr lvl="1"/>
            <a:r>
              <a:rPr lang="fr-FR" dirty="0"/>
              <a:t>Données du brut 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Machines disponibles </a:t>
            </a:r>
          </a:p>
          <a:p>
            <a:pPr lvl="1"/>
            <a:r>
              <a:rPr lang="fr-FR" dirty="0"/>
              <a:t>Outils disponibles</a:t>
            </a:r>
          </a:p>
          <a:p>
            <a:pPr lvl="1"/>
            <a:endParaRPr lang="fr-FR" dirty="0"/>
          </a:p>
          <a:p>
            <a:r>
              <a:rPr lang="fr-FR" dirty="0"/>
              <a:t>Objectif de la première séance : </a:t>
            </a:r>
          </a:p>
          <a:p>
            <a:pPr lvl="1"/>
            <a:r>
              <a:rPr lang="fr-FR" dirty="0"/>
              <a:t>Proposer un ordonnancement des phases</a:t>
            </a:r>
          </a:p>
          <a:p>
            <a:pPr lvl="1"/>
            <a:r>
              <a:rPr lang="fr-FR" dirty="0"/>
              <a:t>Proposer un contrat de phase pour chacune des phases de fabrication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70D339E-5327-A1A3-E543-2F1E4071069F}"/>
              </a:ext>
            </a:extLst>
          </p:cNvPr>
          <p:cNvSpPr txBox="1">
            <a:spLocks/>
          </p:cNvSpPr>
          <p:nvPr/>
        </p:nvSpPr>
        <p:spPr>
          <a:xfrm>
            <a:off x="6213795" y="1070787"/>
            <a:ext cx="5978205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71463" indent="-2698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lang="fr-FR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9263" indent="-24923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lang="fr-FR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7063" indent="-24288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q"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4863" indent="-2381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q"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82663" indent="-2333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q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Critères d’évaluation</a:t>
            </a:r>
          </a:p>
          <a:p>
            <a:pPr lvl="1"/>
            <a:r>
              <a:rPr lang="fr-FR" dirty="0"/>
              <a:t>Adéquation du processus au contexte de production</a:t>
            </a:r>
          </a:p>
          <a:p>
            <a:pPr lvl="1"/>
            <a:r>
              <a:rPr lang="fr-FR" dirty="0"/>
              <a:t>Respect de la norme de représentation</a:t>
            </a:r>
          </a:p>
          <a:p>
            <a:pPr lvl="1"/>
            <a:r>
              <a:rPr lang="fr-FR" dirty="0"/>
              <a:t>Cohérence avec les exigences définies </a:t>
            </a:r>
          </a:p>
          <a:p>
            <a:pPr lvl="1"/>
            <a:r>
              <a:rPr lang="fr-FR" dirty="0"/>
              <a:t>Lisibilité et clarté </a:t>
            </a:r>
          </a:p>
          <a:p>
            <a:pPr lvl="1"/>
            <a:r>
              <a:rPr lang="fr-FR" dirty="0"/>
              <a:t>Pertinence et exactitude</a:t>
            </a:r>
          </a:p>
        </p:txBody>
      </p:sp>
    </p:spTree>
    <p:extLst>
      <p:ext uri="{BB962C8B-B14F-4D97-AF65-F5344CB8AC3E}">
        <p14:creationId xmlns:p14="http://schemas.microsoft.com/office/powerpoint/2010/main" val="356981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945E1-9A49-FD4E-E571-9299DD5B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Contrat de phase attendu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91140B-0D11-7795-3A03-3DCADB40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95" y="981887"/>
            <a:ext cx="5978205" cy="5253339"/>
          </a:xfrm>
        </p:spPr>
        <p:txBody>
          <a:bodyPr/>
          <a:lstStyle/>
          <a:p>
            <a:r>
              <a:rPr lang="fr-FR" dirty="0"/>
              <a:t>Choix des surfaces à usiner (En fonction des spécifications)</a:t>
            </a:r>
          </a:p>
          <a:p>
            <a:endParaRPr lang="fr-FR" dirty="0"/>
          </a:p>
          <a:p>
            <a:r>
              <a:rPr lang="fr-FR" dirty="0"/>
              <a:t>Choix d’une mise en position</a:t>
            </a:r>
          </a:p>
          <a:p>
            <a:endParaRPr lang="fr-FR" dirty="0"/>
          </a:p>
          <a:p>
            <a:r>
              <a:rPr lang="fr-FR" dirty="0"/>
              <a:t>2 perçages (1 avec un foret, 1 avec une fraise 2 tailles)</a:t>
            </a:r>
          </a:p>
          <a:p>
            <a:pPr lvl="1"/>
            <a:r>
              <a:rPr lang="fr-FR" dirty="0"/>
              <a:t>Choix des diamètres</a:t>
            </a:r>
          </a:p>
          <a:p>
            <a:pPr lvl="1"/>
            <a:r>
              <a:rPr lang="fr-FR" dirty="0"/>
              <a:t>Choix des conditions de coupe (Vf, </a:t>
            </a:r>
            <a:r>
              <a:rPr lang="fr-FR" dirty="0" err="1"/>
              <a:t>Vc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Tracer des parcours outils</a:t>
            </a:r>
          </a:p>
          <a:p>
            <a:pPr lvl="1"/>
            <a:endParaRPr lang="fr-FR" dirty="0"/>
          </a:p>
          <a:p>
            <a:r>
              <a:rPr lang="fr-FR" dirty="0"/>
              <a:t>2 alésages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642D928-4F0A-CD45-FBD2-CF66CBC6D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742" y="288832"/>
            <a:ext cx="5160730" cy="5769068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7B56ACE-C708-71DB-9192-7C3DD7312F75}"/>
              </a:ext>
            </a:extLst>
          </p:cNvPr>
          <p:cNvCxnSpPr>
            <a:cxnSpLocks/>
          </p:cNvCxnSpPr>
          <p:nvPr/>
        </p:nvCxnSpPr>
        <p:spPr>
          <a:xfrm>
            <a:off x="10121900" y="5606904"/>
            <a:ext cx="12954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A9EC3E7-B52F-7783-95A2-827BA8B7735D}"/>
              </a:ext>
            </a:extLst>
          </p:cNvPr>
          <p:cNvCxnSpPr>
            <a:cxnSpLocks/>
          </p:cNvCxnSpPr>
          <p:nvPr/>
        </p:nvCxnSpPr>
        <p:spPr>
          <a:xfrm>
            <a:off x="10109200" y="5200504"/>
            <a:ext cx="12954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F2CCF42E-6935-0DC4-43C5-CC176C1D45E6}"/>
              </a:ext>
            </a:extLst>
          </p:cNvPr>
          <p:cNvSpPr/>
          <p:nvPr/>
        </p:nvSpPr>
        <p:spPr>
          <a:xfrm>
            <a:off x="7848600" y="5061097"/>
            <a:ext cx="596900" cy="545807"/>
          </a:xfrm>
          <a:prstGeom prst="ellips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2C2558E-A8EF-3013-3F61-BDF05AC44FAE}"/>
              </a:ext>
            </a:extLst>
          </p:cNvPr>
          <p:cNvSpPr/>
          <p:nvPr/>
        </p:nvSpPr>
        <p:spPr>
          <a:xfrm>
            <a:off x="8013700" y="3608557"/>
            <a:ext cx="215900" cy="290344"/>
          </a:xfrm>
          <a:prstGeom prst="ellips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6F575880-1AA6-74E6-B673-A7CC29FE383F}"/>
              </a:ext>
            </a:extLst>
          </p:cNvPr>
          <p:cNvSpPr/>
          <p:nvPr/>
        </p:nvSpPr>
        <p:spPr>
          <a:xfrm rot="16200000">
            <a:off x="7321550" y="1269853"/>
            <a:ext cx="241300" cy="812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0B21AADF-D91D-8C6B-56C5-26675F6FD9A9}"/>
              </a:ext>
            </a:extLst>
          </p:cNvPr>
          <p:cNvSpPr/>
          <p:nvPr/>
        </p:nvSpPr>
        <p:spPr>
          <a:xfrm rot="16200000">
            <a:off x="7321550" y="2444897"/>
            <a:ext cx="241300" cy="812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B4E4A498-88B9-C893-A3B5-41BBB3DE8C06}"/>
              </a:ext>
            </a:extLst>
          </p:cNvPr>
          <p:cNvSpPr/>
          <p:nvPr/>
        </p:nvSpPr>
        <p:spPr>
          <a:xfrm rot="16200000">
            <a:off x="7321550" y="4199572"/>
            <a:ext cx="241300" cy="812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C3CD2F41-F3AD-0FA2-6E3C-564F4517738D}"/>
              </a:ext>
            </a:extLst>
          </p:cNvPr>
          <p:cNvSpPr/>
          <p:nvPr/>
        </p:nvSpPr>
        <p:spPr>
          <a:xfrm>
            <a:off x="10186672" y="441400"/>
            <a:ext cx="241300" cy="812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28BBCDF6-3B91-533E-ADD3-05F2DA66D1B1}"/>
              </a:ext>
            </a:extLst>
          </p:cNvPr>
          <p:cNvSpPr/>
          <p:nvPr/>
        </p:nvSpPr>
        <p:spPr>
          <a:xfrm>
            <a:off x="10859772" y="441400"/>
            <a:ext cx="241300" cy="812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888080FA-6A53-DA8C-8834-548B03FDE223}"/>
              </a:ext>
            </a:extLst>
          </p:cNvPr>
          <p:cNvSpPr/>
          <p:nvPr/>
        </p:nvSpPr>
        <p:spPr>
          <a:xfrm rot="5400000">
            <a:off x="11551602" y="1368645"/>
            <a:ext cx="241300" cy="812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42D7C78-6085-85B2-A330-32464F1305CC}"/>
              </a:ext>
            </a:extLst>
          </p:cNvPr>
          <p:cNvSpPr txBox="1"/>
          <p:nvPr/>
        </p:nvSpPr>
        <p:spPr>
          <a:xfrm>
            <a:off x="6563914" y="266663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0B564F9-BEF3-220C-B6E6-182E74546635}"/>
              </a:ext>
            </a:extLst>
          </p:cNvPr>
          <p:cNvSpPr txBox="1"/>
          <p:nvPr/>
        </p:nvSpPr>
        <p:spPr>
          <a:xfrm>
            <a:off x="6716671" y="152636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860227-7C91-9C10-4B15-62D80DC1344C}"/>
              </a:ext>
            </a:extLst>
          </p:cNvPr>
          <p:cNvSpPr txBox="1"/>
          <p:nvPr/>
        </p:nvSpPr>
        <p:spPr>
          <a:xfrm>
            <a:off x="10199848" y="720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F64D50A-EA9B-8AF1-92AD-CB49060CF907}"/>
              </a:ext>
            </a:extLst>
          </p:cNvPr>
          <p:cNvSpPr txBox="1"/>
          <p:nvPr/>
        </p:nvSpPr>
        <p:spPr>
          <a:xfrm>
            <a:off x="10904062" y="720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A8AF15-5471-F784-394D-89BE02670738}"/>
              </a:ext>
            </a:extLst>
          </p:cNvPr>
          <p:cNvSpPr txBox="1"/>
          <p:nvPr/>
        </p:nvSpPr>
        <p:spPr>
          <a:xfrm>
            <a:off x="11557952" y="11955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4E58271-5903-BCEE-3C5B-FB35813EE630}"/>
              </a:ext>
            </a:extLst>
          </p:cNvPr>
          <p:cNvSpPr/>
          <p:nvPr/>
        </p:nvSpPr>
        <p:spPr>
          <a:xfrm>
            <a:off x="10109200" y="2387600"/>
            <a:ext cx="318772" cy="318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DACF972-3864-EEC5-21FC-C21CC718DBB0}"/>
              </a:ext>
            </a:extLst>
          </p:cNvPr>
          <p:cNvSpPr/>
          <p:nvPr/>
        </p:nvSpPr>
        <p:spPr>
          <a:xfrm>
            <a:off x="11085828" y="3069941"/>
            <a:ext cx="318772" cy="318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E35760F-A4DF-8331-D680-1CCFC95579E3}"/>
              </a:ext>
            </a:extLst>
          </p:cNvPr>
          <p:cNvSpPr/>
          <p:nvPr/>
        </p:nvSpPr>
        <p:spPr>
          <a:xfrm>
            <a:off x="10040462" y="4066746"/>
            <a:ext cx="318772" cy="318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F744CDE7-AA49-513C-89EF-2052BD31E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17141" y="5052401"/>
            <a:ext cx="2815245" cy="693491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454F6595-E709-66A4-4589-29812F24C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196741" y="3727387"/>
            <a:ext cx="912459" cy="22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7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558EA-54AA-C76A-8B9C-CCD929CE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7EC8F-538A-F9E9-8667-A440FFF28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Evaluation du TP </a:t>
            </a:r>
          </a:p>
          <a:p>
            <a:pPr lvl="1"/>
            <a:r>
              <a:rPr lang="fr-FR" dirty="0"/>
              <a:t>Evaluation des contrats de phase</a:t>
            </a:r>
          </a:p>
          <a:p>
            <a:pPr lvl="1"/>
            <a:r>
              <a:rPr lang="fr-FR" dirty="0"/>
              <a:t>Voir critère d’évaluation précédents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Evaluation des 24 h de TP</a:t>
            </a:r>
          </a:p>
          <a:p>
            <a:pPr lvl="2"/>
            <a:r>
              <a:rPr lang="fr-FR" dirty="0"/>
              <a:t>Est-ce que la pièce a été réalisée</a:t>
            </a:r>
          </a:p>
          <a:p>
            <a:pPr lvl="2"/>
            <a:r>
              <a:rPr lang="fr-FR" dirty="0"/>
              <a:t>Validité des cotes de fabrication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Evaluation de la séquence</a:t>
            </a:r>
          </a:p>
          <a:p>
            <a:pPr lvl="2"/>
            <a:r>
              <a:rPr lang="fr-FR" dirty="0"/>
              <a:t>Devoir surveillé : réalisation d’une gamme de fabrication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0722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6171E-C32A-9800-39D9-4FE69D86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Points de vigilance sur les séquences en BTS Productique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088A39-3CBC-34BC-960B-53E35D5E6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TOUS les élèves savoir usiner à la fin des 2 ans </a:t>
            </a:r>
          </a:p>
          <a:p>
            <a:pPr marL="1588" indent="0">
              <a:buNone/>
            </a:pPr>
            <a:r>
              <a:rPr lang="fr-FR" sz="1800" dirty="0"/>
              <a:t>(conventionnel et en CN)</a:t>
            </a:r>
          </a:p>
          <a:p>
            <a:r>
              <a:rPr lang="fr-FR" sz="1800" dirty="0"/>
              <a:t>Notion de travail en équipe </a:t>
            </a:r>
          </a:p>
          <a:p>
            <a:pPr lvl="1"/>
            <a:r>
              <a:rPr lang="fr-FR" sz="1600" dirty="0"/>
              <a:t>Au sein du BTS :</a:t>
            </a:r>
          </a:p>
          <a:p>
            <a:pPr lvl="2"/>
            <a:r>
              <a:rPr lang="fr-FR" sz="1200" dirty="0"/>
              <a:t>Partage des TP entre plusieurs disciplines, Co encadrement de TP</a:t>
            </a:r>
          </a:p>
          <a:p>
            <a:pPr lvl="1"/>
            <a:r>
              <a:rPr lang="fr-FR" sz="1600" dirty="0"/>
              <a:t>Avec des BTS de d’autres spécialités (CPI, Moulage …)</a:t>
            </a:r>
          </a:p>
          <a:p>
            <a:pPr lvl="2"/>
            <a:r>
              <a:rPr lang="fr-FR" sz="1200" dirty="0"/>
              <a:t>Projets en collaboratif avec les élèves de BTS CPI…</a:t>
            </a:r>
          </a:p>
          <a:p>
            <a:pPr lvl="2"/>
            <a:endParaRPr lang="fr-FR" sz="1200" dirty="0"/>
          </a:p>
          <a:p>
            <a:r>
              <a:rPr lang="fr-FR" sz="1800" dirty="0"/>
              <a:t>Disponibilité des moyens</a:t>
            </a:r>
          </a:p>
          <a:p>
            <a:pPr lvl="1"/>
            <a:r>
              <a:rPr lang="fr-FR" sz="1600" dirty="0"/>
              <a:t>Organiser les rotations TP pour que les élèves passent sur les différentes machines</a:t>
            </a:r>
          </a:p>
          <a:p>
            <a:pPr lvl="1"/>
            <a:r>
              <a:rPr lang="fr-FR" sz="1600" dirty="0"/>
              <a:t>Il n’y aura jamais autant de machines que d’élèves (notamment pour CN)</a:t>
            </a:r>
          </a:p>
          <a:p>
            <a:pPr lvl="1"/>
            <a:endParaRPr lang="fr-FR" sz="1600" dirty="0"/>
          </a:p>
          <a:p>
            <a:r>
              <a:rPr lang="fr-FR" sz="1800" dirty="0"/>
              <a:t>Réflexion sur le travail en </a:t>
            </a:r>
            <a:r>
              <a:rPr lang="fr-FR" sz="1800" dirty="0" err="1"/>
              <a:t>ilôt</a:t>
            </a:r>
            <a:endParaRPr lang="fr-FR" sz="1800" dirty="0"/>
          </a:p>
          <a:p>
            <a:pPr lvl="1"/>
            <a:r>
              <a:rPr lang="fr-FR" sz="1600" dirty="0"/>
              <a:t>Ce n’est pas forcément adapté aux BTS, en productique, mais c’est envisageable à condition de changer les rôles</a:t>
            </a:r>
          </a:p>
          <a:p>
            <a:pPr lvl="2"/>
            <a:r>
              <a:rPr lang="fr-FR" sz="1200" dirty="0"/>
              <a:t>« Bureau des méthodes », « Opérateur d’usinage », « FAO », « Métrologue » …</a:t>
            </a:r>
          </a:p>
          <a:p>
            <a:pPr lvl="2"/>
            <a:endParaRPr lang="fr-FR" sz="1200" dirty="0"/>
          </a:p>
          <a:p>
            <a:pPr lvl="1"/>
            <a:endParaRPr lang="fr-FR" sz="1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D610FA-A885-9874-757D-C889D05E4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639" y="882798"/>
            <a:ext cx="4780361" cy="302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8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88C890-6463-2525-1C0A-5B8F51EA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AD3C0C-5706-BA45-E30E-99AF80B2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50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D3A3E-B5FC-B983-2D53-DCAA2D2B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Compte rendu du 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4B29AD-19A9-2A84-021B-07AA8F953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192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6C2CC-3DB4-C44D-4AAA-9BABAEC4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de l’énoncé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7CAA5FC-F302-9CEE-0EDD-56488BA2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DC86212-EFF8-9DE6-488F-BC97D05F7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859" y="1230086"/>
            <a:ext cx="6704282" cy="475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1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3E2EA-C491-A916-EBEC-0836878A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formation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1C5C66-7699-D5A7-E427-F2068EA70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95" y="981887"/>
            <a:ext cx="5771376" cy="5253339"/>
          </a:xfrm>
        </p:spPr>
        <p:txBody>
          <a:bodyPr/>
          <a:lstStyle/>
          <a:p>
            <a:r>
              <a:rPr lang="fr-FR" dirty="0"/>
              <a:t>BTS Productique </a:t>
            </a:r>
          </a:p>
          <a:p>
            <a:pPr lvl="1"/>
            <a:r>
              <a:rPr lang="fr-FR" dirty="0"/>
              <a:t>Métiers :</a:t>
            </a:r>
          </a:p>
          <a:p>
            <a:pPr lvl="2"/>
            <a:r>
              <a:rPr lang="fr-FR" b="1" dirty="0"/>
              <a:t>Les services d’études,</a:t>
            </a:r>
          </a:p>
          <a:p>
            <a:pPr lvl="2"/>
            <a:r>
              <a:rPr lang="fr-FR" b="1" dirty="0"/>
              <a:t>Des méthodes, </a:t>
            </a:r>
          </a:p>
          <a:p>
            <a:pPr lvl="2"/>
            <a:r>
              <a:rPr lang="fr-FR" dirty="0"/>
              <a:t>De production</a:t>
            </a:r>
          </a:p>
          <a:p>
            <a:pPr lvl="2"/>
            <a:r>
              <a:rPr lang="fr-FR" dirty="0"/>
              <a:t>De contrôle de qualité des entreprises,</a:t>
            </a:r>
          </a:p>
          <a:p>
            <a:pPr lvl="2"/>
            <a:r>
              <a:rPr lang="fr-FR" dirty="0"/>
              <a:t>Ou encore le service de recherche et de développement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Secteurs d’activité</a:t>
            </a:r>
          </a:p>
          <a:p>
            <a:pPr lvl="2"/>
            <a:r>
              <a:rPr lang="fr-FR" dirty="0"/>
              <a:t>L’industrie automobile, ferroviaire et navale </a:t>
            </a:r>
          </a:p>
          <a:p>
            <a:pPr lvl="2"/>
            <a:r>
              <a:rPr lang="fr-FR" dirty="0"/>
              <a:t>les bureaux d’études en conception, assistance technique et conseil </a:t>
            </a:r>
          </a:p>
          <a:p>
            <a:pPr lvl="2"/>
            <a:r>
              <a:rPr lang="fr-FR" dirty="0"/>
              <a:t>le secteur de l’énergie électrique, nucléaire et renouvelable </a:t>
            </a:r>
          </a:p>
          <a:p>
            <a:pPr lvl="2"/>
            <a:r>
              <a:rPr lang="fr-FR" dirty="0"/>
              <a:t>les entreprises des travaux publiques </a:t>
            </a:r>
          </a:p>
          <a:p>
            <a:pPr lvl="2"/>
            <a:r>
              <a:rPr lang="fr-FR" dirty="0"/>
              <a:t>Le secteur des transports. </a:t>
            </a:r>
          </a:p>
          <a:p>
            <a:pPr lvl="2"/>
            <a:r>
              <a:rPr lang="fr-FR" dirty="0"/>
              <a:t>La mécanique générale </a:t>
            </a:r>
          </a:p>
          <a:p>
            <a:pPr lvl="2"/>
            <a:r>
              <a:rPr lang="fr-FR" dirty="0"/>
              <a:t>La mécanique de précision et l’aéronautique </a:t>
            </a:r>
          </a:p>
          <a:p>
            <a:pPr lvl="2"/>
            <a:r>
              <a:rPr lang="fr-FR" dirty="0"/>
              <a:t>Construction métallique </a:t>
            </a:r>
          </a:p>
          <a:p>
            <a:pPr lvl="2"/>
            <a:r>
              <a:rPr lang="fr-FR" dirty="0"/>
              <a:t>La sidérurgie et l’industrie métallurgiste </a:t>
            </a:r>
          </a:p>
          <a:p>
            <a:pPr lvl="1"/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1966914F-8F71-8E32-D119-945A5B039EA9}"/>
              </a:ext>
            </a:extLst>
          </p:cNvPr>
          <p:cNvSpPr txBox="1">
            <a:spLocks/>
          </p:cNvSpPr>
          <p:nvPr/>
        </p:nvSpPr>
        <p:spPr>
          <a:xfrm>
            <a:off x="6213795" y="981887"/>
            <a:ext cx="5771376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71463" indent="-2698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lang="fr-FR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9263" indent="-24923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lang="fr-FR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7063" indent="-24288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q"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4863" indent="-2381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q"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82663" indent="-2333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q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Origine des élèves</a:t>
            </a:r>
          </a:p>
          <a:p>
            <a:pPr lvl="1"/>
            <a:r>
              <a:rPr lang="fr-FR" dirty="0"/>
              <a:t>Bac technique &amp; scientifique</a:t>
            </a:r>
          </a:p>
          <a:p>
            <a:pPr lvl="1"/>
            <a:endParaRPr lang="fr-FR" dirty="0"/>
          </a:p>
          <a:p>
            <a:r>
              <a:rPr lang="fr-FR" dirty="0"/>
              <a:t>2 Stages</a:t>
            </a:r>
          </a:p>
          <a:p>
            <a:r>
              <a:rPr lang="fr-FR" dirty="0"/>
              <a:t>Modalité d’obtention du BTS</a:t>
            </a:r>
          </a:p>
          <a:p>
            <a:pPr lvl="1"/>
            <a:r>
              <a:rPr lang="fr-FR" dirty="0"/>
              <a:t>Epreuves écrites 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Rapport &amp; Présentation de projet de fin d’étude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252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A98E2-9F7C-8777-1AD5-6835714D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Activités professionnelles &amp; Compétences associées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3F394D-0D59-4BE8-B233-0689B5BCB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96" y="981887"/>
            <a:ext cx="5412148" cy="5253339"/>
          </a:xfrm>
        </p:spPr>
        <p:txBody>
          <a:bodyPr/>
          <a:lstStyle/>
          <a:p>
            <a:r>
              <a:rPr lang="fr-FR" dirty="0"/>
              <a:t>S9 : Procédés et processus d’industrialisation des produits mécaniques</a:t>
            </a:r>
          </a:p>
          <a:p>
            <a:endParaRPr lang="fr-FR" dirty="0"/>
          </a:p>
          <a:p>
            <a:r>
              <a:rPr lang="fr-FR" dirty="0"/>
              <a:t>Activité professionnelle A2 : industrialisation et préparation de la production</a:t>
            </a:r>
          </a:p>
          <a:p>
            <a:pPr lvl="1"/>
            <a:r>
              <a:rPr lang="fr-FR" dirty="0"/>
              <a:t>t2.1 Concevoir, valider et optimiser le processus de réalisation </a:t>
            </a:r>
          </a:p>
          <a:p>
            <a:pPr lvl="1"/>
            <a:r>
              <a:rPr lang="fr-FR" dirty="0"/>
              <a:t>Compétence associée : </a:t>
            </a:r>
          </a:p>
          <a:p>
            <a:pPr lvl="2"/>
            <a:r>
              <a:rPr lang="fr-FR" dirty="0"/>
              <a:t>Élaborer les documents opératoires de la mise en production du produit. </a:t>
            </a:r>
          </a:p>
          <a:p>
            <a:pPr lvl="2"/>
            <a:r>
              <a:rPr lang="fr-FR" dirty="0"/>
              <a:t>C07. Élaborer le processus de réalisation retenu d’une façon détaillée.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16E066-423D-612D-349A-BD51ED3D4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1" y="4665132"/>
            <a:ext cx="3606800" cy="2291645"/>
          </a:xfrm>
          <a:prstGeom prst="rect">
            <a:avLst/>
          </a:prstGeom>
        </p:spPr>
      </p:pic>
      <p:pic>
        <p:nvPicPr>
          <p:cNvPr id="11" name="Espace réservé du contenu 4">
            <a:extLst>
              <a:ext uri="{FF2B5EF4-FFF2-40B4-BE49-F238E27FC236}">
                <a16:creationId xmlns:a16="http://schemas.microsoft.com/office/drawing/2014/main" id="{AFC9C0CD-3D27-AFFF-2629-ED1B524B4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660" y="1241918"/>
            <a:ext cx="5651790" cy="287669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751DCE9-66F2-3FDF-668A-284007C42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660" y="4118616"/>
            <a:ext cx="5620039" cy="133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7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388D3F-CA18-314E-D353-A7C2CD770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/>
              <a:t>Procédés et processus d’industrialisation des produits mécaniques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ED2D2AC0-2C07-E650-6285-3B4E48BBC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95" y="981887"/>
            <a:ext cx="5978205" cy="5253339"/>
          </a:xfrm>
        </p:spPr>
        <p:txBody>
          <a:bodyPr/>
          <a:lstStyle/>
          <a:p>
            <a:r>
              <a:rPr lang="fr-FR" dirty="0"/>
              <a:t>Classe de 24 élèves</a:t>
            </a:r>
          </a:p>
          <a:p>
            <a:r>
              <a:rPr lang="fr-FR" dirty="0"/>
              <a:t>4 heures par semaines : </a:t>
            </a:r>
          </a:p>
          <a:p>
            <a:pPr lvl="1"/>
            <a:r>
              <a:rPr lang="fr-FR" dirty="0"/>
              <a:t>3h cours</a:t>
            </a:r>
          </a:p>
          <a:p>
            <a:pPr lvl="1"/>
            <a:r>
              <a:rPr lang="fr-FR" dirty="0"/>
              <a:t>1h TD</a:t>
            </a:r>
          </a:p>
          <a:p>
            <a:pPr lvl="1"/>
            <a:r>
              <a:rPr lang="fr-FR" dirty="0"/>
              <a:t>Activités à intégrer dans les 8h de TP</a:t>
            </a:r>
          </a:p>
          <a:p>
            <a:pPr lvl="1"/>
            <a:endParaRPr lang="fr-FR" dirty="0"/>
          </a:p>
          <a:p>
            <a:r>
              <a:rPr lang="fr-FR" dirty="0"/>
              <a:t>Enseignement à répartir sur les 2 années</a:t>
            </a:r>
          </a:p>
          <a:p>
            <a:endParaRPr lang="fr-FR" dirty="0"/>
          </a:p>
          <a:p>
            <a:r>
              <a:rPr lang="fr-FR" b="1" dirty="0"/>
              <a:t>CHOIX : Elaboration d’un avant projet en usinage numérique en 2</a:t>
            </a:r>
            <a:r>
              <a:rPr lang="fr-FR" b="1" baseline="30000" dirty="0"/>
              <a:t>nde</a:t>
            </a:r>
            <a:r>
              <a:rPr lang="fr-FR" b="1" dirty="0"/>
              <a:t> année</a:t>
            </a:r>
          </a:p>
          <a:p>
            <a:pPr lvl="1"/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507FF5F-9AE3-0A3F-3D3B-FEA1796A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98" y="4733561"/>
            <a:ext cx="10280801" cy="132118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52BC4DB-C8BC-FFCB-66CA-ECFAEA53BF23}"/>
              </a:ext>
            </a:extLst>
          </p:cNvPr>
          <p:cNvSpPr/>
          <p:nvPr/>
        </p:nvSpPr>
        <p:spPr>
          <a:xfrm>
            <a:off x="3352800" y="5791200"/>
            <a:ext cx="7391400" cy="279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6C05562-0653-DB5E-A1B8-910B3F5E4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028" y="2766419"/>
            <a:ext cx="4694913" cy="196714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D3A02AF-2185-3495-E964-B5CBCF1E1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993" y="1146646"/>
            <a:ext cx="2222614" cy="15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0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E38BA3-2A7C-EEC6-8C44-8BDCF1B7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Prérequis (à finaliser)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94E7785-250F-D7DC-EAE9-5B72189B4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3985" y="1549259"/>
            <a:ext cx="2527430" cy="135262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75DA6E7-A3FE-AA1A-1816-AE698CE98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69" y="1920785"/>
            <a:ext cx="4108661" cy="21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9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3BF44-2EC5-842F-9B90-09F2F411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annuelle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4731DB-8AFE-B43E-6982-16C2D1C7E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DE09F91-21EA-F687-B581-1A3BA7FBEAAC}"/>
              </a:ext>
            </a:extLst>
          </p:cNvPr>
          <p:cNvSpPr/>
          <p:nvPr/>
        </p:nvSpPr>
        <p:spPr>
          <a:xfrm rot="16200000">
            <a:off x="-528938" y="2232545"/>
            <a:ext cx="2327888" cy="42413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Semestre 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4AEB6A2-A55B-CA56-E550-370F07687726}"/>
              </a:ext>
            </a:extLst>
          </p:cNvPr>
          <p:cNvSpPr/>
          <p:nvPr/>
        </p:nvSpPr>
        <p:spPr>
          <a:xfrm>
            <a:off x="1050580" y="1154787"/>
            <a:ext cx="4440570" cy="23278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S9.2.1 Elaboration d’avant-projet Niveaux 1 2 3 4  Entités </a:t>
            </a:r>
            <a:r>
              <a:rPr lang="fr-FR" sz="1400" dirty="0" err="1">
                <a:solidFill>
                  <a:schemeClr val="tx1"/>
                </a:solidFill>
              </a:rPr>
              <a:t>d‟usinage</a:t>
            </a:r>
            <a:r>
              <a:rPr lang="fr-FR" sz="1400" dirty="0">
                <a:solidFill>
                  <a:schemeClr val="tx1"/>
                </a:solidFill>
              </a:rPr>
              <a:t> (formes – procédés – moyens).  Regroupement </a:t>
            </a:r>
            <a:r>
              <a:rPr lang="fr-FR" sz="1400" dirty="0" err="1">
                <a:solidFill>
                  <a:schemeClr val="tx1"/>
                </a:solidFill>
              </a:rPr>
              <a:t>d‟entités</a:t>
            </a:r>
            <a:r>
              <a:rPr lang="fr-FR" sz="1400" dirty="0">
                <a:solidFill>
                  <a:schemeClr val="tx1"/>
                </a:solidFill>
              </a:rPr>
              <a:t> en fonction de la cinématique des moyens de production et des outils ou outillages retenus.  Mise en position.  Maintien en position.  Ordonnancement des regroupements.  Intégration des phases de traitements thermiques ou de montage partiel dans le processus de fabrication.  Nomenclature de </a:t>
            </a:r>
            <a:r>
              <a:rPr lang="fr-FR" sz="1400" dirty="0" err="1">
                <a:solidFill>
                  <a:schemeClr val="tx1"/>
                </a:solidFill>
              </a:rPr>
              <a:t>l‟avant</a:t>
            </a:r>
            <a:r>
              <a:rPr lang="fr-FR" sz="1400" dirty="0">
                <a:solidFill>
                  <a:schemeClr val="tx1"/>
                </a:solidFill>
              </a:rPr>
              <a:t>-projet. 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398FCA7-7A24-53EA-2773-A5CC041B0862}"/>
              </a:ext>
            </a:extLst>
          </p:cNvPr>
          <p:cNvSpPr/>
          <p:nvPr/>
        </p:nvSpPr>
        <p:spPr>
          <a:xfrm>
            <a:off x="1140444" y="3728950"/>
            <a:ext cx="4350706" cy="23278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S9.2.1 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Spécifications dimensionnelles et géométriques de fabrication dans le respect des normes de tolérancement (cotes de brut et cotes fabriquées).  Capabilité des moyens.  Interprétation des résultats et recherche des éventuelles modifications à apporter.  Évaluation des cotes fabriquées et des cotes de brut. 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3298424-AC50-2DDF-E2E7-9EF8DC66BA9D}"/>
              </a:ext>
            </a:extLst>
          </p:cNvPr>
          <p:cNvSpPr/>
          <p:nvPr/>
        </p:nvSpPr>
        <p:spPr>
          <a:xfrm>
            <a:off x="6016343" y="1150810"/>
            <a:ext cx="1483313" cy="2278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S9.1.2 Elaboration des pièces en matières plastiques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DE6371C-9F18-CB84-E845-627530CC716B}"/>
              </a:ext>
            </a:extLst>
          </p:cNvPr>
          <p:cNvSpPr/>
          <p:nvPr/>
        </p:nvSpPr>
        <p:spPr>
          <a:xfrm rot="16200000">
            <a:off x="-496506" y="4709823"/>
            <a:ext cx="2301632" cy="42413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Semestre 2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1FA984B-5040-05FF-938E-289AD78503A2}"/>
              </a:ext>
            </a:extLst>
          </p:cNvPr>
          <p:cNvSpPr/>
          <p:nvPr/>
        </p:nvSpPr>
        <p:spPr>
          <a:xfrm>
            <a:off x="10309899" y="3771074"/>
            <a:ext cx="1483313" cy="2278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S9.1.3 Procédés d’assemblage 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2C6EF37-6629-0687-3EF7-F8B64AE4D502}"/>
              </a:ext>
            </a:extLst>
          </p:cNvPr>
          <p:cNvSpPr/>
          <p:nvPr/>
        </p:nvSpPr>
        <p:spPr>
          <a:xfrm>
            <a:off x="5895889" y="3703010"/>
            <a:ext cx="3941129" cy="23278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Simulation </a:t>
            </a:r>
            <a:r>
              <a:rPr lang="fr-FR" sz="1400" dirty="0" err="1">
                <a:solidFill>
                  <a:schemeClr val="tx1"/>
                </a:solidFill>
              </a:rPr>
              <a:t>d‟usinage</a:t>
            </a:r>
            <a:r>
              <a:rPr lang="fr-FR" sz="1400" dirty="0">
                <a:solidFill>
                  <a:schemeClr val="tx1"/>
                </a:solidFill>
              </a:rPr>
              <a:t> : - Typologie des dispersions. - Localisation l. - Vérification de </a:t>
            </a:r>
            <a:r>
              <a:rPr lang="fr-FR" sz="1400" dirty="0" err="1">
                <a:solidFill>
                  <a:schemeClr val="tx1"/>
                </a:solidFill>
              </a:rPr>
              <a:t>l‟avant</a:t>
            </a:r>
            <a:r>
              <a:rPr lang="fr-FR" sz="1400" dirty="0">
                <a:solidFill>
                  <a:schemeClr val="tx1"/>
                </a:solidFill>
              </a:rPr>
              <a:t> projet. - Emplacement des cotes CF (brut et usinage). - optimisation des l. - calcul des cotes fabriquées.  Calcul des cotes de réglages.  Moyens </a:t>
            </a:r>
            <a:r>
              <a:rPr lang="fr-FR" sz="1400" dirty="0" err="1">
                <a:solidFill>
                  <a:schemeClr val="tx1"/>
                </a:solidFill>
              </a:rPr>
              <a:t>d‟installation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d‟une</a:t>
            </a:r>
            <a:r>
              <a:rPr lang="fr-FR" sz="1400" dirty="0">
                <a:solidFill>
                  <a:schemeClr val="tx1"/>
                </a:solidFill>
              </a:rPr>
              <a:t> cote de réglage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EA4E1B14-D6A1-8084-F793-91FB69A027BF}"/>
              </a:ext>
            </a:extLst>
          </p:cNvPr>
          <p:cNvSpPr/>
          <p:nvPr/>
        </p:nvSpPr>
        <p:spPr>
          <a:xfrm>
            <a:off x="7825253" y="1170794"/>
            <a:ext cx="4350706" cy="23278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 Éléments de définition de la phase : - machine retenue, - technologie de mise en position et de maintien de la pièce, - conditions de coupe et caractéristiques des outils choisis, - mise en place des cotes et des spécifications de fabrication, - opérations.  Définition des paramètres de réglage :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91141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1051</Words>
  <Application>Microsoft Office PowerPoint</Application>
  <PresentationFormat>Grand écran</PresentationFormat>
  <Paragraphs>186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Rétrospective</vt:lpstr>
      <vt:lpstr>Epreuve 2  Elaboration d’avant-projet</vt:lpstr>
      <vt:lpstr>Présentation du système</vt:lpstr>
      <vt:lpstr>Compte rendu du TP</vt:lpstr>
      <vt:lpstr>Données de l’énoncé</vt:lpstr>
      <vt:lpstr>Présentation de la formation</vt:lpstr>
      <vt:lpstr>Activités professionnelles &amp; Compétences associées</vt:lpstr>
      <vt:lpstr>Procédés et processus d’industrialisation des produits mécaniques</vt:lpstr>
      <vt:lpstr>Prérequis (à finaliser)</vt:lpstr>
      <vt:lpstr>Progression annuelle</vt:lpstr>
      <vt:lpstr>Séquence pédagogique</vt:lpstr>
      <vt:lpstr>Organisation des TP</vt:lpstr>
      <vt:lpstr>Présentation du TP 1</vt:lpstr>
      <vt:lpstr>Contrat de phase attendu</vt:lpstr>
      <vt:lpstr>Evaluation</vt:lpstr>
      <vt:lpstr>Points de vigilance sur les séquences en BTS Productique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38</cp:revision>
  <dcterms:created xsi:type="dcterms:W3CDTF">2023-03-22T10:05:05Z</dcterms:created>
  <dcterms:modified xsi:type="dcterms:W3CDTF">2023-06-14T12:28:24Z</dcterms:modified>
</cp:coreProperties>
</file>