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2" r:id="rId4"/>
    <p:sldId id="286" r:id="rId5"/>
    <p:sldId id="285" r:id="rId6"/>
    <p:sldId id="284" r:id="rId7"/>
    <p:sldId id="287" r:id="rId8"/>
    <p:sldId id="288" r:id="rId9"/>
    <p:sldId id="289" r:id="rId10"/>
    <p:sldId id="290" r:id="rId11"/>
    <p:sldId id="291" r:id="rId12"/>
    <p:sldId id="293" r:id="rId13"/>
    <p:sldId id="292" r:id="rId14"/>
    <p:sldId id="294"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0FC6060-5568-45E0-90D7-D448685EDC18}">
          <p14:sldIdLst>
            <p14:sldId id="256"/>
            <p14:sldId id="281"/>
            <p14:sldId id="282"/>
            <p14:sldId id="286"/>
            <p14:sldId id="285"/>
            <p14:sldId id="284"/>
            <p14:sldId id="287"/>
            <p14:sldId id="288"/>
            <p14:sldId id="289"/>
            <p14:sldId id="290"/>
            <p14:sldId id="291"/>
            <p14:sldId id="293"/>
            <p14:sldId id="292"/>
            <p14:sldId id="294"/>
            <p14:sldId id="283"/>
          </p14:sldIdLst>
        </p14:section>
        <p14:section name="Section sans titre" id="{5084C23E-D813-4888-804E-ECF2C38B2153}">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E6769-D081-44F9-A872-49185C6A3089}" v="454" dt="2023-06-14T14:02:42.75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940" y="5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8AD8D-5C67-4162-B705-DCE08EF2A44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665BD1B8-6225-4158-B204-4F31F79FAA13}">
      <dgm:prSet phldrT="[Texte]"/>
      <dgm:spPr/>
      <dgm:t>
        <a:bodyPr/>
        <a:lstStyle/>
        <a:p>
          <a:r>
            <a:rPr lang="fr-FR" dirty="0"/>
            <a:t>Semestre 1</a:t>
          </a:r>
        </a:p>
      </dgm:t>
    </dgm:pt>
    <dgm:pt modelId="{676CB52A-923F-43E0-B054-EF146855E3E6}" type="parTrans" cxnId="{CA5B656B-AA83-4949-B109-2FF9B3610334}">
      <dgm:prSet/>
      <dgm:spPr/>
      <dgm:t>
        <a:bodyPr/>
        <a:lstStyle/>
        <a:p>
          <a:endParaRPr lang="fr-FR"/>
        </a:p>
      </dgm:t>
    </dgm:pt>
    <dgm:pt modelId="{23A30B61-4C33-4CEC-9569-B1280F04AE51}" type="sibTrans" cxnId="{CA5B656B-AA83-4949-B109-2FF9B3610334}">
      <dgm:prSet/>
      <dgm:spPr/>
      <dgm:t>
        <a:bodyPr/>
        <a:lstStyle/>
        <a:p>
          <a:endParaRPr lang="fr-FR"/>
        </a:p>
      </dgm:t>
    </dgm:pt>
    <dgm:pt modelId="{936128A8-42E9-4B89-B7EF-012BC63139DB}">
      <dgm:prSet phldrT="[Texte]"/>
      <dgm:spPr/>
      <dgm:t>
        <a:bodyPr/>
        <a:lstStyle/>
        <a:p>
          <a:r>
            <a:rPr lang="fr-FR" dirty="0"/>
            <a:t>Mécanique générale</a:t>
          </a:r>
        </a:p>
        <a:p>
          <a:r>
            <a:rPr lang="fr-FR" dirty="0"/>
            <a:t>(MAM)</a:t>
          </a:r>
        </a:p>
      </dgm:t>
    </dgm:pt>
    <dgm:pt modelId="{07C63AB5-D761-4059-AB5E-E6D06901DC9A}" type="parTrans" cxnId="{D95ABC78-84CE-4F11-8F89-DB896E0FE523}">
      <dgm:prSet/>
      <dgm:spPr/>
      <dgm:t>
        <a:bodyPr/>
        <a:lstStyle/>
        <a:p>
          <a:endParaRPr lang="fr-FR"/>
        </a:p>
      </dgm:t>
    </dgm:pt>
    <dgm:pt modelId="{A32CEEF5-1CAF-4D54-BF05-5694BF5E219E}" type="sibTrans" cxnId="{D95ABC78-84CE-4F11-8F89-DB896E0FE523}">
      <dgm:prSet/>
      <dgm:spPr/>
      <dgm:t>
        <a:bodyPr/>
        <a:lstStyle/>
        <a:p>
          <a:endParaRPr lang="fr-FR"/>
        </a:p>
      </dgm:t>
    </dgm:pt>
    <dgm:pt modelId="{5DC584C2-E250-420B-B207-FC4BF2A664AF}">
      <dgm:prSet phldrT="[Texte]"/>
      <dgm:spPr/>
      <dgm:t>
        <a:bodyPr/>
        <a:lstStyle/>
        <a:p>
          <a:r>
            <a:rPr lang="fr-FR" dirty="0"/>
            <a:t>Mécanique générale</a:t>
          </a:r>
        </a:p>
        <a:p>
          <a:r>
            <a:rPr lang="fr-FR" dirty="0"/>
            <a:t>(PFS)</a:t>
          </a:r>
        </a:p>
      </dgm:t>
    </dgm:pt>
    <dgm:pt modelId="{09B14E93-B8B3-48CC-B822-2348105CC24F}" type="parTrans" cxnId="{EFBCC1B2-EB16-4115-8C23-D28E783097CA}">
      <dgm:prSet/>
      <dgm:spPr/>
      <dgm:t>
        <a:bodyPr/>
        <a:lstStyle/>
        <a:p>
          <a:endParaRPr lang="fr-FR"/>
        </a:p>
      </dgm:t>
    </dgm:pt>
    <dgm:pt modelId="{931F8941-2F8A-4090-B245-699C6F0761D6}" type="sibTrans" cxnId="{EFBCC1B2-EB16-4115-8C23-D28E783097CA}">
      <dgm:prSet/>
      <dgm:spPr/>
      <dgm:t>
        <a:bodyPr/>
        <a:lstStyle/>
        <a:p>
          <a:endParaRPr lang="fr-FR"/>
        </a:p>
      </dgm:t>
    </dgm:pt>
    <dgm:pt modelId="{05ECE811-8285-4175-BD19-B58F6065FBAC}">
      <dgm:prSet phldrT="[Texte]"/>
      <dgm:spPr/>
      <dgm:t>
        <a:bodyPr/>
        <a:lstStyle/>
        <a:p>
          <a:r>
            <a:rPr lang="fr-FR" dirty="0"/>
            <a:t>Semestre 2</a:t>
          </a:r>
        </a:p>
      </dgm:t>
    </dgm:pt>
    <dgm:pt modelId="{72E82A86-8BA8-44BA-9031-7C5780EAC4CA}" type="parTrans" cxnId="{9C2A3855-4DAF-4C14-AF90-10D4CAF574C6}">
      <dgm:prSet/>
      <dgm:spPr/>
      <dgm:t>
        <a:bodyPr/>
        <a:lstStyle/>
        <a:p>
          <a:endParaRPr lang="fr-FR"/>
        </a:p>
      </dgm:t>
    </dgm:pt>
    <dgm:pt modelId="{B69EC51A-D143-4716-AA23-4E7D13AF9E74}" type="sibTrans" cxnId="{9C2A3855-4DAF-4C14-AF90-10D4CAF574C6}">
      <dgm:prSet/>
      <dgm:spPr/>
      <dgm:t>
        <a:bodyPr/>
        <a:lstStyle/>
        <a:p>
          <a:endParaRPr lang="fr-FR"/>
        </a:p>
      </dgm:t>
    </dgm:pt>
    <dgm:pt modelId="{0C008F25-1BF8-4054-8C0B-54EEF3C53A15}">
      <dgm:prSet phldrT="[Texte]"/>
      <dgm:spPr/>
      <dgm:t>
        <a:bodyPr/>
        <a:lstStyle/>
        <a:p>
          <a:r>
            <a:rPr lang="fr-FR" dirty="0"/>
            <a:t>Rappels sur les torseurs, Intro </a:t>
          </a:r>
          <a:r>
            <a:rPr lang="fr-FR" dirty="0" err="1"/>
            <a:t>RdM</a:t>
          </a:r>
          <a:r>
            <a:rPr lang="fr-FR" dirty="0"/>
            <a:t>, Modélisation des liaisons</a:t>
          </a:r>
        </a:p>
      </dgm:t>
    </dgm:pt>
    <dgm:pt modelId="{0207B6CA-3EC6-484F-8B4D-2F23F37FEFB8}" type="parTrans" cxnId="{B741D040-52FC-4A22-B59E-32F5E7983D8F}">
      <dgm:prSet/>
      <dgm:spPr/>
      <dgm:t>
        <a:bodyPr/>
        <a:lstStyle/>
        <a:p>
          <a:endParaRPr lang="fr-FR"/>
        </a:p>
      </dgm:t>
    </dgm:pt>
    <dgm:pt modelId="{79C7C422-9AC1-46D9-AFF9-6C28281A37D7}" type="sibTrans" cxnId="{B741D040-52FC-4A22-B59E-32F5E7983D8F}">
      <dgm:prSet/>
      <dgm:spPr/>
      <dgm:t>
        <a:bodyPr/>
        <a:lstStyle/>
        <a:p>
          <a:endParaRPr lang="fr-FR"/>
        </a:p>
      </dgm:t>
    </dgm:pt>
    <dgm:pt modelId="{B2D71C76-1BA4-444F-93A1-2307BFCBA5AD}">
      <dgm:prSet phldrT="[Texte]"/>
      <dgm:spPr/>
      <dgm:t>
        <a:bodyPr/>
        <a:lstStyle/>
        <a:p>
          <a:r>
            <a:rPr lang="fr-FR" dirty="0"/>
            <a:t>Mécanique générale</a:t>
          </a:r>
        </a:p>
        <a:p>
          <a:r>
            <a:rPr lang="fr-FR" dirty="0"/>
            <a:t>(Application aux outillages)</a:t>
          </a:r>
        </a:p>
      </dgm:t>
    </dgm:pt>
    <dgm:pt modelId="{092DCAD5-9CE9-4D0A-89ED-FAE13111D6AB}" type="parTrans" cxnId="{8A78398B-014E-4098-9F4C-D38E18951A33}">
      <dgm:prSet/>
      <dgm:spPr/>
      <dgm:t>
        <a:bodyPr/>
        <a:lstStyle/>
        <a:p>
          <a:endParaRPr lang="fr-FR"/>
        </a:p>
      </dgm:t>
    </dgm:pt>
    <dgm:pt modelId="{21242489-BCCA-4972-8C0F-FDA9D942F1D2}" type="sibTrans" cxnId="{8A78398B-014E-4098-9F4C-D38E18951A33}">
      <dgm:prSet/>
      <dgm:spPr/>
      <dgm:t>
        <a:bodyPr/>
        <a:lstStyle/>
        <a:p>
          <a:endParaRPr lang="fr-FR"/>
        </a:p>
      </dgm:t>
    </dgm:pt>
    <dgm:pt modelId="{884C48EC-7D47-4FF2-B495-52084C874C3D}">
      <dgm:prSet phldrT="[Texte]"/>
      <dgm:spPr/>
      <dgm:t>
        <a:bodyPr/>
        <a:lstStyle/>
        <a:p>
          <a:r>
            <a:rPr lang="fr-FR" dirty="0"/>
            <a:t>Torseur de cohésion &amp; moment quadratique</a:t>
          </a:r>
        </a:p>
      </dgm:t>
    </dgm:pt>
    <dgm:pt modelId="{72A74C30-83EB-47CD-9D1D-7D1B66876D01}" type="parTrans" cxnId="{6AB47E54-5F8A-4160-A8ED-CA1E37A71387}">
      <dgm:prSet/>
      <dgm:spPr/>
      <dgm:t>
        <a:bodyPr/>
        <a:lstStyle/>
        <a:p>
          <a:endParaRPr lang="fr-FR"/>
        </a:p>
      </dgm:t>
    </dgm:pt>
    <dgm:pt modelId="{9045A192-3B02-4C7A-8F7F-FAC630F56734}" type="sibTrans" cxnId="{6AB47E54-5F8A-4160-A8ED-CA1E37A71387}">
      <dgm:prSet/>
      <dgm:spPr/>
      <dgm:t>
        <a:bodyPr/>
        <a:lstStyle/>
        <a:p>
          <a:endParaRPr lang="fr-FR"/>
        </a:p>
      </dgm:t>
    </dgm:pt>
    <dgm:pt modelId="{D30647DD-55C8-47CE-8074-82B1531D5BDB}">
      <dgm:prSet phldrT="[Texte]"/>
      <dgm:spPr/>
      <dgm:t>
        <a:bodyPr/>
        <a:lstStyle/>
        <a:p>
          <a:r>
            <a:rPr lang="fr-FR" dirty="0"/>
            <a:t>Traction, compression cisaillement, </a:t>
          </a:r>
        </a:p>
      </dgm:t>
    </dgm:pt>
    <dgm:pt modelId="{FBFBDF4A-4400-4E32-9189-E328D61F82DB}" type="parTrans" cxnId="{29454C9E-1BA4-499E-8B7A-0A980B296B69}">
      <dgm:prSet/>
      <dgm:spPr/>
      <dgm:t>
        <a:bodyPr/>
        <a:lstStyle/>
        <a:p>
          <a:endParaRPr lang="fr-FR"/>
        </a:p>
      </dgm:t>
    </dgm:pt>
    <dgm:pt modelId="{19C23850-3F8C-4A01-8E87-BEE631D3AF72}" type="sibTrans" cxnId="{29454C9E-1BA4-499E-8B7A-0A980B296B69}">
      <dgm:prSet/>
      <dgm:spPr/>
      <dgm:t>
        <a:bodyPr/>
        <a:lstStyle/>
        <a:p>
          <a:endParaRPr lang="fr-FR"/>
        </a:p>
      </dgm:t>
    </dgm:pt>
    <dgm:pt modelId="{31B94B8C-DBFA-4E75-B85C-60DEB9CA7656}">
      <dgm:prSet phldrT="[Texte]"/>
      <dgm:spPr/>
      <dgm:t>
        <a:bodyPr/>
        <a:lstStyle/>
        <a:p>
          <a:r>
            <a:rPr lang="fr-FR" dirty="0"/>
            <a:t>Contraintes autour d’un point, cercle de Mohr</a:t>
          </a:r>
        </a:p>
      </dgm:t>
    </dgm:pt>
    <dgm:pt modelId="{82DE0534-2D72-4D7F-9445-A8F7C77ECA11}" type="parTrans" cxnId="{01952F12-CD03-4A60-8A6F-FE1DAC37FD7C}">
      <dgm:prSet/>
      <dgm:spPr/>
      <dgm:t>
        <a:bodyPr/>
        <a:lstStyle/>
        <a:p>
          <a:endParaRPr lang="fr-FR"/>
        </a:p>
      </dgm:t>
    </dgm:pt>
    <dgm:pt modelId="{5E743D98-FB01-43AF-A54D-FAD1C8CF0EDF}" type="sibTrans" cxnId="{01952F12-CD03-4A60-8A6F-FE1DAC37FD7C}">
      <dgm:prSet/>
      <dgm:spPr/>
      <dgm:t>
        <a:bodyPr/>
        <a:lstStyle/>
        <a:p>
          <a:endParaRPr lang="fr-FR"/>
        </a:p>
      </dgm:t>
    </dgm:pt>
    <dgm:pt modelId="{FBBB7118-98D6-4A3F-82DF-9F688B46C2B5}" type="pres">
      <dgm:prSet presAssocID="{49D8AD8D-5C67-4162-B705-DCE08EF2A449}" presName="Name0" presStyleCnt="0">
        <dgm:presLayoutVars>
          <dgm:chPref val="3"/>
          <dgm:dir/>
          <dgm:animLvl val="lvl"/>
          <dgm:resizeHandles/>
        </dgm:presLayoutVars>
      </dgm:prSet>
      <dgm:spPr/>
    </dgm:pt>
    <dgm:pt modelId="{04FEE5CA-4217-4CE9-8B32-F9D43CEEC5C7}" type="pres">
      <dgm:prSet presAssocID="{665BD1B8-6225-4158-B204-4F31F79FAA13}" presName="horFlow" presStyleCnt="0"/>
      <dgm:spPr/>
    </dgm:pt>
    <dgm:pt modelId="{B25FCB68-8A6F-45DC-AC11-ABF4F078B108}" type="pres">
      <dgm:prSet presAssocID="{665BD1B8-6225-4158-B204-4F31F79FAA13}" presName="bigChev" presStyleLbl="node1" presStyleIdx="0" presStyleCnt="2"/>
      <dgm:spPr/>
    </dgm:pt>
    <dgm:pt modelId="{631677D1-76B1-4F6C-AB78-6DFB8FE27484}" type="pres">
      <dgm:prSet presAssocID="{07C63AB5-D761-4059-AB5E-E6D06901DC9A}" presName="parTrans" presStyleCnt="0"/>
      <dgm:spPr/>
    </dgm:pt>
    <dgm:pt modelId="{6FC28E49-5AF3-4741-A51D-503BCFD392A4}" type="pres">
      <dgm:prSet presAssocID="{936128A8-42E9-4B89-B7EF-012BC63139DB}" presName="node" presStyleLbl="alignAccFollowNode1" presStyleIdx="0" presStyleCnt="7">
        <dgm:presLayoutVars>
          <dgm:bulletEnabled val="1"/>
        </dgm:presLayoutVars>
      </dgm:prSet>
      <dgm:spPr/>
    </dgm:pt>
    <dgm:pt modelId="{03881669-BB8F-468D-86B4-53F620525189}" type="pres">
      <dgm:prSet presAssocID="{A32CEEF5-1CAF-4D54-BF05-5694BF5E219E}" presName="sibTrans" presStyleCnt="0"/>
      <dgm:spPr/>
    </dgm:pt>
    <dgm:pt modelId="{C8ED8EDE-7BE6-498E-91BA-B039B32ED761}" type="pres">
      <dgm:prSet presAssocID="{5DC584C2-E250-420B-B207-FC4BF2A664AF}" presName="node" presStyleLbl="alignAccFollowNode1" presStyleIdx="1" presStyleCnt="7">
        <dgm:presLayoutVars>
          <dgm:bulletEnabled val="1"/>
        </dgm:presLayoutVars>
      </dgm:prSet>
      <dgm:spPr/>
    </dgm:pt>
    <dgm:pt modelId="{74475316-2B08-4EB4-AA93-61C0120BFCF2}" type="pres">
      <dgm:prSet presAssocID="{931F8941-2F8A-4090-B245-699C6F0761D6}" presName="sibTrans" presStyleCnt="0"/>
      <dgm:spPr/>
    </dgm:pt>
    <dgm:pt modelId="{5D0D06F4-83AD-4590-90D9-BE8ED0B9E5BC}" type="pres">
      <dgm:prSet presAssocID="{B2D71C76-1BA4-444F-93A1-2307BFCBA5AD}" presName="node" presStyleLbl="alignAccFollowNode1" presStyleIdx="2" presStyleCnt="7">
        <dgm:presLayoutVars>
          <dgm:bulletEnabled val="1"/>
        </dgm:presLayoutVars>
      </dgm:prSet>
      <dgm:spPr/>
    </dgm:pt>
    <dgm:pt modelId="{11F77820-9BB8-4E2C-9F5A-7F752C671739}" type="pres">
      <dgm:prSet presAssocID="{665BD1B8-6225-4158-B204-4F31F79FAA13}" presName="vSp" presStyleCnt="0"/>
      <dgm:spPr/>
    </dgm:pt>
    <dgm:pt modelId="{573C7BEA-C92A-43BF-81FB-DEF578D01A37}" type="pres">
      <dgm:prSet presAssocID="{05ECE811-8285-4175-BD19-B58F6065FBAC}" presName="horFlow" presStyleCnt="0"/>
      <dgm:spPr/>
    </dgm:pt>
    <dgm:pt modelId="{B11E9129-C8A7-4435-AEE1-DDC6EA55772C}" type="pres">
      <dgm:prSet presAssocID="{05ECE811-8285-4175-BD19-B58F6065FBAC}" presName="bigChev" presStyleLbl="node1" presStyleIdx="1" presStyleCnt="2"/>
      <dgm:spPr/>
    </dgm:pt>
    <dgm:pt modelId="{CD3AD299-DFEF-4009-869A-F432DE01E5C8}" type="pres">
      <dgm:prSet presAssocID="{0207B6CA-3EC6-484F-8B4D-2F23F37FEFB8}" presName="parTrans" presStyleCnt="0"/>
      <dgm:spPr/>
    </dgm:pt>
    <dgm:pt modelId="{F3224635-7ACC-4E2C-9950-7CC05DB8A3D7}" type="pres">
      <dgm:prSet presAssocID="{0C008F25-1BF8-4054-8C0B-54EEF3C53A15}" presName="node" presStyleLbl="alignAccFollowNode1" presStyleIdx="3" presStyleCnt="7">
        <dgm:presLayoutVars>
          <dgm:bulletEnabled val="1"/>
        </dgm:presLayoutVars>
      </dgm:prSet>
      <dgm:spPr/>
    </dgm:pt>
    <dgm:pt modelId="{4A1BAD99-A063-4BDF-8408-9CB0420B90B2}" type="pres">
      <dgm:prSet presAssocID="{79C7C422-9AC1-46D9-AFF9-6C28281A37D7}" presName="sibTrans" presStyleCnt="0"/>
      <dgm:spPr/>
    </dgm:pt>
    <dgm:pt modelId="{BCBF2C04-801E-40DD-8167-FB57E1C09739}" type="pres">
      <dgm:prSet presAssocID="{884C48EC-7D47-4FF2-B495-52084C874C3D}" presName="node" presStyleLbl="alignAccFollowNode1" presStyleIdx="4" presStyleCnt="7">
        <dgm:presLayoutVars>
          <dgm:bulletEnabled val="1"/>
        </dgm:presLayoutVars>
      </dgm:prSet>
      <dgm:spPr/>
    </dgm:pt>
    <dgm:pt modelId="{4A708EC9-E8A8-4198-B861-460F14F49217}" type="pres">
      <dgm:prSet presAssocID="{9045A192-3B02-4C7A-8F7F-FAC630F56734}" presName="sibTrans" presStyleCnt="0"/>
      <dgm:spPr/>
    </dgm:pt>
    <dgm:pt modelId="{DB0DC29F-F31D-41CF-8414-A3D6E0C7D0D9}" type="pres">
      <dgm:prSet presAssocID="{D30647DD-55C8-47CE-8074-82B1531D5BDB}" presName="node" presStyleLbl="alignAccFollowNode1" presStyleIdx="5" presStyleCnt="7">
        <dgm:presLayoutVars>
          <dgm:bulletEnabled val="1"/>
        </dgm:presLayoutVars>
      </dgm:prSet>
      <dgm:spPr/>
    </dgm:pt>
    <dgm:pt modelId="{516561E1-70D4-4BC7-BC63-655C08191DB2}" type="pres">
      <dgm:prSet presAssocID="{19C23850-3F8C-4A01-8E87-BEE631D3AF72}" presName="sibTrans" presStyleCnt="0"/>
      <dgm:spPr/>
    </dgm:pt>
    <dgm:pt modelId="{C1ADCA2E-7627-41C6-AD8E-BB1CADCCD371}" type="pres">
      <dgm:prSet presAssocID="{31B94B8C-DBFA-4E75-B85C-60DEB9CA7656}" presName="node" presStyleLbl="alignAccFollowNode1" presStyleIdx="6" presStyleCnt="7">
        <dgm:presLayoutVars>
          <dgm:bulletEnabled val="1"/>
        </dgm:presLayoutVars>
      </dgm:prSet>
      <dgm:spPr/>
    </dgm:pt>
  </dgm:ptLst>
  <dgm:cxnLst>
    <dgm:cxn modelId="{01952F12-CD03-4A60-8A6F-FE1DAC37FD7C}" srcId="{05ECE811-8285-4175-BD19-B58F6065FBAC}" destId="{31B94B8C-DBFA-4E75-B85C-60DEB9CA7656}" srcOrd="3" destOrd="0" parTransId="{82DE0534-2D72-4D7F-9445-A8F7C77ECA11}" sibTransId="{5E743D98-FB01-43AF-A54D-FAD1C8CF0EDF}"/>
    <dgm:cxn modelId="{B92EF117-D21F-40C0-B7BE-173E4C60EED5}" type="presOf" srcId="{0C008F25-1BF8-4054-8C0B-54EEF3C53A15}" destId="{F3224635-7ACC-4E2C-9950-7CC05DB8A3D7}" srcOrd="0" destOrd="0" presId="urn:microsoft.com/office/officeart/2005/8/layout/lProcess3"/>
    <dgm:cxn modelId="{914AE731-3528-4CE2-8E4A-D7CFBEEF9B10}" type="presOf" srcId="{05ECE811-8285-4175-BD19-B58F6065FBAC}" destId="{B11E9129-C8A7-4435-AEE1-DDC6EA55772C}" srcOrd="0" destOrd="0" presId="urn:microsoft.com/office/officeart/2005/8/layout/lProcess3"/>
    <dgm:cxn modelId="{75E64033-504C-41A3-A7CA-2A915EE79923}" type="presOf" srcId="{49D8AD8D-5C67-4162-B705-DCE08EF2A449}" destId="{FBBB7118-98D6-4A3F-82DF-9F688B46C2B5}" srcOrd="0" destOrd="0" presId="urn:microsoft.com/office/officeart/2005/8/layout/lProcess3"/>
    <dgm:cxn modelId="{B741D040-52FC-4A22-B59E-32F5E7983D8F}" srcId="{05ECE811-8285-4175-BD19-B58F6065FBAC}" destId="{0C008F25-1BF8-4054-8C0B-54EEF3C53A15}" srcOrd="0" destOrd="0" parTransId="{0207B6CA-3EC6-484F-8B4D-2F23F37FEFB8}" sibTransId="{79C7C422-9AC1-46D9-AFF9-6C28281A37D7}"/>
    <dgm:cxn modelId="{CA5B656B-AA83-4949-B109-2FF9B3610334}" srcId="{49D8AD8D-5C67-4162-B705-DCE08EF2A449}" destId="{665BD1B8-6225-4158-B204-4F31F79FAA13}" srcOrd="0" destOrd="0" parTransId="{676CB52A-923F-43E0-B054-EF146855E3E6}" sibTransId="{23A30B61-4C33-4CEC-9569-B1280F04AE51}"/>
    <dgm:cxn modelId="{6AB47E54-5F8A-4160-A8ED-CA1E37A71387}" srcId="{05ECE811-8285-4175-BD19-B58F6065FBAC}" destId="{884C48EC-7D47-4FF2-B495-52084C874C3D}" srcOrd="1" destOrd="0" parTransId="{72A74C30-83EB-47CD-9D1D-7D1B66876D01}" sibTransId="{9045A192-3B02-4C7A-8F7F-FAC630F56734}"/>
    <dgm:cxn modelId="{9C2A3855-4DAF-4C14-AF90-10D4CAF574C6}" srcId="{49D8AD8D-5C67-4162-B705-DCE08EF2A449}" destId="{05ECE811-8285-4175-BD19-B58F6065FBAC}" srcOrd="1" destOrd="0" parTransId="{72E82A86-8BA8-44BA-9031-7C5780EAC4CA}" sibTransId="{B69EC51A-D143-4716-AA23-4E7D13AF9E74}"/>
    <dgm:cxn modelId="{D95ABC78-84CE-4F11-8F89-DB896E0FE523}" srcId="{665BD1B8-6225-4158-B204-4F31F79FAA13}" destId="{936128A8-42E9-4B89-B7EF-012BC63139DB}" srcOrd="0" destOrd="0" parTransId="{07C63AB5-D761-4059-AB5E-E6D06901DC9A}" sibTransId="{A32CEEF5-1CAF-4D54-BF05-5694BF5E219E}"/>
    <dgm:cxn modelId="{8A78398B-014E-4098-9F4C-D38E18951A33}" srcId="{665BD1B8-6225-4158-B204-4F31F79FAA13}" destId="{B2D71C76-1BA4-444F-93A1-2307BFCBA5AD}" srcOrd="2" destOrd="0" parTransId="{092DCAD5-9CE9-4D0A-89ED-FAE13111D6AB}" sibTransId="{21242489-BCCA-4972-8C0F-FDA9D942F1D2}"/>
    <dgm:cxn modelId="{B4898E8F-65F8-4C64-9C3D-E8F8090A259B}" type="presOf" srcId="{D30647DD-55C8-47CE-8074-82B1531D5BDB}" destId="{DB0DC29F-F31D-41CF-8414-A3D6E0C7D0D9}" srcOrd="0" destOrd="0" presId="urn:microsoft.com/office/officeart/2005/8/layout/lProcess3"/>
    <dgm:cxn modelId="{D341B799-013E-4834-83B4-077B7F934790}" type="presOf" srcId="{665BD1B8-6225-4158-B204-4F31F79FAA13}" destId="{B25FCB68-8A6F-45DC-AC11-ABF4F078B108}" srcOrd="0" destOrd="0" presId="urn:microsoft.com/office/officeart/2005/8/layout/lProcess3"/>
    <dgm:cxn modelId="{C870059D-8C1E-414F-9D4E-0005B8D43080}" type="presOf" srcId="{B2D71C76-1BA4-444F-93A1-2307BFCBA5AD}" destId="{5D0D06F4-83AD-4590-90D9-BE8ED0B9E5BC}" srcOrd="0" destOrd="0" presId="urn:microsoft.com/office/officeart/2005/8/layout/lProcess3"/>
    <dgm:cxn modelId="{29454C9E-1BA4-499E-8B7A-0A980B296B69}" srcId="{05ECE811-8285-4175-BD19-B58F6065FBAC}" destId="{D30647DD-55C8-47CE-8074-82B1531D5BDB}" srcOrd="2" destOrd="0" parTransId="{FBFBDF4A-4400-4E32-9189-E328D61F82DB}" sibTransId="{19C23850-3F8C-4A01-8E87-BEE631D3AF72}"/>
    <dgm:cxn modelId="{EFBCC1B2-EB16-4115-8C23-D28E783097CA}" srcId="{665BD1B8-6225-4158-B204-4F31F79FAA13}" destId="{5DC584C2-E250-420B-B207-FC4BF2A664AF}" srcOrd="1" destOrd="0" parTransId="{09B14E93-B8B3-48CC-B822-2348105CC24F}" sibTransId="{931F8941-2F8A-4090-B245-699C6F0761D6}"/>
    <dgm:cxn modelId="{03A086D4-B32F-4A07-A7F1-26D0EB3C15B9}" type="presOf" srcId="{5DC584C2-E250-420B-B207-FC4BF2A664AF}" destId="{C8ED8EDE-7BE6-498E-91BA-B039B32ED761}" srcOrd="0" destOrd="0" presId="urn:microsoft.com/office/officeart/2005/8/layout/lProcess3"/>
    <dgm:cxn modelId="{55676BD9-81A9-4C57-A395-6DCCC58D359B}" type="presOf" srcId="{31B94B8C-DBFA-4E75-B85C-60DEB9CA7656}" destId="{C1ADCA2E-7627-41C6-AD8E-BB1CADCCD371}" srcOrd="0" destOrd="0" presId="urn:microsoft.com/office/officeart/2005/8/layout/lProcess3"/>
    <dgm:cxn modelId="{BC99C4EC-4B4D-4098-B400-FBCABAB9F106}" type="presOf" srcId="{884C48EC-7D47-4FF2-B495-52084C874C3D}" destId="{BCBF2C04-801E-40DD-8167-FB57E1C09739}" srcOrd="0" destOrd="0" presId="urn:microsoft.com/office/officeart/2005/8/layout/lProcess3"/>
    <dgm:cxn modelId="{6B82F0F4-1C71-432A-BB8F-B074D5DDB383}" type="presOf" srcId="{936128A8-42E9-4B89-B7EF-012BC63139DB}" destId="{6FC28E49-5AF3-4741-A51D-503BCFD392A4}" srcOrd="0" destOrd="0" presId="urn:microsoft.com/office/officeart/2005/8/layout/lProcess3"/>
    <dgm:cxn modelId="{C5E53C46-10E1-4783-9F97-EA6EC1B5DE76}" type="presParOf" srcId="{FBBB7118-98D6-4A3F-82DF-9F688B46C2B5}" destId="{04FEE5CA-4217-4CE9-8B32-F9D43CEEC5C7}" srcOrd="0" destOrd="0" presId="urn:microsoft.com/office/officeart/2005/8/layout/lProcess3"/>
    <dgm:cxn modelId="{00CF1325-B387-4E80-A4FE-CE22B935C976}" type="presParOf" srcId="{04FEE5CA-4217-4CE9-8B32-F9D43CEEC5C7}" destId="{B25FCB68-8A6F-45DC-AC11-ABF4F078B108}" srcOrd="0" destOrd="0" presId="urn:microsoft.com/office/officeart/2005/8/layout/lProcess3"/>
    <dgm:cxn modelId="{D3936040-2B4C-4898-BEFA-1CFB7E7C1787}" type="presParOf" srcId="{04FEE5CA-4217-4CE9-8B32-F9D43CEEC5C7}" destId="{631677D1-76B1-4F6C-AB78-6DFB8FE27484}" srcOrd="1" destOrd="0" presId="urn:microsoft.com/office/officeart/2005/8/layout/lProcess3"/>
    <dgm:cxn modelId="{E678DC19-2EAC-4308-ADC2-BD8944189F1F}" type="presParOf" srcId="{04FEE5CA-4217-4CE9-8B32-F9D43CEEC5C7}" destId="{6FC28E49-5AF3-4741-A51D-503BCFD392A4}" srcOrd="2" destOrd="0" presId="urn:microsoft.com/office/officeart/2005/8/layout/lProcess3"/>
    <dgm:cxn modelId="{7A98F89D-C9FF-4610-BC88-C110FF92A5B9}" type="presParOf" srcId="{04FEE5CA-4217-4CE9-8B32-F9D43CEEC5C7}" destId="{03881669-BB8F-468D-86B4-53F620525189}" srcOrd="3" destOrd="0" presId="urn:microsoft.com/office/officeart/2005/8/layout/lProcess3"/>
    <dgm:cxn modelId="{2FDEE253-1029-4B2A-9917-B3901377109D}" type="presParOf" srcId="{04FEE5CA-4217-4CE9-8B32-F9D43CEEC5C7}" destId="{C8ED8EDE-7BE6-498E-91BA-B039B32ED761}" srcOrd="4" destOrd="0" presId="urn:microsoft.com/office/officeart/2005/8/layout/lProcess3"/>
    <dgm:cxn modelId="{AF75DB6D-F81D-4869-8FF0-AF1C38031A6D}" type="presParOf" srcId="{04FEE5CA-4217-4CE9-8B32-F9D43CEEC5C7}" destId="{74475316-2B08-4EB4-AA93-61C0120BFCF2}" srcOrd="5" destOrd="0" presId="urn:microsoft.com/office/officeart/2005/8/layout/lProcess3"/>
    <dgm:cxn modelId="{C07E76E8-9E41-483D-A8AD-37C19E0EE635}" type="presParOf" srcId="{04FEE5CA-4217-4CE9-8B32-F9D43CEEC5C7}" destId="{5D0D06F4-83AD-4590-90D9-BE8ED0B9E5BC}" srcOrd="6" destOrd="0" presId="urn:microsoft.com/office/officeart/2005/8/layout/lProcess3"/>
    <dgm:cxn modelId="{08E8A232-DC09-4044-80BC-52CAD34E29D4}" type="presParOf" srcId="{FBBB7118-98D6-4A3F-82DF-9F688B46C2B5}" destId="{11F77820-9BB8-4E2C-9F5A-7F752C671739}" srcOrd="1" destOrd="0" presId="urn:microsoft.com/office/officeart/2005/8/layout/lProcess3"/>
    <dgm:cxn modelId="{A7F28166-0740-41F8-9377-197A0A4A5C46}" type="presParOf" srcId="{FBBB7118-98D6-4A3F-82DF-9F688B46C2B5}" destId="{573C7BEA-C92A-43BF-81FB-DEF578D01A37}" srcOrd="2" destOrd="0" presId="urn:microsoft.com/office/officeart/2005/8/layout/lProcess3"/>
    <dgm:cxn modelId="{F0E63C5A-6038-47C4-996F-B6AC5E38752A}" type="presParOf" srcId="{573C7BEA-C92A-43BF-81FB-DEF578D01A37}" destId="{B11E9129-C8A7-4435-AEE1-DDC6EA55772C}" srcOrd="0" destOrd="0" presId="urn:microsoft.com/office/officeart/2005/8/layout/lProcess3"/>
    <dgm:cxn modelId="{3A5472AE-12C4-4551-B9C3-2AC0816744A5}" type="presParOf" srcId="{573C7BEA-C92A-43BF-81FB-DEF578D01A37}" destId="{CD3AD299-DFEF-4009-869A-F432DE01E5C8}" srcOrd="1" destOrd="0" presId="urn:microsoft.com/office/officeart/2005/8/layout/lProcess3"/>
    <dgm:cxn modelId="{0C897C52-D7C6-4BFB-96BE-EB0F1A895AF1}" type="presParOf" srcId="{573C7BEA-C92A-43BF-81FB-DEF578D01A37}" destId="{F3224635-7ACC-4E2C-9950-7CC05DB8A3D7}" srcOrd="2" destOrd="0" presId="urn:microsoft.com/office/officeart/2005/8/layout/lProcess3"/>
    <dgm:cxn modelId="{0443073A-845F-4EBF-BC71-850E7FBA2B5C}" type="presParOf" srcId="{573C7BEA-C92A-43BF-81FB-DEF578D01A37}" destId="{4A1BAD99-A063-4BDF-8408-9CB0420B90B2}" srcOrd="3" destOrd="0" presId="urn:microsoft.com/office/officeart/2005/8/layout/lProcess3"/>
    <dgm:cxn modelId="{F60AF01C-8A4D-476C-856C-C5970F3602C4}" type="presParOf" srcId="{573C7BEA-C92A-43BF-81FB-DEF578D01A37}" destId="{BCBF2C04-801E-40DD-8167-FB57E1C09739}" srcOrd="4" destOrd="0" presId="urn:microsoft.com/office/officeart/2005/8/layout/lProcess3"/>
    <dgm:cxn modelId="{F692ACB4-804E-4D63-80EA-9841D73335CE}" type="presParOf" srcId="{573C7BEA-C92A-43BF-81FB-DEF578D01A37}" destId="{4A708EC9-E8A8-4198-B861-460F14F49217}" srcOrd="5" destOrd="0" presId="urn:microsoft.com/office/officeart/2005/8/layout/lProcess3"/>
    <dgm:cxn modelId="{9D424697-B453-4469-A894-E3DDA300CBF2}" type="presParOf" srcId="{573C7BEA-C92A-43BF-81FB-DEF578D01A37}" destId="{DB0DC29F-F31D-41CF-8414-A3D6E0C7D0D9}" srcOrd="6" destOrd="0" presId="urn:microsoft.com/office/officeart/2005/8/layout/lProcess3"/>
    <dgm:cxn modelId="{106F5B62-82B8-455E-8877-7E6EC547FAB0}" type="presParOf" srcId="{573C7BEA-C92A-43BF-81FB-DEF578D01A37}" destId="{516561E1-70D4-4BC7-BC63-655C08191DB2}" srcOrd="7" destOrd="0" presId="urn:microsoft.com/office/officeart/2005/8/layout/lProcess3"/>
    <dgm:cxn modelId="{98197346-B278-4786-BBEB-2897DF942DD3}" type="presParOf" srcId="{573C7BEA-C92A-43BF-81FB-DEF578D01A37}" destId="{C1ADCA2E-7627-41C6-AD8E-BB1CADCCD371}"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FCB68-8A6F-45DC-AC11-ABF4F078B108}">
      <dsp:nvSpPr>
        <dsp:cNvPr id="0" name=""/>
        <dsp:cNvSpPr/>
      </dsp:nvSpPr>
      <dsp:spPr>
        <a:xfrm>
          <a:off x="1558" y="1294638"/>
          <a:ext cx="3111868" cy="12447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23495" rIns="0" bIns="23495" numCol="1" spcCol="1270" anchor="ctr" anchorCtr="0">
          <a:noAutofit/>
        </a:bodyPr>
        <a:lstStyle/>
        <a:p>
          <a:pPr marL="0" lvl="0" indent="0" algn="ctr" defTabSz="1644650">
            <a:lnSpc>
              <a:spcPct val="90000"/>
            </a:lnSpc>
            <a:spcBef>
              <a:spcPct val="0"/>
            </a:spcBef>
            <a:spcAft>
              <a:spcPct val="35000"/>
            </a:spcAft>
            <a:buNone/>
          </a:pPr>
          <a:r>
            <a:rPr lang="fr-FR" sz="3700" kern="1200" dirty="0"/>
            <a:t>Semestre 1</a:t>
          </a:r>
        </a:p>
      </dsp:txBody>
      <dsp:txXfrm>
        <a:off x="623932" y="1294638"/>
        <a:ext cx="1867121" cy="1244747"/>
      </dsp:txXfrm>
    </dsp:sp>
    <dsp:sp modelId="{6FC28E49-5AF3-4741-A51D-503BCFD392A4}">
      <dsp:nvSpPr>
        <dsp:cNvPr id="0" name=""/>
        <dsp:cNvSpPr/>
      </dsp:nvSpPr>
      <dsp:spPr>
        <a:xfrm>
          <a:off x="2708884" y="1400442"/>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Mécanique générale</a:t>
          </a:r>
        </a:p>
        <a:p>
          <a:pPr marL="0" lvl="0" indent="0" algn="ctr" defTabSz="666750">
            <a:lnSpc>
              <a:spcPct val="90000"/>
            </a:lnSpc>
            <a:spcBef>
              <a:spcPct val="0"/>
            </a:spcBef>
            <a:spcAft>
              <a:spcPct val="35000"/>
            </a:spcAft>
            <a:buNone/>
          </a:pPr>
          <a:r>
            <a:rPr lang="fr-FR" sz="1500" kern="1200" dirty="0"/>
            <a:t>(MAM)</a:t>
          </a:r>
        </a:p>
      </dsp:txBody>
      <dsp:txXfrm>
        <a:off x="3225454" y="1400442"/>
        <a:ext cx="1549711" cy="1033140"/>
      </dsp:txXfrm>
    </dsp:sp>
    <dsp:sp modelId="{C8ED8EDE-7BE6-498E-91BA-B039B32ED761}">
      <dsp:nvSpPr>
        <dsp:cNvPr id="0" name=""/>
        <dsp:cNvSpPr/>
      </dsp:nvSpPr>
      <dsp:spPr>
        <a:xfrm>
          <a:off x="4930136" y="1400442"/>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Mécanique générale</a:t>
          </a:r>
        </a:p>
        <a:p>
          <a:pPr marL="0" lvl="0" indent="0" algn="ctr" defTabSz="666750">
            <a:lnSpc>
              <a:spcPct val="90000"/>
            </a:lnSpc>
            <a:spcBef>
              <a:spcPct val="0"/>
            </a:spcBef>
            <a:spcAft>
              <a:spcPct val="35000"/>
            </a:spcAft>
            <a:buNone/>
          </a:pPr>
          <a:r>
            <a:rPr lang="fr-FR" sz="1500" kern="1200" dirty="0"/>
            <a:t>(PFS)</a:t>
          </a:r>
        </a:p>
      </dsp:txBody>
      <dsp:txXfrm>
        <a:off x="5446706" y="1400442"/>
        <a:ext cx="1549711" cy="1033140"/>
      </dsp:txXfrm>
    </dsp:sp>
    <dsp:sp modelId="{5D0D06F4-83AD-4590-90D9-BE8ED0B9E5BC}">
      <dsp:nvSpPr>
        <dsp:cNvPr id="0" name=""/>
        <dsp:cNvSpPr/>
      </dsp:nvSpPr>
      <dsp:spPr>
        <a:xfrm>
          <a:off x="7151388" y="1400442"/>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Mécanique générale</a:t>
          </a:r>
        </a:p>
        <a:p>
          <a:pPr marL="0" lvl="0" indent="0" algn="ctr" defTabSz="666750">
            <a:lnSpc>
              <a:spcPct val="90000"/>
            </a:lnSpc>
            <a:spcBef>
              <a:spcPct val="0"/>
            </a:spcBef>
            <a:spcAft>
              <a:spcPct val="35000"/>
            </a:spcAft>
            <a:buNone/>
          </a:pPr>
          <a:r>
            <a:rPr lang="fr-FR" sz="1500" kern="1200" dirty="0"/>
            <a:t>(Application aux outillages)</a:t>
          </a:r>
        </a:p>
      </dsp:txBody>
      <dsp:txXfrm>
        <a:off x="7667958" y="1400442"/>
        <a:ext cx="1549711" cy="1033140"/>
      </dsp:txXfrm>
    </dsp:sp>
    <dsp:sp modelId="{B11E9129-C8A7-4435-AEE1-DDC6EA55772C}">
      <dsp:nvSpPr>
        <dsp:cNvPr id="0" name=""/>
        <dsp:cNvSpPr/>
      </dsp:nvSpPr>
      <dsp:spPr>
        <a:xfrm>
          <a:off x="1558" y="2713650"/>
          <a:ext cx="3111868" cy="12447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23495" rIns="0" bIns="23495" numCol="1" spcCol="1270" anchor="ctr" anchorCtr="0">
          <a:noAutofit/>
        </a:bodyPr>
        <a:lstStyle/>
        <a:p>
          <a:pPr marL="0" lvl="0" indent="0" algn="ctr" defTabSz="1644650">
            <a:lnSpc>
              <a:spcPct val="90000"/>
            </a:lnSpc>
            <a:spcBef>
              <a:spcPct val="0"/>
            </a:spcBef>
            <a:spcAft>
              <a:spcPct val="35000"/>
            </a:spcAft>
            <a:buNone/>
          </a:pPr>
          <a:r>
            <a:rPr lang="fr-FR" sz="3700" kern="1200" dirty="0"/>
            <a:t>Semestre 2</a:t>
          </a:r>
        </a:p>
      </dsp:txBody>
      <dsp:txXfrm>
        <a:off x="623932" y="2713650"/>
        <a:ext cx="1867121" cy="1244747"/>
      </dsp:txXfrm>
    </dsp:sp>
    <dsp:sp modelId="{F3224635-7ACC-4E2C-9950-7CC05DB8A3D7}">
      <dsp:nvSpPr>
        <dsp:cNvPr id="0" name=""/>
        <dsp:cNvSpPr/>
      </dsp:nvSpPr>
      <dsp:spPr>
        <a:xfrm>
          <a:off x="2708884" y="2819454"/>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Rappels sur les torseurs, Intro </a:t>
          </a:r>
          <a:r>
            <a:rPr lang="fr-FR" sz="1500" kern="1200" dirty="0" err="1"/>
            <a:t>RdM</a:t>
          </a:r>
          <a:r>
            <a:rPr lang="fr-FR" sz="1500" kern="1200" dirty="0"/>
            <a:t>, Modélisation des liaisons</a:t>
          </a:r>
        </a:p>
      </dsp:txBody>
      <dsp:txXfrm>
        <a:off x="3225454" y="2819454"/>
        <a:ext cx="1549711" cy="1033140"/>
      </dsp:txXfrm>
    </dsp:sp>
    <dsp:sp modelId="{BCBF2C04-801E-40DD-8167-FB57E1C09739}">
      <dsp:nvSpPr>
        <dsp:cNvPr id="0" name=""/>
        <dsp:cNvSpPr/>
      </dsp:nvSpPr>
      <dsp:spPr>
        <a:xfrm>
          <a:off x="4930136" y="2819454"/>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Torseur de cohésion &amp; moment quadratique</a:t>
          </a:r>
        </a:p>
      </dsp:txBody>
      <dsp:txXfrm>
        <a:off x="5446706" y="2819454"/>
        <a:ext cx="1549711" cy="1033140"/>
      </dsp:txXfrm>
    </dsp:sp>
    <dsp:sp modelId="{DB0DC29F-F31D-41CF-8414-A3D6E0C7D0D9}">
      <dsp:nvSpPr>
        <dsp:cNvPr id="0" name=""/>
        <dsp:cNvSpPr/>
      </dsp:nvSpPr>
      <dsp:spPr>
        <a:xfrm>
          <a:off x="7151388" y="2819454"/>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Traction, compression cisaillement, </a:t>
          </a:r>
        </a:p>
      </dsp:txBody>
      <dsp:txXfrm>
        <a:off x="7667958" y="2819454"/>
        <a:ext cx="1549711" cy="1033140"/>
      </dsp:txXfrm>
    </dsp:sp>
    <dsp:sp modelId="{C1ADCA2E-7627-41C6-AD8E-BB1CADCCD371}">
      <dsp:nvSpPr>
        <dsp:cNvPr id="0" name=""/>
        <dsp:cNvSpPr/>
      </dsp:nvSpPr>
      <dsp:spPr>
        <a:xfrm>
          <a:off x="9372640" y="2819454"/>
          <a:ext cx="2582851" cy="1033140"/>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fr-FR" sz="1500" kern="1200" dirty="0"/>
            <a:t>Contraintes autour d’un point, cercle de Mohr</a:t>
          </a:r>
        </a:p>
      </dsp:txBody>
      <dsp:txXfrm>
        <a:off x="9889210" y="2819454"/>
        <a:ext cx="1549711" cy="103314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7F135F6-2A09-4FDD-9ECA-096E230CA0FA}" type="datetimeFigureOut">
              <a:rPr lang="fr-FR" smtClean="0"/>
              <a:t>14/06/2023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A6A38F-5C8E-497F-8761-3C4E0EEEA33A}"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41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F135F6-2A09-4FDD-9ECA-096E230CA0FA}" type="datetimeFigureOut">
              <a:rPr lang="fr-FR" smtClean="0"/>
              <a:t>14/06/2023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155301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F135F6-2A09-4FDD-9ECA-096E230CA0FA}" type="datetimeFigureOut">
              <a:rPr lang="fr-FR" smtClean="0"/>
              <a:t>14/06/2023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360112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dirty="0"/>
              <a:t>Modifiez le style du titre</a:t>
            </a:r>
            <a:endParaRPr lang="en-US" dirty="0"/>
          </a:p>
        </p:txBody>
      </p:sp>
      <p:sp>
        <p:nvSpPr>
          <p:cNvPr id="3" name="Content Placeholder 2"/>
          <p:cNvSpPr>
            <a:spLocks noGrp="1"/>
          </p:cNvSpPr>
          <p:nvPr>
            <p:ph idx="1"/>
          </p:nvPr>
        </p:nvSpPr>
        <p:spPr/>
        <p:txBody>
          <a:bodyPr/>
          <a:lstStyle>
            <a:lvl1pPr marL="271463" indent="-269875">
              <a:defRPr/>
            </a:lvl1pPr>
            <a:lvl2pPr marL="449263" indent="-249238">
              <a:buClr>
                <a:schemeClr val="accent1"/>
              </a:buClr>
              <a:buSzPct val="80000"/>
              <a:defRPr/>
            </a:lvl2pPr>
            <a:lvl3pPr>
              <a:buClr>
                <a:schemeClr val="accent2"/>
              </a:buClr>
              <a:buSzPct val="80000"/>
              <a:defRPr/>
            </a:lvl3pPr>
            <a:lvl4pPr>
              <a:buClr>
                <a:schemeClr val="accent3"/>
              </a:buClr>
              <a:buSzPct val="80000"/>
              <a:defRPr/>
            </a:lvl4pPr>
            <a:lvl5pPr>
              <a:buClr>
                <a:schemeClr val="accent4"/>
              </a:buClr>
              <a:buSzPct val="8000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7F135F6-2A09-4FDD-9ECA-096E230CA0FA}" type="datetimeFigureOut">
              <a:rPr lang="fr-FR" smtClean="0"/>
              <a:t>14/06/2023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42073859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F135F6-2A09-4FDD-9ECA-096E230CA0FA}" type="datetimeFigureOut">
              <a:rPr lang="fr-FR" smtClean="0"/>
              <a:t>14/06/2023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A6A38F-5C8E-497F-8761-3C4E0EEEA33A}"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3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7F135F6-2A09-4FDD-9ECA-096E230CA0FA}" type="datetimeFigureOut">
              <a:rPr lang="fr-FR" smtClean="0"/>
              <a:t>14/06/2023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31582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7F135F6-2A09-4FDD-9ECA-096E230CA0FA}" type="datetimeFigureOut">
              <a:rPr lang="fr-FR" smtClean="0"/>
              <a:t>14/06/2023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404571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F135F6-2A09-4FDD-9ECA-096E230CA0FA}" type="datetimeFigureOut">
              <a:rPr lang="fr-FR" smtClean="0"/>
              <a:t>14/06/2023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366238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F135F6-2A09-4FDD-9ECA-096E230CA0FA}" type="datetimeFigureOut">
              <a:rPr lang="fr-FR" smtClean="0"/>
              <a:t>14/06/2023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52426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F135F6-2A09-4FDD-9ECA-096E230CA0FA}" type="datetimeFigureOut">
              <a:rPr lang="fr-FR" smtClean="0"/>
              <a:t>14/06/2023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A6A38F-5C8E-497F-8761-3C4E0EEEA33A}" type="slidenum">
              <a:rPr lang="fr-FR" smtClean="0"/>
              <a:t>‹N°›</a:t>
            </a:fld>
            <a:endParaRPr lang="fr-FR"/>
          </a:p>
        </p:txBody>
      </p:sp>
    </p:spTree>
    <p:extLst>
      <p:ext uri="{BB962C8B-B14F-4D97-AF65-F5344CB8AC3E}">
        <p14:creationId xmlns:p14="http://schemas.microsoft.com/office/powerpoint/2010/main" val="94194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F135F6-2A09-4FDD-9ECA-096E230CA0FA}" type="datetimeFigureOut">
              <a:rPr lang="fr-FR" smtClean="0"/>
              <a:t>14/06/2023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7A6A38F-5C8E-497F-8761-3C4E0EEEA33A}" type="slidenum">
              <a:rPr lang="fr-FR" smtClean="0"/>
              <a:t>‹N°›</a:t>
            </a:fld>
            <a:endParaRPr lang="fr-FR"/>
          </a:p>
        </p:txBody>
      </p:sp>
    </p:spTree>
    <p:extLst>
      <p:ext uri="{BB962C8B-B14F-4D97-AF65-F5344CB8AC3E}">
        <p14:creationId xmlns:p14="http://schemas.microsoft.com/office/powerpoint/2010/main" val="381953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
            <a:ext cx="12192000" cy="882796"/>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17795" y="981887"/>
            <a:ext cx="11956410" cy="5253339"/>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12845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F135F6-2A09-4FDD-9ECA-096E230CA0FA}" type="datetimeFigureOut">
              <a:rPr lang="fr-FR" smtClean="0"/>
              <a:t>14/06/2023</a:t>
            </a:fld>
            <a:endParaRPr lang="fr-FR" dirty="0"/>
          </a:p>
        </p:txBody>
      </p:sp>
      <p:sp>
        <p:nvSpPr>
          <p:cNvPr id="5" name="Footer Placeholder 4"/>
          <p:cNvSpPr>
            <a:spLocks noGrp="1"/>
          </p:cNvSpPr>
          <p:nvPr>
            <p:ph type="ftr" sz="quarter" idx="3"/>
          </p:nvPr>
        </p:nvSpPr>
        <p:spPr>
          <a:xfrm>
            <a:off x="2784474" y="6459785"/>
            <a:ext cx="6626226"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dirty="0"/>
          </a:p>
        </p:txBody>
      </p:sp>
      <p:sp>
        <p:nvSpPr>
          <p:cNvPr id="6" name="Slide Number Placeholder 5"/>
          <p:cNvSpPr>
            <a:spLocks noGrp="1"/>
          </p:cNvSpPr>
          <p:nvPr>
            <p:ph type="sldNum" sz="quarter" idx="4"/>
          </p:nvPr>
        </p:nvSpPr>
        <p:spPr>
          <a:xfrm>
            <a:off x="10760429"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A6A38F-5C8E-497F-8761-3C4E0EEEA33A}" type="slidenum">
              <a:rPr lang="fr-FR" smtClean="0"/>
              <a:t>‹N°›</a:t>
            </a:fld>
            <a:endParaRPr lang="fr-FR" dirty="0"/>
          </a:p>
        </p:txBody>
      </p:sp>
      <p:cxnSp>
        <p:nvCxnSpPr>
          <p:cNvPr id="10" name="Straight Connector 9"/>
          <p:cNvCxnSpPr>
            <a:cxnSpLocks/>
          </p:cNvCxnSpPr>
          <p:nvPr/>
        </p:nvCxnSpPr>
        <p:spPr>
          <a:xfrm>
            <a:off x="117795" y="891152"/>
            <a:ext cx="1195641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199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71463" indent="-271463" algn="l" defTabSz="914400" rtl="0" eaLnBrk="1" latinLnBrk="0" hangingPunct="1">
        <a:lnSpc>
          <a:spcPct val="90000"/>
        </a:lnSpc>
        <a:spcBef>
          <a:spcPts val="1200"/>
        </a:spcBef>
        <a:spcAft>
          <a:spcPts val="200"/>
        </a:spcAft>
        <a:buClr>
          <a:schemeClr val="tx2"/>
        </a:buClr>
        <a:buSzPct val="80000"/>
        <a:buFont typeface="Wingdings" panose="05000000000000000000" pitchFamily="2" charset="2"/>
        <a:buChar char="q"/>
        <a:defRPr lang="fr-FR" sz="2000" kern="1200" dirty="0" smtClean="0">
          <a:solidFill>
            <a:schemeClr val="tx1">
              <a:lumMod val="75000"/>
              <a:lumOff val="25000"/>
            </a:schemeClr>
          </a:solidFill>
          <a:latin typeface="+mn-lt"/>
          <a:ea typeface="+mn-ea"/>
          <a:cs typeface="+mn-cs"/>
        </a:defRPr>
      </a:lvl1pPr>
      <a:lvl2pPr marL="449263" indent="-249238" algn="l" defTabSz="914400" rtl="0" eaLnBrk="1" latinLnBrk="0" hangingPunct="1">
        <a:lnSpc>
          <a:spcPct val="90000"/>
        </a:lnSpc>
        <a:spcBef>
          <a:spcPts val="200"/>
        </a:spcBef>
        <a:spcAft>
          <a:spcPts val="400"/>
        </a:spcAft>
        <a:buClr>
          <a:schemeClr val="accent1"/>
        </a:buClr>
        <a:buSzPct val="80000"/>
        <a:buFont typeface="Wingdings" panose="05000000000000000000" pitchFamily="2" charset="2"/>
        <a:buChar char="q"/>
        <a:defRPr lang="fr-FR" sz="1800" kern="1200" dirty="0" smtClean="0">
          <a:solidFill>
            <a:schemeClr val="tx1">
              <a:lumMod val="75000"/>
              <a:lumOff val="25000"/>
            </a:schemeClr>
          </a:solidFill>
          <a:latin typeface="+mn-lt"/>
          <a:ea typeface="+mn-ea"/>
          <a:cs typeface="+mn-cs"/>
        </a:defRPr>
      </a:lvl2pPr>
      <a:lvl3pPr marL="627063" indent="-242888" algn="l" defTabSz="914400" rtl="0" eaLnBrk="1" latinLnBrk="0" hangingPunct="1">
        <a:lnSpc>
          <a:spcPct val="90000"/>
        </a:lnSpc>
        <a:spcBef>
          <a:spcPts val="200"/>
        </a:spcBef>
        <a:spcAft>
          <a:spcPts val="400"/>
        </a:spcAft>
        <a:buClr>
          <a:schemeClr val="accent2"/>
        </a:buClr>
        <a:buSzPct val="80000"/>
        <a:buFont typeface="Wingdings" panose="05000000000000000000" pitchFamily="2" charset="2"/>
        <a:buChar char="q"/>
        <a:defRPr lang="fr-FR" sz="1400" kern="1200" dirty="0" smtClean="0">
          <a:solidFill>
            <a:schemeClr val="tx1">
              <a:lumMod val="75000"/>
              <a:lumOff val="25000"/>
            </a:schemeClr>
          </a:solidFill>
          <a:latin typeface="+mn-lt"/>
          <a:ea typeface="+mn-ea"/>
          <a:cs typeface="+mn-cs"/>
        </a:defRPr>
      </a:lvl3pPr>
      <a:lvl4pPr marL="804863" indent="-238125" algn="l" defTabSz="914400" rtl="0" eaLnBrk="1" latinLnBrk="0" hangingPunct="1">
        <a:lnSpc>
          <a:spcPct val="90000"/>
        </a:lnSpc>
        <a:spcBef>
          <a:spcPts val="200"/>
        </a:spcBef>
        <a:spcAft>
          <a:spcPts val="400"/>
        </a:spcAft>
        <a:buClr>
          <a:schemeClr val="accent3"/>
        </a:buClr>
        <a:buSzPct val="80000"/>
        <a:buFont typeface="Wingdings" panose="05000000000000000000" pitchFamily="2" charset="2"/>
        <a:buChar char="q"/>
        <a:defRPr lang="fr-FR" sz="1400" kern="1200" dirty="0" smtClean="0">
          <a:solidFill>
            <a:schemeClr val="tx1">
              <a:lumMod val="75000"/>
              <a:lumOff val="25000"/>
            </a:schemeClr>
          </a:solidFill>
          <a:latin typeface="+mn-lt"/>
          <a:ea typeface="+mn-ea"/>
          <a:cs typeface="+mn-cs"/>
        </a:defRPr>
      </a:lvl4pPr>
      <a:lvl5pPr marL="982663" indent="-233363" algn="l" defTabSz="914400" rtl="0" eaLnBrk="1" latinLnBrk="0" hangingPunct="1">
        <a:lnSpc>
          <a:spcPct val="90000"/>
        </a:lnSpc>
        <a:spcBef>
          <a:spcPts val="200"/>
        </a:spcBef>
        <a:spcAft>
          <a:spcPts val="400"/>
        </a:spcAft>
        <a:buClr>
          <a:schemeClr val="accent4"/>
        </a:buClr>
        <a:buSzPct val="80000"/>
        <a:buFont typeface="Wingdings" panose="05000000000000000000" pitchFamily="2" charset="2"/>
        <a:buChar char="q"/>
        <a:defRPr lang="en-US" sz="1400" kern="1200" dirty="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69B8C-C613-5194-0894-54831B3305C1}"/>
              </a:ext>
            </a:extLst>
          </p:cNvPr>
          <p:cNvSpPr>
            <a:spLocks noGrp="1"/>
          </p:cNvSpPr>
          <p:nvPr>
            <p:ph type="ctrTitle"/>
          </p:nvPr>
        </p:nvSpPr>
        <p:spPr/>
        <p:txBody>
          <a:bodyPr/>
          <a:lstStyle/>
          <a:p>
            <a:r>
              <a:rPr lang="fr-FR" dirty="0"/>
              <a:t>Epreuve 2 </a:t>
            </a:r>
            <a:br>
              <a:rPr lang="fr-FR" dirty="0"/>
            </a:br>
            <a:r>
              <a:rPr lang="fr-FR" dirty="0"/>
              <a:t>Elaboration d’avant-projet</a:t>
            </a:r>
          </a:p>
        </p:txBody>
      </p:sp>
      <p:sp>
        <p:nvSpPr>
          <p:cNvPr id="3" name="Sous-titre 2">
            <a:extLst>
              <a:ext uri="{FF2B5EF4-FFF2-40B4-BE49-F238E27FC236}">
                <a16:creationId xmlns:a16="http://schemas.microsoft.com/office/drawing/2014/main" id="{12914DB3-05EE-DC10-8133-D85DE6A654F5}"/>
              </a:ext>
            </a:extLst>
          </p:cNvPr>
          <p:cNvSpPr>
            <a:spLocks noGrp="1"/>
          </p:cNvSpPr>
          <p:nvPr>
            <p:ph type="subTitle" idx="1"/>
          </p:nvPr>
        </p:nvSpPr>
        <p:spPr/>
        <p:txBody>
          <a:bodyPr/>
          <a:lstStyle/>
          <a:p>
            <a:r>
              <a:rPr lang="fr-FR" dirty="0"/>
              <a:t>BTS Matières Plastiques et composites</a:t>
            </a:r>
          </a:p>
          <a:p>
            <a:endParaRPr lang="fr-FR" dirty="0"/>
          </a:p>
        </p:txBody>
      </p:sp>
    </p:spTree>
    <p:extLst>
      <p:ext uri="{BB962C8B-B14F-4D97-AF65-F5344CB8AC3E}">
        <p14:creationId xmlns:p14="http://schemas.microsoft.com/office/powerpoint/2010/main" val="328984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DB256-C712-A087-80DB-1EC53E780829}"/>
              </a:ext>
            </a:extLst>
          </p:cNvPr>
          <p:cNvSpPr>
            <a:spLocks noGrp="1"/>
          </p:cNvSpPr>
          <p:nvPr>
            <p:ph type="title"/>
          </p:nvPr>
        </p:nvSpPr>
        <p:spPr/>
        <p:txBody>
          <a:bodyPr/>
          <a:lstStyle/>
          <a:p>
            <a:r>
              <a:rPr lang="fr-FR" dirty="0"/>
              <a:t>Rotation de TP</a:t>
            </a:r>
          </a:p>
        </p:txBody>
      </p:sp>
      <p:sp>
        <p:nvSpPr>
          <p:cNvPr id="3" name="Espace réservé du contenu 2">
            <a:extLst>
              <a:ext uri="{FF2B5EF4-FFF2-40B4-BE49-F238E27FC236}">
                <a16:creationId xmlns:a16="http://schemas.microsoft.com/office/drawing/2014/main" id="{4217E615-06E6-8F92-E3F5-33059CA5CF3A}"/>
              </a:ext>
            </a:extLst>
          </p:cNvPr>
          <p:cNvSpPr>
            <a:spLocks noGrp="1"/>
          </p:cNvSpPr>
          <p:nvPr>
            <p:ph idx="1"/>
          </p:nvPr>
        </p:nvSpPr>
        <p:spPr/>
        <p:txBody>
          <a:bodyPr/>
          <a:lstStyle/>
          <a:p>
            <a:r>
              <a:rPr lang="fr-FR" dirty="0"/>
              <a:t>Groupes de 12 élèves en TP, 6 </a:t>
            </a:r>
            <a:r>
              <a:rPr lang="fr-FR" dirty="0" err="1"/>
              <a:t>binomes</a:t>
            </a:r>
            <a:endParaRPr lang="fr-FR" dirty="0"/>
          </a:p>
        </p:txBody>
      </p:sp>
      <p:pic>
        <p:nvPicPr>
          <p:cNvPr id="4" name="Image 3">
            <a:extLst>
              <a:ext uri="{FF2B5EF4-FFF2-40B4-BE49-F238E27FC236}">
                <a16:creationId xmlns:a16="http://schemas.microsoft.com/office/drawing/2014/main" id="{8080772A-8CDC-6022-CEF5-DA9EA63C1B15}"/>
              </a:ext>
            </a:extLst>
          </p:cNvPr>
          <p:cNvPicPr>
            <a:picLocks noChangeAspect="1"/>
          </p:cNvPicPr>
          <p:nvPr/>
        </p:nvPicPr>
        <p:blipFill rotWithShape="1">
          <a:blip r:embed="rId2"/>
          <a:srcRect t="18135" r="49153" b="36862"/>
          <a:stretch/>
        </p:blipFill>
        <p:spPr>
          <a:xfrm>
            <a:off x="8603611" y="2757626"/>
            <a:ext cx="3309257" cy="3694773"/>
          </a:xfrm>
          <a:prstGeom prst="rect">
            <a:avLst/>
          </a:prstGeom>
        </p:spPr>
      </p:pic>
      <p:pic>
        <p:nvPicPr>
          <p:cNvPr id="8" name="Image 7">
            <a:extLst>
              <a:ext uri="{FF2B5EF4-FFF2-40B4-BE49-F238E27FC236}">
                <a16:creationId xmlns:a16="http://schemas.microsoft.com/office/drawing/2014/main" id="{73DD340B-C409-7CE4-93F0-277F20512A21}"/>
              </a:ext>
            </a:extLst>
          </p:cNvPr>
          <p:cNvPicPr>
            <a:picLocks noChangeAspect="1"/>
          </p:cNvPicPr>
          <p:nvPr/>
        </p:nvPicPr>
        <p:blipFill>
          <a:blip r:embed="rId3"/>
          <a:stretch>
            <a:fillRect/>
          </a:stretch>
        </p:blipFill>
        <p:spPr>
          <a:xfrm>
            <a:off x="7124987" y="0"/>
            <a:ext cx="5067013" cy="2658537"/>
          </a:xfrm>
          <a:prstGeom prst="rect">
            <a:avLst/>
          </a:prstGeom>
        </p:spPr>
      </p:pic>
      <p:graphicFrame>
        <p:nvGraphicFramePr>
          <p:cNvPr id="9" name="Tableau 9">
            <a:extLst>
              <a:ext uri="{FF2B5EF4-FFF2-40B4-BE49-F238E27FC236}">
                <a16:creationId xmlns:a16="http://schemas.microsoft.com/office/drawing/2014/main" id="{680D698D-D787-476E-16FE-3C34752B5BC7}"/>
              </a:ext>
            </a:extLst>
          </p:cNvPr>
          <p:cNvGraphicFramePr>
            <a:graphicFrameLocks noGrp="1"/>
          </p:cNvGraphicFramePr>
          <p:nvPr>
            <p:extLst>
              <p:ext uri="{D42A27DB-BD31-4B8C-83A1-F6EECF244321}">
                <p14:modId xmlns:p14="http://schemas.microsoft.com/office/powerpoint/2010/main" val="2609392637"/>
              </p:ext>
            </p:extLst>
          </p:nvPr>
        </p:nvGraphicFramePr>
        <p:xfrm>
          <a:off x="0" y="1607161"/>
          <a:ext cx="7960091" cy="2839720"/>
        </p:xfrm>
        <a:graphic>
          <a:graphicData uri="http://schemas.openxmlformats.org/drawingml/2006/table">
            <a:tbl>
              <a:tblPr firstRow="1" bandRow="1">
                <a:tableStyleId>{5C22544A-7EE6-4342-B048-85BDC9FD1C3A}</a:tableStyleId>
              </a:tblPr>
              <a:tblGrid>
                <a:gridCol w="462713">
                  <a:extLst>
                    <a:ext uri="{9D8B030D-6E8A-4147-A177-3AD203B41FA5}">
                      <a16:colId xmlns:a16="http://schemas.microsoft.com/office/drawing/2014/main" val="3596192722"/>
                    </a:ext>
                  </a:extLst>
                </a:gridCol>
                <a:gridCol w="1249563">
                  <a:extLst>
                    <a:ext uri="{9D8B030D-6E8A-4147-A177-3AD203B41FA5}">
                      <a16:colId xmlns:a16="http://schemas.microsoft.com/office/drawing/2014/main" val="2076730375"/>
                    </a:ext>
                  </a:extLst>
                </a:gridCol>
                <a:gridCol w="1249563">
                  <a:extLst>
                    <a:ext uri="{9D8B030D-6E8A-4147-A177-3AD203B41FA5}">
                      <a16:colId xmlns:a16="http://schemas.microsoft.com/office/drawing/2014/main" val="1058438093"/>
                    </a:ext>
                  </a:extLst>
                </a:gridCol>
                <a:gridCol w="1249563">
                  <a:extLst>
                    <a:ext uri="{9D8B030D-6E8A-4147-A177-3AD203B41FA5}">
                      <a16:colId xmlns:a16="http://schemas.microsoft.com/office/drawing/2014/main" val="300858154"/>
                    </a:ext>
                  </a:extLst>
                </a:gridCol>
                <a:gridCol w="1249563">
                  <a:extLst>
                    <a:ext uri="{9D8B030D-6E8A-4147-A177-3AD203B41FA5}">
                      <a16:colId xmlns:a16="http://schemas.microsoft.com/office/drawing/2014/main" val="2630741267"/>
                    </a:ext>
                  </a:extLst>
                </a:gridCol>
                <a:gridCol w="1249563">
                  <a:extLst>
                    <a:ext uri="{9D8B030D-6E8A-4147-A177-3AD203B41FA5}">
                      <a16:colId xmlns:a16="http://schemas.microsoft.com/office/drawing/2014/main" val="3200447165"/>
                    </a:ext>
                  </a:extLst>
                </a:gridCol>
                <a:gridCol w="1249563">
                  <a:extLst>
                    <a:ext uri="{9D8B030D-6E8A-4147-A177-3AD203B41FA5}">
                      <a16:colId xmlns:a16="http://schemas.microsoft.com/office/drawing/2014/main" val="3203800283"/>
                    </a:ext>
                  </a:extLst>
                </a:gridCol>
              </a:tblGrid>
              <a:tr h="370840">
                <a:tc>
                  <a:txBody>
                    <a:bodyPr/>
                    <a:lstStyle/>
                    <a:p>
                      <a:endParaRPr lang="fr-FR" dirty="0"/>
                    </a:p>
                  </a:txBody>
                  <a:tcPr/>
                </a:tc>
                <a:tc>
                  <a:txBody>
                    <a:bodyPr/>
                    <a:lstStyle/>
                    <a:p>
                      <a:r>
                        <a:rPr lang="fr-FR" dirty="0"/>
                        <a:t>A</a:t>
                      </a:r>
                    </a:p>
                  </a:txBody>
                  <a:tcPr/>
                </a:tc>
                <a:tc>
                  <a:txBody>
                    <a:bodyPr/>
                    <a:lstStyle/>
                    <a:p>
                      <a:r>
                        <a:rPr lang="fr-FR" dirty="0"/>
                        <a:t>B</a:t>
                      </a:r>
                    </a:p>
                  </a:txBody>
                  <a:tcPr/>
                </a:tc>
                <a:tc>
                  <a:txBody>
                    <a:bodyPr/>
                    <a:lstStyle/>
                    <a:p>
                      <a:r>
                        <a:rPr lang="fr-FR" dirty="0"/>
                        <a:t>C</a:t>
                      </a:r>
                    </a:p>
                  </a:txBody>
                  <a:tcPr/>
                </a:tc>
                <a:tc>
                  <a:txBody>
                    <a:bodyPr/>
                    <a:lstStyle/>
                    <a:p>
                      <a:r>
                        <a:rPr lang="fr-FR" dirty="0"/>
                        <a:t>D</a:t>
                      </a:r>
                    </a:p>
                  </a:txBody>
                  <a:tcPr/>
                </a:tc>
                <a:tc>
                  <a:txBody>
                    <a:bodyPr/>
                    <a:lstStyle/>
                    <a:p>
                      <a:r>
                        <a:rPr lang="fr-FR" dirty="0"/>
                        <a:t>E</a:t>
                      </a:r>
                    </a:p>
                  </a:txBody>
                  <a:tcPr/>
                </a:tc>
                <a:tc>
                  <a:txBody>
                    <a:bodyPr/>
                    <a:lstStyle/>
                    <a:p>
                      <a:r>
                        <a:rPr lang="fr-FR" dirty="0"/>
                        <a:t>F</a:t>
                      </a:r>
                    </a:p>
                  </a:txBody>
                  <a:tcPr/>
                </a:tc>
                <a:extLst>
                  <a:ext uri="{0D108BD9-81ED-4DB2-BD59-A6C34878D82A}">
                    <a16:rowId xmlns:a16="http://schemas.microsoft.com/office/drawing/2014/main" val="3536893334"/>
                  </a:ext>
                </a:extLst>
              </a:tr>
              <a:tr h="153962">
                <a:tc>
                  <a:txBody>
                    <a:bodyPr/>
                    <a:lstStyle/>
                    <a:p>
                      <a:r>
                        <a:rPr lang="fr-FR" dirty="0"/>
                        <a:t>S1</a:t>
                      </a:r>
                    </a:p>
                  </a:txBody>
                  <a:tcPr/>
                </a:tc>
                <a:tc>
                  <a:txBody>
                    <a:bodyPr/>
                    <a:lstStyle/>
                    <a:p>
                      <a:r>
                        <a:rPr lang="fr-FR" dirty="0"/>
                        <a:t>Traction (1h)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Traction (1h)</a:t>
                      </a:r>
                    </a:p>
                    <a:p>
                      <a:endParaRPr lang="fr-FR" dirty="0"/>
                    </a:p>
                  </a:txBody>
                  <a:tcPr/>
                </a:tc>
                <a:tc>
                  <a:txBody>
                    <a:bodyPr/>
                    <a:lstStyle/>
                    <a:p>
                      <a:r>
                        <a:rPr lang="fr-FR" dirty="0"/>
                        <a:t>Flexion (2h)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Flexion (2h)</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Torsion (2h)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Torsion (2h)</a:t>
                      </a:r>
                    </a:p>
                  </a:txBody>
                  <a:tcPr/>
                </a:tc>
                <a:extLst>
                  <a:ext uri="{0D108BD9-81ED-4DB2-BD59-A6C34878D82A}">
                    <a16:rowId xmlns:a16="http://schemas.microsoft.com/office/drawing/2014/main" val="3874793761"/>
                  </a:ext>
                </a:extLst>
              </a:tr>
              <a:tr h="370840">
                <a:tc>
                  <a:txBody>
                    <a:bodyPr/>
                    <a:lstStyle/>
                    <a:p>
                      <a:r>
                        <a:rPr lang="fr-FR" dirty="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Torsion (2h)</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Torsion (2h)</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Traction (1h)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Traction (1h)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Flexion (2h)</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Flexion (2h)</a:t>
                      </a:r>
                    </a:p>
                    <a:p>
                      <a:endParaRPr lang="fr-FR" dirty="0"/>
                    </a:p>
                  </a:txBody>
                  <a:tcPr/>
                </a:tc>
                <a:extLst>
                  <a:ext uri="{0D108BD9-81ED-4DB2-BD59-A6C34878D82A}">
                    <a16:rowId xmlns:a16="http://schemas.microsoft.com/office/drawing/2014/main" val="275409723"/>
                  </a:ext>
                </a:extLst>
              </a:tr>
              <a:tr h="370840">
                <a:tc>
                  <a:txBody>
                    <a:bodyPr/>
                    <a:lstStyle/>
                    <a:p>
                      <a:r>
                        <a:rPr lang="fr-FR" dirty="0"/>
                        <a:t>S3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Flexion (2h)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Flexion (2h)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Torsion (2h)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Torsion (2h)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Traction (1h)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Traction (1h)</a:t>
                      </a:r>
                    </a:p>
                  </a:txBody>
                  <a:tcPr/>
                </a:tc>
                <a:extLst>
                  <a:ext uri="{0D108BD9-81ED-4DB2-BD59-A6C34878D82A}">
                    <a16:rowId xmlns:a16="http://schemas.microsoft.com/office/drawing/2014/main" val="1334559921"/>
                  </a:ext>
                </a:extLst>
              </a:tr>
            </a:tbl>
          </a:graphicData>
        </a:graphic>
      </p:graphicFrame>
      <p:sp>
        <p:nvSpPr>
          <p:cNvPr id="10" name="Rectangle 9">
            <a:extLst>
              <a:ext uri="{FF2B5EF4-FFF2-40B4-BE49-F238E27FC236}">
                <a16:creationId xmlns:a16="http://schemas.microsoft.com/office/drawing/2014/main" id="{C95F8F80-4A5F-6778-4313-F5D53DFA2A67}"/>
              </a:ext>
            </a:extLst>
          </p:cNvPr>
          <p:cNvSpPr/>
          <p:nvPr/>
        </p:nvSpPr>
        <p:spPr>
          <a:xfrm>
            <a:off x="462013" y="1886669"/>
            <a:ext cx="2550695" cy="1032321"/>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123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50AE7-BCF0-88F7-DE66-F4D5B821CEBD}"/>
              </a:ext>
            </a:extLst>
          </p:cNvPr>
          <p:cNvSpPr>
            <a:spLocks noGrp="1"/>
          </p:cNvSpPr>
          <p:nvPr>
            <p:ph type="title"/>
          </p:nvPr>
        </p:nvSpPr>
        <p:spPr/>
        <p:txBody>
          <a:bodyPr/>
          <a:lstStyle/>
          <a:p>
            <a:r>
              <a:rPr lang="fr-FR" dirty="0"/>
              <a:t>Organisation de la séance</a:t>
            </a:r>
          </a:p>
        </p:txBody>
      </p:sp>
      <p:sp>
        <p:nvSpPr>
          <p:cNvPr id="3" name="Espace réservé du contenu 2">
            <a:extLst>
              <a:ext uri="{FF2B5EF4-FFF2-40B4-BE49-F238E27FC236}">
                <a16:creationId xmlns:a16="http://schemas.microsoft.com/office/drawing/2014/main" id="{A8E0643F-6260-6B5B-C509-504CA7136A22}"/>
              </a:ext>
            </a:extLst>
          </p:cNvPr>
          <p:cNvSpPr>
            <a:spLocks noGrp="1"/>
          </p:cNvSpPr>
          <p:nvPr>
            <p:ph idx="1"/>
          </p:nvPr>
        </p:nvSpPr>
        <p:spPr/>
        <p:txBody>
          <a:bodyPr>
            <a:normAutofit/>
          </a:bodyPr>
          <a:lstStyle/>
          <a:p>
            <a:r>
              <a:rPr lang="fr-FR" dirty="0"/>
              <a:t>Objectif : </a:t>
            </a:r>
          </a:p>
          <a:p>
            <a:pPr lvl="1"/>
            <a:r>
              <a:rPr lang="fr-FR" dirty="0"/>
              <a:t>Réaliser un essai pour caractériser un matériau</a:t>
            </a:r>
          </a:p>
          <a:p>
            <a:pPr lvl="1"/>
            <a:r>
              <a:rPr lang="fr-FR" dirty="0"/>
              <a:t>Classification selon l’allongement ou la contrainte à la rupture</a:t>
            </a:r>
          </a:p>
          <a:p>
            <a:r>
              <a:rPr lang="fr-FR" dirty="0"/>
              <a:t>Simulation sur un produit (Catia/</a:t>
            </a:r>
            <a:r>
              <a:rPr lang="fr-FR" dirty="0" err="1"/>
              <a:t>Solidworks</a:t>
            </a:r>
            <a:r>
              <a:rPr lang="fr-FR" dirty="0"/>
              <a:t>) </a:t>
            </a:r>
          </a:p>
          <a:p>
            <a:pPr lvl="1"/>
            <a:r>
              <a:rPr lang="fr-FR" dirty="0"/>
              <a:t>Déterminer les contraintes et les déformations</a:t>
            </a:r>
          </a:p>
          <a:p>
            <a:pPr lvl="1"/>
            <a:r>
              <a:rPr lang="fr-FR" dirty="0"/>
              <a:t>Vérifier si le cahier des charges est respecté</a:t>
            </a:r>
          </a:p>
          <a:p>
            <a:pPr lvl="1"/>
            <a:r>
              <a:rPr lang="fr-FR" dirty="0"/>
              <a:t>Modifier le matériau selon un critère d’optimisation</a:t>
            </a:r>
          </a:p>
          <a:p>
            <a:pPr lvl="2"/>
            <a:r>
              <a:rPr lang="fr-FR" dirty="0"/>
              <a:t>Si le cahier des charges est respecté</a:t>
            </a:r>
          </a:p>
          <a:p>
            <a:pPr lvl="3"/>
            <a:r>
              <a:rPr lang="fr-FR" dirty="0"/>
              <a:t>Minimiser la masse, minimiser le coût</a:t>
            </a:r>
          </a:p>
          <a:p>
            <a:pPr lvl="2"/>
            <a:r>
              <a:rPr lang="fr-FR" dirty="0"/>
              <a:t>Si le cahier des charges n’est pas respecté : </a:t>
            </a:r>
          </a:p>
          <a:p>
            <a:pPr lvl="3"/>
            <a:r>
              <a:rPr lang="fr-FR" dirty="0"/>
              <a:t>Trouver un matériau qui permet de le respecter</a:t>
            </a:r>
          </a:p>
          <a:p>
            <a:r>
              <a:rPr lang="fr-FR" dirty="0"/>
              <a:t>Essai de traction</a:t>
            </a:r>
          </a:p>
          <a:p>
            <a:pPr lvl="1"/>
            <a:r>
              <a:rPr lang="fr-FR" dirty="0"/>
              <a:t>Prise en main de la machine</a:t>
            </a:r>
          </a:p>
          <a:p>
            <a:pPr lvl="1"/>
            <a:r>
              <a:rPr lang="fr-FR" dirty="0"/>
              <a:t>Réalisation de l’essai sur 2 ou 3 matériaux plastique différents</a:t>
            </a:r>
          </a:p>
          <a:p>
            <a:pPr lvl="1"/>
            <a:r>
              <a:rPr lang="fr-FR" dirty="0"/>
              <a:t>Traiter les essais</a:t>
            </a:r>
          </a:p>
        </p:txBody>
      </p:sp>
      <p:pic>
        <p:nvPicPr>
          <p:cNvPr id="1028" name="Picture 4">
            <a:extLst>
              <a:ext uri="{FF2B5EF4-FFF2-40B4-BE49-F238E27FC236}">
                <a16:creationId xmlns:a16="http://schemas.microsoft.com/office/drawing/2014/main" id="{535E1726-691A-CEE5-59EB-55C96B381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716" y="731520"/>
            <a:ext cx="3109551" cy="458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9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50AE7-BCF0-88F7-DE66-F4D5B821CEBD}"/>
              </a:ext>
            </a:extLst>
          </p:cNvPr>
          <p:cNvSpPr>
            <a:spLocks noGrp="1"/>
          </p:cNvSpPr>
          <p:nvPr>
            <p:ph type="title"/>
          </p:nvPr>
        </p:nvSpPr>
        <p:spPr/>
        <p:txBody>
          <a:bodyPr/>
          <a:lstStyle/>
          <a:p>
            <a:r>
              <a:rPr lang="fr-FR" dirty="0"/>
              <a:t>Organisation de la séance (2</a:t>
            </a:r>
            <a:r>
              <a:rPr lang="fr-FR" baseline="30000" dirty="0"/>
              <a:t>nde</a:t>
            </a:r>
            <a:r>
              <a:rPr lang="fr-FR" dirty="0"/>
              <a:t> idée)</a:t>
            </a:r>
          </a:p>
        </p:txBody>
      </p:sp>
      <p:sp>
        <p:nvSpPr>
          <p:cNvPr id="3" name="Espace réservé du contenu 2">
            <a:extLst>
              <a:ext uri="{FF2B5EF4-FFF2-40B4-BE49-F238E27FC236}">
                <a16:creationId xmlns:a16="http://schemas.microsoft.com/office/drawing/2014/main" id="{A8E0643F-6260-6B5B-C509-504CA7136A22}"/>
              </a:ext>
            </a:extLst>
          </p:cNvPr>
          <p:cNvSpPr>
            <a:spLocks noGrp="1"/>
          </p:cNvSpPr>
          <p:nvPr>
            <p:ph idx="1"/>
          </p:nvPr>
        </p:nvSpPr>
        <p:spPr>
          <a:xfrm>
            <a:off x="117795" y="981887"/>
            <a:ext cx="8669921" cy="5253339"/>
          </a:xfrm>
        </p:spPr>
        <p:txBody>
          <a:bodyPr>
            <a:normAutofit/>
          </a:bodyPr>
          <a:lstStyle/>
          <a:p>
            <a:r>
              <a:rPr lang="fr-FR" dirty="0"/>
              <a:t>Objectif : </a:t>
            </a:r>
          </a:p>
          <a:p>
            <a:pPr lvl="1"/>
            <a:r>
              <a:rPr lang="fr-FR" dirty="0"/>
              <a:t>Réaliser un essai pour caractériser un matériau</a:t>
            </a:r>
          </a:p>
          <a:p>
            <a:pPr lvl="1"/>
            <a:r>
              <a:rPr lang="fr-FR" dirty="0"/>
              <a:t>Classification selon l’allongement ou la contrainte à la rupture</a:t>
            </a:r>
          </a:p>
          <a:p>
            <a:r>
              <a:rPr lang="fr-FR" dirty="0"/>
              <a:t>Simulation sur de le traction sur un échantillon avec 2 ou 3 matériaux différents (les mêmes que pour l’essai)</a:t>
            </a:r>
          </a:p>
          <a:p>
            <a:pPr lvl="1"/>
            <a:r>
              <a:rPr lang="fr-FR" dirty="0"/>
              <a:t>Déterminer l’allongement</a:t>
            </a:r>
          </a:p>
          <a:p>
            <a:pPr lvl="1"/>
            <a:r>
              <a:rPr lang="fr-FR" dirty="0"/>
              <a:t>Déterminer la contrainte maximale</a:t>
            </a:r>
          </a:p>
          <a:p>
            <a:pPr lvl="1"/>
            <a:endParaRPr lang="fr-FR" dirty="0"/>
          </a:p>
          <a:p>
            <a:r>
              <a:rPr lang="fr-FR" dirty="0"/>
              <a:t>Essai de traction</a:t>
            </a:r>
          </a:p>
          <a:p>
            <a:pPr lvl="1"/>
            <a:r>
              <a:rPr lang="fr-FR" dirty="0"/>
              <a:t>Prise en main de la machine</a:t>
            </a:r>
          </a:p>
          <a:p>
            <a:pPr lvl="1"/>
            <a:r>
              <a:rPr lang="fr-FR" dirty="0"/>
              <a:t>Réalisation de l’essai sur 2 ou 3 matériaux plastique différents</a:t>
            </a:r>
          </a:p>
          <a:p>
            <a:pPr lvl="1"/>
            <a:r>
              <a:rPr lang="fr-FR" dirty="0"/>
              <a:t>Traiter les essais</a:t>
            </a:r>
          </a:p>
        </p:txBody>
      </p:sp>
      <p:pic>
        <p:nvPicPr>
          <p:cNvPr id="1028" name="Picture 4">
            <a:extLst>
              <a:ext uri="{FF2B5EF4-FFF2-40B4-BE49-F238E27FC236}">
                <a16:creationId xmlns:a16="http://schemas.microsoft.com/office/drawing/2014/main" id="{535E1726-691A-CEE5-59EB-55C96B381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716" y="731520"/>
            <a:ext cx="3109551" cy="458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73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55672B-107A-1084-02C1-1C194E82DD84}"/>
              </a:ext>
            </a:extLst>
          </p:cNvPr>
          <p:cNvSpPr>
            <a:spLocks noGrp="1"/>
          </p:cNvSpPr>
          <p:nvPr>
            <p:ph type="title"/>
          </p:nvPr>
        </p:nvSpPr>
        <p:spPr/>
        <p:txBody>
          <a:bodyPr/>
          <a:lstStyle/>
          <a:p>
            <a:r>
              <a:rPr lang="fr-FR" dirty="0"/>
              <a:t>Compte rendu</a:t>
            </a:r>
          </a:p>
        </p:txBody>
      </p:sp>
      <p:sp>
        <p:nvSpPr>
          <p:cNvPr id="3" name="Espace réservé du contenu 2">
            <a:extLst>
              <a:ext uri="{FF2B5EF4-FFF2-40B4-BE49-F238E27FC236}">
                <a16:creationId xmlns:a16="http://schemas.microsoft.com/office/drawing/2014/main" id="{B760CD93-404F-14CB-551D-891DFF6788AC}"/>
              </a:ext>
            </a:extLst>
          </p:cNvPr>
          <p:cNvSpPr>
            <a:spLocks noGrp="1"/>
          </p:cNvSpPr>
          <p:nvPr>
            <p:ph idx="1"/>
          </p:nvPr>
        </p:nvSpPr>
        <p:spPr>
          <a:xfrm>
            <a:off x="117795" y="981887"/>
            <a:ext cx="5762305" cy="5253339"/>
          </a:xfrm>
        </p:spPr>
        <p:txBody>
          <a:bodyPr/>
          <a:lstStyle/>
          <a:p>
            <a:r>
              <a:rPr lang="fr-FR" dirty="0"/>
              <a:t>Simulation numérique</a:t>
            </a:r>
          </a:p>
          <a:p>
            <a:endParaRPr lang="fr-FR" dirty="0"/>
          </a:p>
          <a:p>
            <a:pPr lvl="1"/>
            <a:r>
              <a:rPr lang="fr-FR" dirty="0"/>
              <a:t>Matériau 1 : allongement</a:t>
            </a:r>
          </a:p>
          <a:p>
            <a:pPr lvl="1"/>
            <a:r>
              <a:rPr lang="fr-FR" dirty="0"/>
              <a:t>Matériau 2 : allongement</a:t>
            </a:r>
          </a:p>
          <a:p>
            <a:pPr lvl="1"/>
            <a:r>
              <a:rPr lang="fr-FR" dirty="0"/>
              <a:t>Matériau 3 : allongement</a:t>
            </a:r>
          </a:p>
          <a:p>
            <a:pPr lvl="1"/>
            <a:endParaRPr lang="fr-FR" dirty="0"/>
          </a:p>
          <a:p>
            <a:pPr lvl="1"/>
            <a:endParaRPr lang="fr-FR" dirty="0"/>
          </a:p>
          <a:p>
            <a:pPr lvl="1"/>
            <a:endParaRPr lang="fr-FR" dirty="0"/>
          </a:p>
          <a:p>
            <a:pPr lvl="1"/>
            <a:endParaRPr lang="fr-FR" dirty="0"/>
          </a:p>
          <a:p>
            <a:pPr lvl="1"/>
            <a:endParaRPr lang="fr-FR" dirty="0"/>
          </a:p>
          <a:p>
            <a:pPr marL="1588" indent="0">
              <a:buNone/>
            </a:pPr>
            <a:endParaRPr lang="fr-FR" dirty="0"/>
          </a:p>
          <a:p>
            <a:pPr lvl="1"/>
            <a:r>
              <a:rPr lang="fr-FR" dirty="0"/>
              <a:t>Matériau 1 : E</a:t>
            </a:r>
          </a:p>
          <a:p>
            <a:pPr lvl="1"/>
            <a:r>
              <a:rPr lang="fr-FR" dirty="0"/>
              <a:t>Matériau 2 : E</a:t>
            </a:r>
          </a:p>
          <a:p>
            <a:pPr lvl="1"/>
            <a:r>
              <a:rPr lang="fr-FR" dirty="0"/>
              <a:t>Matériau 3 : 3</a:t>
            </a:r>
          </a:p>
          <a:p>
            <a:pPr lvl="1"/>
            <a:endParaRPr lang="fr-FR" dirty="0"/>
          </a:p>
        </p:txBody>
      </p:sp>
      <p:sp>
        <p:nvSpPr>
          <p:cNvPr id="4" name="Espace réservé du contenu 2">
            <a:extLst>
              <a:ext uri="{FF2B5EF4-FFF2-40B4-BE49-F238E27FC236}">
                <a16:creationId xmlns:a16="http://schemas.microsoft.com/office/drawing/2014/main" id="{71BE81AE-43E4-20F6-4D8C-6CDC1E220ED9}"/>
              </a:ext>
            </a:extLst>
          </p:cNvPr>
          <p:cNvSpPr txBox="1">
            <a:spLocks/>
          </p:cNvSpPr>
          <p:nvPr/>
        </p:nvSpPr>
        <p:spPr>
          <a:xfrm>
            <a:off x="6311902" y="981887"/>
            <a:ext cx="5762305" cy="5253339"/>
          </a:xfrm>
          <a:prstGeom prst="rect">
            <a:avLst/>
          </a:prstGeom>
        </p:spPr>
        <p:txBody>
          <a:bodyPr vert="horz" lIns="0" tIns="45720" rIns="0" bIns="45720" rtlCol="0">
            <a:normAutofit/>
          </a:bodyPr>
          <a:lstStyle>
            <a:lvl1pPr marL="271463" indent="-269875" algn="l" defTabSz="914400" rtl="0" eaLnBrk="1" latinLnBrk="0" hangingPunct="1">
              <a:lnSpc>
                <a:spcPct val="90000"/>
              </a:lnSpc>
              <a:spcBef>
                <a:spcPts val="1200"/>
              </a:spcBef>
              <a:spcAft>
                <a:spcPts val="200"/>
              </a:spcAft>
              <a:buClr>
                <a:schemeClr val="tx2"/>
              </a:buClr>
              <a:buSzPct val="80000"/>
              <a:buFont typeface="Wingdings" panose="05000000000000000000" pitchFamily="2" charset="2"/>
              <a:buChar char="q"/>
              <a:defRPr lang="fr-FR" sz="2000" kern="1200">
                <a:solidFill>
                  <a:schemeClr val="tx1">
                    <a:lumMod val="75000"/>
                    <a:lumOff val="25000"/>
                  </a:schemeClr>
                </a:solidFill>
                <a:latin typeface="+mn-lt"/>
                <a:ea typeface="+mn-ea"/>
                <a:cs typeface="+mn-cs"/>
              </a:defRPr>
            </a:lvl1pPr>
            <a:lvl2pPr marL="449263" indent="-249238" algn="l" defTabSz="914400" rtl="0" eaLnBrk="1" latinLnBrk="0" hangingPunct="1">
              <a:lnSpc>
                <a:spcPct val="90000"/>
              </a:lnSpc>
              <a:spcBef>
                <a:spcPts val="200"/>
              </a:spcBef>
              <a:spcAft>
                <a:spcPts val="400"/>
              </a:spcAft>
              <a:buClr>
                <a:schemeClr val="accent1"/>
              </a:buClr>
              <a:buSzPct val="80000"/>
              <a:buFont typeface="Wingdings" panose="05000000000000000000" pitchFamily="2" charset="2"/>
              <a:buChar char="q"/>
              <a:defRPr lang="fr-FR" sz="1800" kern="1200">
                <a:solidFill>
                  <a:schemeClr val="tx1">
                    <a:lumMod val="75000"/>
                    <a:lumOff val="25000"/>
                  </a:schemeClr>
                </a:solidFill>
                <a:latin typeface="+mn-lt"/>
                <a:ea typeface="+mn-ea"/>
                <a:cs typeface="+mn-cs"/>
              </a:defRPr>
            </a:lvl2pPr>
            <a:lvl3pPr marL="627063" indent="-242888" algn="l" defTabSz="914400" rtl="0" eaLnBrk="1" latinLnBrk="0" hangingPunct="1">
              <a:lnSpc>
                <a:spcPct val="90000"/>
              </a:lnSpc>
              <a:spcBef>
                <a:spcPts val="200"/>
              </a:spcBef>
              <a:spcAft>
                <a:spcPts val="400"/>
              </a:spcAft>
              <a:buClr>
                <a:schemeClr val="accent2"/>
              </a:buClr>
              <a:buSzPct val="80000"/>
              <a:buFont typeface="Wingdings" panose="05000000000000000000" pitchFamily="2" charset="2"/>
              <a:buChar char="q"/>
              <a:defRPr lang="fr-FR" sz="1400" kern="1200">
                <a:solidFill>
                  <a:schemeClr val="tx1">
                    <a:lumMod val="75000"/>
                    <a:lumOff val="25000"/>
                  </a:schemeClr>
                </a:solidFill>
                <a:latin typeface="+mn-lt"/>
                <a:ea typeface="+mn-ea"/>
                <a:cs typeface="+mn-cs"/>
              </a:defRPr>
            </a:lvl3pPr>
            <a:lvl4pPr marL="804863" indent="-238125" algn="l" defTabSz="914400" rtl="0" eaLnBrk="1" latinLnBrk="0" hangingPunct="1">
              <a:lnSpc>
                <a:spcPct val="90000"/>
              </a:lnSpc>
              <a:spcBef>
                <a:spcPts val="200"/>
              </a:spcBef>
              <a:spcAft>
                <a:spcPts val="400"/>
              </a:spcAft>
              <a:buClr>
                <a:schemeClr val="accent3"/>
              </a:buClr>
              <a:buSzPct val="80000"/>
              <a:buFont typeface="Wingdings" panose="05000000000000000000" pitchFamily="2" charset="2"/>
              <a:buChar char="q"/>
              <a:defRPr lang="fr-FR" sz="1400" kern="1200">
                <a:solidFill>
                  <a:schemeClr val="tx1">
                    <a:lumMod val="75000"/>
                    <a:lumOff val="25000"/>
                  </a:schemeClr>
                </a:solidFill>
                <a:latin typeface="+mn-lt"/>
                <a:ea typeface="+mn-ea"/>
                <a:cs typeface="+mn-cs"/>
              </a:defRPr>
            </a:lvl4pPr>
            <a:lvl5pPr marL="982663" indent="-233363" algn="l" defTabSz="914400" rtl="0" eaLnBrk="1" latinLnBrk="0" hangingPunct="1">
              <a:lnSpc>
                <a:spcPct val="90000"/>
              </a:lnSpc>
              <a:spcBef>
                <a:spcPts val="200"/>
              </a:spcBef>
              <a:spcAft>
                <a:spcPts val="400"/>
              </a:spcAft>
              <a:buClr>
                <a:schemeClr val="accent4"/>
              </a:buClr>
              <a:buSzPct val="80000"/>
              <a:buFont typeface="Wingdings" panose="05000000000000000000" pitchFamily="2" charset="2"/>
              <a:buChar char="q"/>
              <a:defRPr lang="en-US"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dirty="0"/>
          </a:p>
        </p:txBody>
      </p:sp>
      <p:sp>
        <p:nvSpPr>
          <p:cNvPr id="5" name="Espace réservé du contenu 2">
            <a:extLst>
              <a:ext uri="{FF2B5EF4-FFF2-40B4-BE49-F238E27FC236}">
                <a16:creationId xmlns:a16="http://schemas.microsoft.com/office/drawing/2014/main" id="{BC0738F3-E9C2-79DC-FFE2-9ED5342EE0DB}"/>
              </a:ext>
            </a:extLst>
          </p:cNvPr>
          <p:cNvSpPr txBox="1">
            <a:spLocks/>
          </p:cNvSpPr>
          <p:nvPr/>
        </p:nvSpPr>
        <p:spPr>
          <a:xfrm>
            <a:off x="6311900" y="981886"/>
            <a:ext cx="5762305" cy="5253339"/>
          </a:xfrm>
          <a:prstGeom prst="rect">
            <a:avLst/>
          </a:prstGeom>
        </p:spPr>
        <p:txBody>
          <a:bodyPr vert="horz" lIns="0" tIns="45720" rIns="0" bIns="45720" rtlCol="0">
            <a:normAutofit/>
          </a:bodyPr>
          <a:lstStyle>
            <a:lvl1pPr marL="271463" indent="-269875" algn="l" defTabSz="914400" rtl="0" eaLnBrk="1" latinLnBrk="0" hangingPunct="1">
              <a:lnSpc>
                <a:spcPct val="90000"/>
              </a:lnSpc>
              <a:spcBef>
                <a:spcPts val="1200"/>
              </a:spcBef>
              <a:spcAft>
                <a:spcPts val="200"/>
              </a:spcAft>
              <a:buClr>
                <a:schemeClr val="tx2"/>
              </a:buClr>
              <a:buSzPct val="80000"/>
              <a:buFont typeface="Wingdings" panose="05000000000000000000" pitchFamily="2" charset="2"/>
              <a:buChar char="q"/>
              <a:defRPr lang="fr-FR" sz="2000" kern="1200">
                <a:solidFill>
                  <a:schemeClr val="tx1">
                    <a:lumMod val="75000"/>
                    <a:lumOff val="25000"/>
                  </a:schemeClr>
                </a:solidFill>
                <a:latin typeface="+mn-lt"/>
                <a:ea typeface="+mn-ea"/>
                <a:cs typeface="+mn-cs"/>
              </a:defRPr>
            </a:lvl1pPr>
            <a:lvl2pPr marL="449263" indent="-249238" algn="l" defTabSz="914400" rtl="0" eaLnBrk="1" latinLnBrk="0" hangingPunct="1">
              <a:lnSpc>
                <a:spcPct val="90000"/>
              </a:lnSpc>
              <a:spcBef>
                <a:spcPts val="200"/>
              </a:spcBef>
              <a:spcAft>
                <a:spcPts val="400"/>
              </a:spcAft>
              <a:buClr>
                <a:schemeClr val="accent1"/>
              </a:buClr>
              <a:buSzPct val="80000"/>
              <a:buFont typeface="Wingdings" panose="05000000000000000000" pitchFamily="2" charset="2"/>
              <a:buChar char="q"/>
              <a:defRPr lang="fr-FR" sz="1800" kern="1200">
                <a:solidFill>
                  <a:schemeClr val="tx1">
                    <a:lumMod val="75000"/>
                    <a:lumOff val="25000"/>
                  </a:schemeClr>
                </a:solidFill>
                <a:latin typeface="+mn-lt"/>
                <a:ea typeface="+mn-ea"/>
                <a:cs typeface="+mn-cs"/>
              </a:defRPr>
            </a:lvl2pPr>
            <a:lvl3pPr marL="627063" indent="-242888" algn="l" defTabSz="914400" rtl="0" eaLnBrk="1" latinLnBrk="0" hangingPunct="1">
              <a:lnSpc>
                <a:spcPct val="90000"/>
              </a:lnSpc>
              <a:spcBef>
                <a:spcPts val="200"/>
              </a:spcBef>
              <a:spcAft>
                <a:spcPts val="400"/>
              </a:spcAft>
              <a:buClr>
                <a:schemeClr val="accent2"/>
              </a:buClr>
              <a:buSzPct val="80000"/>
              <a:buFont typeface="Wingdings" panose="05000000000000000000" pitchFamily="2" charset="2"/>
              <a:buChar char="q"/>
              <a:defRPr lang="fr-FR" sz="1400" kern="1200">
                <a:solidFill>
                  <a:schemeClr val="tx1">
                    <a:lumMod val="75000"/>
                    <a:lumOff val="25000"/>
                  </a:schemeClr>
                </a:solidFill>
                <a:latin typeface="+mn-lt"/>
                <a:ea typeface="+mn-ea"/>
                <a:cs typeface="+mn-cs"/>
              </a:defRPr>
            </a:lvl3pPr>
            <a:lvl4pPr marL="804863" indent="-238125" algn="l" defTabSz="914400" rtl="0" eaLnBrk="1" latinLnBrk="0" hangingPunct="1">
              <a:lnSpc>
                <a:spcPct val="90000"/>
              </a:lnSpc>
              <a:spcBef>
                <a:spcPts val="200"/>
              </a:spcBef>
              <a:spcAft>
                <a:spcPts val="400"/>
              </a:spcAft>
              <a:buClr>
                <a:schemeClr val="accent3"/>
              </a:buClr>
              <a:buSzPct val="80000"/>
              <a:buFont typeface="Wingdings" panose="05000000000000000000" pitchFamily="2" charset="2"/>
              <a:buChar char="q"/>
              <a:defRPr lang="fr-FR" sz="1400" kern="1200">
                <a:solidFill>
                  <a:schemeClr val="tx1">
                    <a:lumMod val="75000"/>
                    <a:lumOff val="25000"/>
                  </a:schemeClr>
                </a:solidFill>
                <a:latin typeface="+mn-lt"/>
                <a:ea typeface="+mn-ea"/>
                <a:cs typeface="+mn-cs"/>
              </a:defRPr>
            </a:lvl4pPr>
            <a:lvl5pPr marL="982663" indent="-233363" algn="l" defTabSz="914400" rtl="0" eaLnBrk="1" latinLnBrk="0" hangingPunct="1">
              <a:lnSpc>
                <a:spcPct val="90000"/>
              </a:lnSpc>
              <a:spcBef>
                <a:spcPts val="200"/>
              </a:spcBef>
              <a:spcAft>
                <a:spcPts val="400"/>
              </a:spcAft>
              <a:buClr>
                <a:schemeClr val="accent4"/>
              </a:buClr>
              <a:buSzPct val="80000"/>
              <a:buFont typeface="Wingdings" panose="05000000000000000000" pitchFamily="2" charset="2"/>
              <a:buChar char="q"/>
              <a:defRPr lang="en-US"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Essai de traction</a:t>
            </a:r>
          </a:p>
          <a:p>
            <a:endParaRPr lang="fr-FR" dirty="0"/>
          </a:p>
          <a:p>
            <a:pPr lvl="1"/>
            <a:r>
              <a:rPr lang="fr-FR" dirty="0"/>
              <a:t>Matériau 1 : allongement</a:t>
            </a:r>
          </a:p>
          <a:p>
            <a:pPr lvl="1"/>
            <a:r>
              <a:rPr lang="fr-FR" dirty="0"/>
              <a:t>Matériau 2 : allongement</a:t>
            </a:r>
          </a:p>
          <a:p>
            <a:pPr lvl="1"/>
            <a:r>
              <a:rPr lang="fr-FR" dirty="0"/>
              <a:t>Matériau 3 : allongement</a:t>
            </a:r>
          </a:p>
          <a:p>
            <a:pPr lvl="1"/>
            <a:endParaRPr lang="fr-FR" dirty="0"/>
          </a:p>
        </p:txBody>
      </p:sp>
      <p:sp>
        <p:nvSpPr>
          <p:cNvPr id="6" name="Flèche : double flèche horizontale 5">
            <a:extLst>
              <a:ext uri="{FF2B5EF4-FFF2-40B4-BE49-F238E27FC236}">
                <a16:creationId xmlns:a16="http://schemas.microsoft.com/office/drawing/2014/main" id="{7D0BE02A-1A73-6CCB-B4A5-947BE441700C}"/>
              </a:ext>
            </a:extLst>
          </p:cNvPr>
          <p:cNvSpPr/>
          <p:nvPr/>
        </p:nvSpPr>
        <p:spPr>
          <a:xfrm>
            <a:off x="4102100" y="1917700"/>
            <a:ext cx="1993900" cy="76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Ecarts</a:t>
            </a:r>
          </a:p>
        </p:txBody>
      </p:sp>
      <p:cxnSp>
        <p:nvCxnSpPr>
          <p:cNvPr id="8" name="Connecteur droit avec flèche 7">
            <a:extLst>
              <a:ext uri="{FF2B5EF4-FFF2-40B4-BE49-F238E27FC236}">
                <a16:creationId xmlns:a16="http://schemas.microsoft.com/office/drawing/2014/main" id="{007148F0-EDC9-4046-4ABC-922E1ED9806A}"/>
              </a:ext>
            </a:extLst>
          </p:cNvPr>
          <p:cNvCxnSpPr>
            <a:cxnSpLocks/>
          </p:cNvCxnSpPr>
          <p:nvPr/>
        </p:nvCxnSpPr>
        <p:spPr>
          <a:xfrm>
            <a:off x="6096000" y="4559300"/>
            <a:ext cx="251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04E8FE66-5EEB-E66D-90D6-DA732F214040}"/>
              </a:ext>
            </a:extLst>
          </p:cNvPr>
          <p:cNvCxnSpPr/>
          <p:nvPr/>
        </p:nvCxnSpPr>
        <p:spPr>
          <a:xfrm flipV="1">
            <a:off x="6311900" y="2603500"/>
            <a:ext cx="0" cy="252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1A594E5-EE4E-0975-E956-06B9C51EEBE8}"/>
              </a:ext>
            </a:extLst>
          </p:cNvPr>
          <p:cNvCxnSpPr>
            <a:cxnSpLocks/>
          </p:cNvCxnSpPr>
          <p:nvPr/>
        </p:nvCxnSpPr>
        <p:spPr>
          <a:xfrm>
            <a:off x="9182100" y="4533900"/>
            <a:ext cx="251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814C6A5-4D7D-6FDB-6C46-5E33BF5778F9}"/>
              </a:ext>
            </a:extLst>
          </p:cNvPr>
          <p:cNvCxnSpPr/>
          <p:nvPr/>
        </p:nvCxnSpPr>
        <p:spPr>
          <a:xfrm flipV="1">
            <a:off x="9309100" y="2578100"/>
            <a:ext cx="0" cy="252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10AFA33-0742-04DC-0640-E01561453DAF}"/>
              </a:ext>
            </a:extLst>
          </p:cNvPr>
          <p:cNvSpPr txBox="1"/>
          <p:nvPr/>
        </p:nvSpPr>
        <p:spPr>
          <a:xfrm>
            <a:off x="6959600" y="2919413"/>
            <a:ext cx="1054100" cy="923330"/>
          </a:xfrm>
          <a:prstGeom prst="rect">
            <a:avLst/>
          </a:prstGeom>
          <a:noFill/>
        </p:spPr>
        <p:txBody>
          <a:bodyPr wrap="square" rtlCol="0">
            <a:spAutoFit/>
          </a:bodyPr>
          <a:lstStyle/>
          <a:p>
            <a:r>
              <a:rPr lang="fr-FR" dirty="0"/>
              <a:t>F en fonction de x</a:t>
            </a:r>
          </a:p>
        </p:txBody>
      </p:sp>
      <p:sp>
        <p:nvSpPr>
          <p:cNvPr id="15" name="ZoneTexte 14">
            <a:extLst>
              <a:ext uri="{FF2B5EF4-FFF2-40B4-BE49-F238E27FC236}">
                <a16:creationId xmlns:a16="http://schemas.microsoft.com/office/drawing/2014/main" id="{34A68204-6859-AA59-AB16-588CF9A1CC09}"/>
              </a:ext>
            </a:extLst>
          </p:cNvPr>
          <p:cNvSpPr txBox="1"/>
          <p:nvPr/>
        </p:nvSpPr>
        <p:spPr>
          <a:xfrm>
            <a:off x="9912350" y="2943820"/>
            <a:ext cx="1784350" cy="1200329"/>
          </a:xfrm>
          <a:prstGeom prst="rect">
            <a:avLst/>
          </a:prstGeom>
          <a:noFill/>
        </p:spPr>
        <p:txBody>
          <a:bodyPr wrap="square" rtlCol="0">
            <a:spAutoFit/>
          </a:bodyPr>
          <a:lstStyle/>
          <a:p>
            <a:r>
              <a:rPr lang="fr-FR" dirty="0"/>
              <a:t>Contrainte en fonction de allongement relatif</a:t>
            </a:r>
          </a:p>
        </p:txBody>
      </p:sp>
      <p:sp>
        <p:nvSpPr>
          <p:cNvPr id="16" name="Rectangle 15">
            <a:extLst>
              <a:ext uri="{FF2B5EF4-FFF2-40B4-BE49-F238E27FC236}">
                <a16:creationId xmlns:a16="http://schemas.microsoft.com/office/drawing/2014/main" id="{1C84D9EE-184C-3FD2-C5D7-5BD08052D01F}"/>
              </a:ext>
            </a:extLst>
          </p:cNvPr>
          <p:cNvSpPr/>
          <p:nvPr/>
        </p:nvSpPr>
        <p:spPr>
          <a:xfrm>
            <a:off x="825499" y="2956521"/>
            <a:ext cx="1676400" cy="159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Conditions aux limites</a:t>
            </a:r>
          </a:p>
          <a:p>
            <a:pPr algn="ctr"/>
            <a:endParaRPr lang="fr-FR" dirty="0"/>
          </a:p>
          <a:p>
            <a:pPr algn="ctr"/>
            <a:r>
              <a:rPr lang="fr-FR" dirty="0"/>
              <a:t>Simulation matériau 1</a:t>
            </a:r>
          </a:p>
        </p:txBody>
      </p:sp>
      <p:sp>
        <p:nvSpPr>
          <p:cNvPr id="17" name="Rectangle 16">
            <a:extLst>
              <a:ext uri="{FF2B5EF4-FFF2-40B4-BE49-F238E27FC236}">
                <a16:creationId xmlns:a16="http://schemas.microsoft.com/office/drawing/2014/main" id="{2B164DD6-59A7-989A-8CA4-700BD9B073EC}"/>
              </a:ext>
            </a:extLst>
          </p:cNvPr>
          <p:cNvSpPr/>
          <p:nvPr/>
        </p:nvSpPr>
        <p:spPr>
          <a:xfrm>
            <a:off x="3733800" y="2919562"/>
            <a:ext cx="1676400" cy="159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Conditions aux limites</a:t>
            </a:r>
          </a:p>
          <a:p>
            <a:pPr algn="ctr"/>
            <a:endParaRPr lang="fr-FR" dirty="0"/>
          </a:p>
          <a:p>
            <a:pPr algn="ctr"/>
            <a:r>
              <a:rPr lang="fr-FR" dirty="0"/>
              <a:t>Simulation matériau 2</a:t>
            </a:r>
          </a:p>
        </p:txBody>
      </p:sp>
      <p:sp>
        <p:nvSpPr>
          <p:cNvPr id="18" name="Rectangle 17">
            <a:extLst>
              <a:ext uri="{FF2B5EF4-FFF2-40B4-BE49-F238E27FC236}">
                <a16:creationId xmlns:a16="http://schemas.microsoft.com/office/drawing/2014/main" id="{C1C7010E-D28C-2469-F1BE-52D8899677DE}"/>
              </a:ext>
            </a:extLst>
          </p:cNvPr>
          <p:cNvSpPr/>
          <p:nvPr/>
        </p:nvSpPr>
        <p:spPr>
          <a:xfrm>
            <a:off x="495299" y="5796558"/>
            <a:ext cx="11201399" cy="436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CONCLUSION</a:t>
            </a:r>
          </a:p>
        </p:txBody>
      </p:sp>
      <p:sp>
        <p:nvSpPr>
          <p:cNvPr id="19" name="Flèche : double flèche horizontale 18">
            <a:extLst>
              <a:ext uri="{FF2B5EF4-FFF2-40B4-BE49-F238E27FC236}">
                <a16:creationId xmlns:a16="http://schemas.microsoft.com/office/drawing/2014/main" id="{A0BAFC54-EDCD-91C8-EE51-A3DAC155FF78}"/>
              </a:ext>
            </a:extLst>
          </p:cNvPr>
          <p:cNvSpPr/>
          <p:nvPr/>
        </p:nvSpPr>
        <p:spPr>
          <a:xfrm>
            <a:off x="4013200" y="4819799"/>
            <a:ext cx="1993900" cy="76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Ecarts</a:t>
            </a:r>
          </a:p>
        </p:txBody>
      </p:sp>
      <p:sp>
        <p:nvSpPr>
          <p:cNvPr id="20" name="Rectangle 19">
            <a:extLst>
              <a:ext uri="{FF2B5EF4-FFF2-40B4-BE49-F238E27FC236}">
                <a16:creationId xmlns:a16="http://schemas.microsoft.com/office/drawing/2014/main" id="{61E0E86E-1ECF-FB42-BFC2-466BF1B572E0}"/>
              </a:ext>
            </a:extLst>
          </p:cNvPr>
          <p:cNvSpPr/>
          <p:nvPr/>
        </p:nvSpPr>
        <p:spPr>
          <a:xfrm>
            <a:off x="7961152" y="4835307"/>
            <a:ext cx="2719548" cy="962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a:t>
            </a:r>
          </a:p>
          <a:p>
            <a:pPr algn="ctr"/>
            <a:r>
              <a:rPr lang="fr-FR" dirty="0"/>
              <a:t>Contrainte à la rupture ?</a:t>
            </a:r>
          </a:p>
        </p:txBody>
      </p:sp>
    </p:spTree>
    <p:extLst>
      <p:ext uri="{BB962C8B-B14F-4D97-AF65-F5344CB8AC3E}">
        <p14:creationId xmlns:p14="http://schemas.microsoft.com/office/powerpoint/2010/main" val="297526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74533-15D9-C1B9-FF24-1EAD388C884F}"/>
              </a:ext>
            </a:extLst>
          </p:cNvPr>
          <p:cNvSpPr>
            <a:spLocks noGrp="1"/>
          </p:cNvSpPr>
          <p:nvPr>
            <p:ph type="title"/>
          </p:nvPr>
        </p:nvSpPr>
        <p:spPr/>
        <p:txBody>
          <a:bodyPr/>
          <a:lstStyle/>
          <a:p>
            <a:r>
              <a:rPr lang="fr-FR" dirty="0"/>
              <a:t>Evaluation</a:t>
            </a:r>
          </a:p>
        </p:txBody>
      </p:sp>
      <p:sp>
        <p:nvSpPr>
          <p:cNvPr id="3" name="Espace réservé du contenu 2">
            <a:extLst>
              <a:ext uri="{FF2B5EF4-FFF2-40B4-BE49-F238E27FC236}">
                <a16:creationId xmlns:a16="http://schemas.microsoft.com/office/drawing/2014/main" id="{BEF91E87-2272-618E-CFF4-898B46F3ACD7}"/>
              </a:ext>
            </a:extLst>
          </p:cNvPr>
          <p:cNvSpPr>
            <a:spLocks noGrp="1"/>
          </p:cNvSpPr>
          <p:nvPr>
            <p:ph idx="1"/>
          </p:nvPr>
        </p:nvSpPr>
        <p:spPr/>
        <p:txBody>
          <a:bodyPr/>
          <a:lstStyle/>
          <a:p>
            <a:r>
              <a:rPr lang="fr-FR" dirty="0"/>
              <a:t>Evaluation diagnostique</a:t>
            </a:r>
          </a:p>
          <a:p>
            <a:pPr lvl="1"/>
            <a:r>
              <a:rPr lang="fr-FR" dirty="0"/>
              <a:t>Remédiation éventuelle en cours</a:t>
            </a:r>
          </a:p>
          <a:p>
            <a:pPr lvl="1"/>
            <a:endParaRPr lang="fr-FR" dirty="0"/>
          </a:p>
          <a:p>
            <a:r>
              <a:rPr lang="fr-FR" dirty="0"/>
              <a:t>Evaluation des CR de TP</a:t>
            </a:r>
          </a:p>
          <a:p>
            <a:pPr lvl="1"/>
            <a:r>
              <a:rPr lang="fr-FR" dirty="0"/>
              <a:t>Rigueur pour mettre en œuvre la simulation numérique</a:t>
            </a:r>
          </a:p>
          <a:p>
            <a:pPr lvl="1"/>
            <a:r>
              <a:rPr lang="fr-FR" dirty="0"/>
              <a:t>Rigueur pour mettre en œuvre l’essai de traction</a:t>
            </a:r>
          </a:p>
          <a:p>
            <a:pPr lvl="1"/>
            <a:r>
              <a:rPr lang="fr-FR" dirty="0"/>
              <a:t>Validité des valeurs (E)</a:t>
            </a:r>
          </a:p>
          <a:p>
            <a:pPr lvl="1"/>
            <a:endParaRPr lang="fr-FR" dirty="0"/>
          </a:p>
          <a:p>
            <a:pPr lvl="1"/>
            <a:endParaRPr lang="fr-FR" dirty="0"/>
          </a:p>
        </p:txBody>
      </p:sp>
    </p:spTree>
    <p:extLst>
      <p:ext uri="{BB962C8B-B14F-4D97-AF65-F5344CB8AC3E}">
        <p14:creationId xmlns:p14="http://schemas.microsoft.com/office/powerpoint/2010/main" val="281041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25B09-4E55-EDFD-0847-D4B472E38FF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CE0A52B-F23C-DAF2-BF37-D4AFBE891FB2}"/>
              </a:ext>
            </a:extLst>
          </p:cNvPr>
          <p:cNvSpPr>
            <a:spLocks noGrp="1"/>
          </p:cNvSpPr>
          <p:nvPr>
            <p:ph idx="1"/>
          </p:nvPr>
        </p:nvSpPr>
        <p:spPr>
          <a:xfrm>
            <a:off x="117794" y="1001485"/>
            <a:ext cx="4214719" cy="5233741"/>
          </a:xfrm>
        </p:spPr>
        <p:txBody>
          <a:bodyPr/>
          <a:lstStyle/>
          <a:p>
            <a:r>
              <a:rPr lang="fr-FR" dirty="0"/>
              <a:t>S9.MECANIQUE APPLIQUEE </a:t>
            </a:r>
          </a:p>
        </p:txBody>
      </p:sp>
      <p:pic>
        <p:nvPicPr>
          <p:cNvPr id="7" name="Image 6">
            <a:extLst>
              <a:ext uri="{FF2B5EF4-FFF2-40B4-BE49-F238E27FC236}">
                <a16:creationId xmlns:a16="http://schemas.microsoft.com/office/drawing/2014/main" id="{CED6070E-F092-ED25-9807-F5F66243D15F}"/>
              </a:ext>
            </a:extLst>
          </p:cNvPr>
          <p:cNvPicPr>
            <a:picLocks noChangeAspect="1"/>
          </p:cNvPicPr>
          <p:nvPr/>
        </p:nvPicPr>
        <p:blipFill>
          <a:blip r:embed="rId2"/>
          <a:stretch>
            <a:fillRect/>
          </a:stretch>
        </p:blipFill>
        <p:spPr>
          <a:xfrm>
            <a:off x="6352938" y="754358"/>
            <a:ext cx="3822896" cy="2863997"/>
          </a:xfrm>
          <a:prstGeom prst="rect">
            <a:avLst/>
          </a:prstGeom>
        </p:spPr>
      </p:pic>
      <p:pic>
        <p:nvPicPr>
          <p:cNvPr id="9" name="Image 8">
            <a:extLst>
              <a:ext uri="{FF2B5EF4-FFF2-40B4-BE49-F238E27FC236}">
                <a16:creationId xmlns:a16="http://schemas.microsoft.com/office/drawing/2014/main" id="{28F66B39-BB5D-D265-20D3-B99877932710}"/>
              </a:ext>
            </a:extLst>
          </p:cNvPr>
          <p:cNvPicPr>
            <a:picLocks noChangeAspect="1"/>
          </p:cNvPicPr>
          <p:nvPr/>
        </p:nvPicPr>
        <p:blipFill>
          <a:blip r:embed="rId3"/>
          <a:stretch>
            <a:fillRect/>
          </a:stretch>
        </p:blipFill>
        <p:spPr>
          <a:xfrm>
            <a:off x="7411705" y="2383971"/>
            <a:ext cx="4095961" cy="3600635"/>
          </a:xfrm>
          <a:prstGeom prst="rect">
            <a:avLst/>
          </a:prstGeom>
        </p:spPr>
      </p:pic>
      <p:pic>
        <p:nvPicPr>
          <p:cNvPr id="11" name="Image 10">
            <a:extLst>
              <a:ext uri="{FF2B5EF4-FFF2-40B4-BE49-F238E27FC236}">
                <a16:creationId xmlns:a16="http://schemas.microsoft.com/office/drawing/2014/main" id="{24DC045D-DBD1-4BDC-D191-88163858FA49}"/>
              </a:ext>
            </a:extLst>
          </p:cNvPr>
          <p:cNvPicPr>
            <a:picLocks noChangeAspect="1"/>
          </p:cNvPicPr>
          <p:nvPr/>
        </p:nvPicPr>
        <p:blipFill>
          <a:blip r:embed="rId4"/>
          <a:stretch>
            <a:fillRect/>
          </a:stretch>
        </p:blipFill>
        <p:spPr>
          <a:xfrm>
            <a:off x="-167481" y="896398"/>
            <a:ext cx="6235144" cy="1136346"/>
          </a:xfrm>
          <a:prstGeom prst="rect">
            <a:avLst/>
          </a:prstGeom>
        </p:spPr>
      </p:pic>
      <p:pic>
        <p:nvPicPr>
          <p:cNvPr id="15" name="Image 14">
            <a:extLst>
              <a:ext uri="{FF2B5EF4-FFF2-40B4-BE49-F238E27FC236}">
                <a16:creationId xmlns:a16="http://schemas.microsoft.com/office/drawing/2014/main" id="{BC32653D-83C3-B3FB-D6D2-E290CAB5DA3B}"/>
              </a:ext>
            </a:extLst>
          </p:cNvPr>
          <p:cNvPicPr>
            <a:picLocks noChangeAspect="1"/>
          </p:cNvPicPr>
          <p:nvPr/>
        </p:nvPicPr>
        <p:blipFill>
          <a:blip r:embed="rId5"/>
          <a:stretch>
            <a:fillRect/>
          </a:stretch>
        </p:blipFill>
        <p:spPr>
          <a:xfrm>
            <a:off x="2225153" y="4702102"/>
            <a:ext cx="2165461" cy="196860"/>
          </a:xfrm>
          <a:prstGeom prst="rect">
            <a:avLst/>
          </a:prstGeom>
        </p:spPr>
      </p:pic>
      <p:pic>
        <p:nvPicPr>
          <p:cNvPr id="17" name="Image 16">
            <a:extLst>
              <a:ext uri="{FF2B5EF4-FFF2-40B4-BE49-F238E27FC236}">
                <a16:creationId xmlns:a16="http://schemas.microsoft.com/office/drawing/2014/main" id="{9B6AABAB-CE6C-3553-3AE2-EAC640E90072}"/>
              </a:ext>
            </a:extLst>
          </p:cNvPr>
          <p:cNvPicPr>
            <a:picLocks noChangeAspect="1"/>
          </p:cNvPicPr>
          <p:nvPr/>
        </p:nvPicPr>
        <p:blipFill>
          <a:blip r:embed="rId6"/>
          <a:stretch>
            <a:fillRect/>
          </a:stretch>
        </p:blipFill>
        <p:spPr>
          <a:xfrm>
            <a:off x="-250975" y="3302001"/>
            <a:ext cx="8636747" cy="3352294"/>
          </a:xfrm>
          <a:prstGeom prst="rect">
            <a:avLst/>
          </a:prstGeom>
        </p:spPr>
      </p:pic>
      <p:pic>
        <p:nvPicPr>
          <p:cNvPr id="5" name="Image 4">
            <a:extLst>
              <a:ext uri="{FF2B5EF4-FFF2-40B4-BE49-F238E27FC236}">
                <a16:creationId xmlns:a16="http://schemas.microsoft.com/office/drawing/2014/main" id="{D014FF45-8F9C-55B6-D313-6B4CC50AFFE4}"/>
              </a:ext>
            </a:extLst>
          </p:cNvPr>
          <p:cNvPicPr>
            <a:picLocks noChangeAspect="1"/>
          </p:cNvPicPr>
          <p:nvPr/>
        </p:nvPicPr>
        <p:blipFill>
          <a:blip r:embed="rId7"/>
          <a:stretch>
            <a:fillRect/>
          </a:stretch>
        </p:blipFill>
        <p:spPr>
          <a:xfrm>
            <a:off x="226158" y="424650"/>
            <a:ext cx="3390828" cy="4277451"/>
          </a:xfrm>
          <a:prstGeom prst="rect">
            <a:avLst/>
          </a:prstGeom>
        </p:spPr>
      </p:pic>
    </p:spTree>
    <p:extLst>
      <p:ext uri="{BB962C8B-B14F-4D97-AF65-F5344CB8AC3E}">
        <p14:creationId xmlns:p14="http://schemas.microsoft.com/office/powerpoint/2010/main" val="310771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88C890-6463-2525-1C0A-5B8F51EA390B}"/>
              </a:ext>
            </a:extLst>
          </p:cNvPr>
          <p:cNvSpPr>
            <a:spLocks noGrp="1"/>
          </p:cNvSpPr>
          <p:nvPr>
            <p:ph type="title"/>
          </p:nvPr>
        </p:nvSpPr>
        <p:spPr/>
        <p:txBody>
          <a:bodyPr/>
          <a:lstStyle/>
          <a:p>
            <a:r>
              <a:rPr lang="fr-FR" dirty="0"/>
              <a:t>Présentation du système</a:t>
            </a:r>
          </a:p>
        </p:txBody>
      </p:sp>
      <p:sp>
        <p:nvSpPr>
          <p:cNvPr id="3" name="Espace réservé du contenu 2">
            <a:extLst>
              <a:ext uri="{FF2B5EF4-FFF2-40B4-BE49-F238E27FC236}">
                <a16:creationId xmlns:a16="http://schemas.microsoft.com/office/drawing/2014/main" id="{B0AD3C0C-5706-BA45-E30E-99AF80B2D59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06550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5D3A3E-B5FC-B983-2D53-DCAA2D2B4F6F}"/>
              </a:ext>
            </a:extLst>
          </p:cNvPr>
          <p:cNvSpPr>
            <a:spLocks noGrp="1"/>
          </p:cNvSpPr>
          <p:nvPr>
            <p:ph type="title"/>
          </p:nvPr>
        </p:nvSpPr>
        <p:spPr/>
        <p:txBody>
          <a:bodyPr/>
          <a:lstStyle/>
          <a:p>
            <a:r>
              <a:rPr lang="fr-FR" dirty="0"/>
              <a:t>Compte rendu du TP</a:t>
            </a:r>
          </a:p>
        </p:txBody>
      </p:sp>
      <p:sp>
        <p:nvSpPr>
          <p:cNvPr id="3" name="Espace réservé du contenu 2">
            <a:extLst>
              <a:ext uri="{FF2B5EF4-FFF2-40B4-BE49-F238E27FC236}">
                <a16:creationId xmlns:a16="http://schemas.microsoft.com/office/drawing/2014/main" id="{A44B29AD-19A9-2A84-021B-07AA8F953E34}"/>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17192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9B891-233D-6D1D-4FDD-1483CEEFA9B4}"/>
              </a:ext>
            </a:extLst>
          </p:cNvPr>
          <p:cNvSpPr>
            <a:spLocks noGrp="1"/>
          </p:cNvSpPr>
          <p:nvPr>
            <p:ph type="title"/>
          </p:nvPr>
        </p:nvSpPr>
        <p:spPr/>
        <p:txBody>
          <a:bodyPr/>
          <a:lstStyle/>
          <a:p>
            <a:r>
              <a:rPr lang="fr-FR" dirty="0"/>
              <a:t>Proposition pédagogique (Issue du sujet de TP)</a:t>
            </a:r>
          </a:p>
        </p:txBody>
      </p:sp>
      <p:sp>
        <p:nvSpPr>
          <p:cNvPr id="3" name="Espace réservé du contenu 2">
            <a:extLst>
              <a:ext uri="{FF2B5EF4-FFF2-40B4-BE49-F238E27FC236}">
                <a16:creationId xmlns:a16="http://schemas.microsoft.com/office/drawing/2014/main" id="{3D9DDBF0-E232-FCC1-E38D-728475548727}"/>
              </a:ext>
            </a:extLst>
          </p:cNvPr>
          <p:cNvSpPr>
            <a:spLocks noGrp="1"/>
          </p:cNvSpPr>
          <p:nvPr>
            <p:ph idx="1"/>
          </p:nvPr>
        </p:nvSpPr>
        <p:spPr>
          <a:xfrm>
            <a:off x="117795" y="981887"/>
            <a:ext cx="5466576" cy="5253339"/>
          </a:xfrm>
        </p:spPr>
        <p:txBody>
          <a:bodyPr/>
          <a:lstStyle/>
          <a:p>
            <a:r>
              <a:rPr lang="fr-FR" dirty="0"/>
              <a:t>Cours de mécanique appliquée</a:t>
            </a:r>
          </a:p>
        </p:txBody>
      </p:sp>
      <p:pic>
        <p:nvPicPr>
          <p:cNvPr id="5" name="Image 4">
            <a:extLst>
              <a:ext uri="{FF2B5EF4-FFF2-40B4-BE49-F238E27FC236}">
                <a16:creationId xmlns:a16="http://schemas.microsoft.com/office/drawing/2014/main" id="{15FA547D-13D3-BD1D-2286-4583C1F7DB40}"/>
              </a:ext>
            </a:extLst>
          </p:cNvPr>
          <p:cNvPicPr>
            <a:picLocks noChangeAspect="1"/>
          </p:cNvPicPr>
          <p:nvPr/>
        </p:nvPicPr>
        <p:blipFill>
          <a:blip r:embed="rId2"/>
          <a:stretch>
            <a:fillRect/>
          </a:stretch>
        </p:blipFill>
        <p:spPr>
          <a:xfrm>
            <a:off x="5768024" y="1151715"/>
            <a:ext cx="6306181" cy="4724398"/>
          </a:xfrm>
          <a:prstGeom prst="rect">
            <a:avLst/>
          </a:prstGeom>
        </p:spPr>
      </p:pic>
    </p:spTree>
    <p:extLst>
      <p:ext uri="{BB962C8B-B14F-4D97-AF65-F5344CB8AC3E}">
        <p14:creationId xmlns:p14="http://schemas.microsoft.com/office/powerpoint/2010/main" val="122523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2877A-B09F-942F-A29D-3C35776CE28B}"/>
              </a:ext>
            </a:extLst>
          </p:cNvPr>
          <p:cNvSpPr>
            <a:spLocks noGrp="1"/>
          </p:cNvSpPr>
          <p:nvPr>
            <p:ph type="title"/>
          </p:nvPr>
        </p:nvSpPr>
        <p:spPr/>
        <p:txBody>
          <a:bodyPr/>
          <a:lstStyle/>
          <a:p>
            <a:r>
              <a:rPr lang="fr-FR" dirty="0"/>
              <a:t>Compétences et tâches professionnelles</a:t>
            </a:r>
          </a:p>
        </p:txBody>
      </p:sp>
      <p:sp>
        <p:nvSpPr>
          <p:cNvPr id="3" name="Espace réservé du contenu 2">
            <a:extLst>
              <a:ext uri="{FF2B5EF4-FFF2-40B4-BE49-F238E27FC236}">
                <a16:creationId xmlns:a16="http://schemas.microsoft.com/office/drawing/2014/main" id="{E3E275F2-F361-A0A2-3EF1-A4C30A0610F7}"/>
              </a:ext>
            </a:extLst>
          </p:cNvPr>
          <p:cNvSpPr>
            <a:spLocks noGrp="1"/>
          </p:cNvSpPr>
          <p:nvPr>
            <p:ph idx="1"/>
          </p:nvPr>
        </p:nvSpPr>
        <p:spPr>
          <a:xfrm>
            <a:off x="117795" y="981887"/>
            <a:ext cx="5677192" cy="5253339"/>
          </a:xfrm>
        </p:spPr>
        <p:txBody>
          <a:bodyPr/>
          <a:lstStyle/>
          <a:p>
            <a:r>
              <a:rPr lang="fr-FR" dirty="0"/>
              <a:t>Les compétences acquises pendant la séquence pédagogique  contribuent à développer les compétences suivantes </a:t>
            </a:r>
          </a:p>
          <a:p>
            <a:endParaRPr lang="fr-FR" dirty="0"/>
          </a:p>
          <a:p>
            <a:endParaRPr lang="fr-FR" dirty="0"/>
          </a:p>
          <a:p>
            <a:endParaRPr lang="fr-FR" dirty="0"/>
          </a:p>
          <a:p>
            <a:r>
              <a:rPr lang="fr-FR" dirty="0"/>
              <a:t>Ces compétences permettront au titulaire du BTS de réaliser les tâches suivantes : </a:t>
            </a:r>
          </a:p>
          <a:p>
            <a:pPr lvl="1"/>
            <a:endParaRPr lang="fr-FR" dirty="0"/>
          </a:p>
        </p:txBody>
      </p:sp>
      <p:pic>
        <p:nvPicPr>
          <p:cNvPr id="4" name="Image 3">
            <a:extLst>
              <a:ext uri="{FF2B5EF4-FFF2-40B4-BE49-F238E27FC236}">
                <a16:creationId xmlns:a16="http://schemas.microsoft.com/office/drawing/2014/main" id="{695BF7F5-EE31-7311-C857-EF846BEEE3D4}"/>
              </a:ext>
            </a:extLst>
          </p:cNvPr>
          <p:cNvPicPr>
            <a:picLocks noChangeAspect="1"/>
          </p:cNvPicPr>
          <p:nvPr/>
        </p:nvPicPr>
        <p:blipFill>
          <a:blip r:embed="rId2"/>
          <a:stretch>
            <a:fillRect/>
          </a:stretch>
        </p:blipFill>
        <p:spPr>
          <a:xfrm>
            <a:off x="5975655" y="1404993"/>
            <a:ext cx="5677192" cy="2203563"/>
          </a:xfrm>
          <a:prstGeom prst="rect">
            <a:avLst/>
          </a:prstGeom>
        </p:spPr>
      </p:pic>
      <p:pic>
        <p:nvPicPr>
          <p:cNvPr id="5" name="Image 4">
            <a:extLst>
              <a:ext uri="{FF2B5EF4-FFF2-40B4-BE49-F238E27FC236}">
                <a16:creationId xmlns:a16="http://schemas.microsoft.com/office/drawing/2014/main" id="{38BAC8BB-EB87-212C-A3F6-E2995DF4A907}"/>
              </a:ext>
            </a:extLst>
          </p:cNvPr>
          <p:cNvPicPr>
            <a:picLocks noChangeAspect="1"/>
          </p:cNvPicPr>
          <p:nvPr/>
        </p:nvPicPr>
        <p:blipFill>
          <a:blip r:embed="rId3"/>
          <a:stretch>
            <a:fillRect/>
          </a:stretch>
        </p:blipFill>
        <p:spPr>
          <a:xfrm>
            <a:off x="5794987" y="4130751"/>
            <a:ext cx="5758430" cy="1049465"/>
          </a:xfrm>
          <a:prstGeom prst="rect">
            <a:avLst/>
          </a:prstGeom>
        </p:spPr>
      </p:pic>
    </p:spTree>
    <p:extLst>
      <p:ext uri="{BB962C8B-B14F-4D97-AF65-F5344CB8AC3E}">
        <p14:creationId xmlns:p14="http://schemas.microsoft.com/office/powerpoint/2010/main" val="204676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22311-778C-9590-92CC-E7BE0F69D96D}"/>
              </a:ext>
            </a:extLst>
          </p:cNvPr>
          <p:cNvSpPr>
            <a:spLocks noGrp="1"/>
          </p:cNvSpPr>
          <p:nvPr>
            <p:ph type="title"/>
          </p:nvPr>
        </p:nvSpPr>
        <p:spPr/>
        <p:txBody>
          <a:bodyPr/>
          <a:lstStyle/>
          <a:p>
            <a:r>
              <a:rPr lang="fr-FR"/>
              <a:t>Présentation du BTS MPC</a:t>
            </a:r>
          </a:p>
        </p:txBody>
      </p:sp>
      <p:sp>
        <p:nvSpPr>
          <p:cNvPr id="3" name="Espace réservé du contenu 2">
            <a:extLst>
              <a:ext uri="{FF2B5EF4-FFF2-40B4-BE49-F238E27FC236}">
                <a16:creationId xmlns:a16="http://schemas.microsoft.com/office/drawing/2014/main" id="{E949E49D-C1A1-C3B9-FD89-93EF703ABE9C}"/>
              </a:ext>
            </a:extLst>
          </p:cNvPr>
          <p:cNvSpPr>
            <a:spLocks noGrp="1"/>
          </p:cNvSpPr>
          <p:nvPr>
            <p:ph idx="1"/>
          </p:nvPr>
        </p:nvSpPr>
        <p:spPr/>
        <p:txBody>
          <a:bodyPr/>
          <a:lstStyle/>
          <a:p>
            <a:r>
              <a:rPr lang="fr-FR" dirty="0"/>
              <a:t>Le titulaire du BTS en Matières Plastiques et Composites est, après une période d’adaptation dans l’entreprise, un spécialiste de conception, d’étude, de spécification et de réalisation des articles en plastique et composites. </a:t>
            </a:r>
          </a:p>
          <a:p>
            <a:r>
              <a:rPr lang="fr-FR" dirty="0"/>
              <a:t>Origine des élèves</a:t>
            </a:r>
          </a:p>
          <a:p>
            <a:r>
              <a:rPr lang="fr-FR" dirty="0"/>
              <a:t>Effectifs : 24 élèves</a:t>
            </a:r>
          </a:p>
          <a:p>
            <a:r>
              <a:rPr lang="fr-FR" dirty="0"/>
              <a:t>Organisation annuelle</a:t>
            </a:r>
          </a:p>
          <a:p>
            <a:r>
              <a:rPr lang="fr-FR" dirty="0"/>
              <a:t>Organisation hebdomadaire</a:t>
            </a:r>
          </a:p>
          <a:p>
            <a:pPr lvl="1"/>
            <a:r>
              <a:rPr lang="fr-FR" dirty="0"/>
              <a:t>2h de cours</a:t>
            </a:r>
          </a:p>
          <a:p>
            <a:pPr lvl="1"/>
            <a:r>
              <a:rPr lang="fr-FR" dirty="0"/>
              <a:t>8h de TP en commun avec les autres matières</a:t>
            </a:r>
          </a:p>
          <a:p>
            <a:endParaRPr lang="fr-FR" dirty="0"/>
          </a:p>
          <a:p>
            <a:endParaRPr lang="fr-FR" dirty="0"/>
          </a:p>
          <a:p>
            <a:endParaRPr lang="fr-FR" dirty="0"/>
          </a:p>
        </p:txBody>
      </p:sp>
      <p:pic>
        <p:nvPicPr>
          <p:cNvPr id="5" name="Image 4">
            <a:extLst>
              <a:ext uri="{FF2B5EF4-FFF2-40B4-BE49-F238E27FC236}">
                <a16:creationId xmlns:a16="http://schemas.microsoft.com/office/drawing/2014/main" id="{577F9F04-F449-0360-9373-6F5932E01CAE}"/>
              </a:ext>
            </a:extLst>
          </p:cNvPr>
          <p:cNvPicPr>
            <a:picLocks noChangeAspect="1"/>
          </p:cNvPicPr>
          <p:nvPr/>
        </p:nvPicPr>
        <p:blipFill>
          <a:blip r:embed="rId2"/>
          <a:stretch>
            <a:fillRect/>
          </a:stretch>
        </p:blipFill>
        <p:spPr>
          <a:xfrm>
            <a:off x="3699195" y="1801109"/>
            <a:ext cx="2667482" cy="1252709"/>
          </a:xfrm>
          <a:prstGeom prst="rect">
            <a:avLst/>
          </a:prstGeom>
        </p:spPr>
      </p:pic>
      <p:pic>
        <p:nvPicPr>
          <p:cNvPr id="6" name="Image 5">
            <a:extLst>
              <a:ext uri="{FF2B5EF4-FFF2-40B4-BE49-F238E27FC236}">
                <a16:creationId xmlns:a16="http://schemas.microsoft.com/office/drawing/2014/main" id="{76BC3244-0A0A-6553-4822-BEAC78470A02}"/>
              </a:ext>
            </a:extLst>
          </p:cNvPr>
          <p:cNvPicPr>
            <a:picLocks noChangeAspect="1"/>
          </p:cNvPicPr>
          <p:nvPr/>
        </p:nvPicPr>
        <p:blipFill>
          <a:blip r:embed="rId3"/>
          <a:stretch>
            <a:fillRect/>
          </a:stretch>
        </p:blipFill>
        <p:spPr>
          <a:xfrm>
            <a:off x="7117791" y="1826753"/>
            <a:ext cx="4823837" cy="4240489"/>
          </a:xfrm>
          <a:prstGeom prst="rect">
            <a:avLst/>
          </a:prstGeom>
        </p:spPr>
      </p:pic>
      <p:sp>
        <p:nvSpPr>
          <p:cNvPr id="7" name="Rectangle 6">
            <a:extLst>
              <a:ext uri="{FF2B5EF4-FFF2-40B4-BE49-F238E27FC236}">
                <a16:creationId xmlns:a16="http://schemas.microsoft.com/office/drawing/2014/main" id="{4D032D96-51ED-8034-E348-9F98356CED3F}"/>
              </a:ext>
            </a:extLst>
          </p:cNvPr>
          <p:cNvSpPr/>
          <p:nvPr/>
        </p:nvSpPr>
        <p:spPr>
          <a:xfrm>
            <a:off x="7161335" y="3696623"/>
            <a:ext cx="4823837" cy="18505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20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C410C-6C45-611F-1F3B-7F573BA8BC84}"/>
              </a:ext>
            </a:extLst>
          </p:cNvPr>
          <p:cNvSpPr>
            <a:spLocks noGrp="1"/>
          </p:cNvSpPr>
          <p:nvPr>
            <p:ph type="title"/>
          </p:nvPr>
        </p:nvSpPr>
        <p:spPr/>
        <p:txBody>
          <a:bodyPr/>
          <a:lstStyle/>
          <a:p>
            <a:r>
              <a:rPr lang="fr-FR" dirty="0"/>
              <a:t>Progression annuelle</a:t>
            </a:r>
          </a:p>
        </p:txBody>
      </p:sp>
      <p:graphicFrame>
        <p:nvGraphicFramePr>
          <p:cNvPr id="5" name="Espace réservé du contenu 4">
            <a:extLst>
              <a:ext uri="{FF2B5EF4-FFF2-40B4-BE49-F238E27FC236}">
                <a16:creationId xmlns:a16="http://schemas.microsoft.com/office/drawing/2014/main" id="{34EED5E3-7BA4-291C-101E-9F3BEC37CFEE}"/>
              </a:ext>
            </a:extLst>
          </p:cNvPr>
          <p:cNvGraphicFramePr>
            <a:graphicFrameLocks noGrp="1"/>
          </p:cNvGraphicFramePr>
          <p:nvPr>
            <p:ph idx="1"/>
            <p:extLst>
              <p:ext uri="{D42A27DB-BD31-4B8C-83A1-F6EECF244321}">
                <p14:modId xmlns:p14="http://schemas.microsoft.com/office/powerpoint/2010/main" val="3230785906"/>
              </p:ext>
            </p:extLst>
          </p:nvPr>
        </p:nvGraphicFramePr>
        <p:xfrm>
          <a:off x="117475" y="982663"/>
          <a:ext cx="11957050" cy="5253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E3E38E4-9E68-C792-7495-1B19FAE5B7F4}"/>
              </a:ext>
            </a:extLst>
          </p:cNvPr>
          <p:cNvSpPr/>
          <p:nvPr/>
        </p:nvSpPr>
        <p:spPr>
          <a:xfrm>
            <a:off x="3167743" y="5116286"/>
            <a:ext cx="14042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 semaines</a:t>
            </a:r>
          </a:p>
        </p:txBody>
      </p:sp>
      <p:sp>
        <p:nvSpPr>
          <p:cNvPr id="7" name="Rectangle 6">
            <a:extLst>
              <a:ext uri="{FF2B5EF4-FFF2-40B4-BE49-F238E27FC236}">
                <a16:creationId xmlns:a16="http://schemas.microsoft.com/office/drawing/2014/main" id="{84229A35-D123-17BA-87A4-06CFF6DE83A5}"/>
              </a:ext>
            </a:extLst>
          </p:cNvPr>
          <p:cNvSpPr/>
          <p:nvPr/>
        </p:nvSpPr>
        <p:spPr>
          <a:xfrm>
            <a:off x="5393871" y="5116285"/>
            <a:ext cx="14042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 semaines</a:t>
            </a:r>
          </a:p>
        </p:txBody>
      </p:sp>
      <p:sp>
        <p:nvSpPr>
          <p:cNvPr id="8" name="Rectangle 7">
            <a:extLst>
              <a:ext uri="{FF2B5EF4-FFF2-40B4-BE49-F238E27FC236}">
                <a16:creationId xmlns:a16="http://schemas.microsoft.com/office/drawing/2014/main" id="{292A4B53-618F-E99C-B682-3C85316144BC}"/>
              </a:ext>
            </a:extLst>
          </p:cNvPr>
          <p:cNvSpPr/>
          <p:nvPr/>
        </p:nvSpPr>
        <p:spPr>
          <a:xfrm>
            <a:off x="7619999" y="5029200"/>
            <a:ext cx="14042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 semaines</a:t>
            </a:r>
          </a:p>
        </p:txBody>
      </p:sp>
      <p:sp>
        <p:nvSpPr>
          <p:cNvPr id="9" name="Rectangle 8">
            <a:extLst>
              <a:ext uri="{FF2B5EF4-FFF2-40B4-BE49-F238E27FC236}">
                <a16:creationId xmlns:a16="http://schemas.microsoft.com/office/drawing/2014/main" id="{F36DBB66-CA7C-E01B-71A1-25DA15D27F98}"/>
              </a:ext>
            </a:extLst>
          </p:cNvPr>
          <p:cNvSpPr/>
          <p:nvPr/>
        </p:nvSpPr>
        <p:spPr>
          <a:xfrm>
            <a:off x="10134599" y="5029200"/>
            <a:ext cx="14042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 semaines</a:t>
            </a:r>
          </a:p>
        </p:txBody>
      </p:sp>
      <p:sp>
        <p:nvSpPr>
          <p:cNvPr id="10" name="Rectangle 9">
            <a:extLst>
              <a:ext uri="{FF2B5EF4-FFF2-40B4-BE49-F238E27FC236}">
                <a16:creationId xmlns:a16="http://schemas.microsoft.com/office/drawing/2014/main" id="{FBF43739-3FCC-80A7-CE7B-C37DF36A8073}"/>
              </a:ext>
            </a:extLst>
          </p:cNvPr>
          <p:cNvSpPr/>
          <p:nvPr/>
        </p:nvSpPr>
        <p:spPr>
          <a:xfrm>
            <a:off x="7636328" y="3598295"/>
            <a:ext cx="2100943" cy="216024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3646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9B89B-19FB-1AC9-3DFF-ABD48E68914B}"/>
              </a:ext>
            </a:extLst>
          </p:cNvPr>
          <p:cNvSpPr>
            <a:spLocks noGrp="1"/>
          </p:cNvSpPr>
          <p:nvPr>
            <p:ph type="title"/>
          </p:nvPr>
        </p:nvSpPr>
        <p:spPr/>
        <p:txBody>
          <a:bodyPr/>
          <a:lstStyle/>
          <a:p>
            <a:r>
              <a:rPr lang="fr-FR" dirty="0"/>
              <a:t>Présentation de la séquence</a:t>
            </a:r>
          </a:p>
        </p:txBody>
      </p:sp>
      <p:sp>
        <p:nvSpPr>
          <p:cNvPr id="3" name="Espace réservé du contenu 2">
            <a:extLst>
              <a:ext uri="{FF2B5EF4-FFF2-40B4-BE49-F238E27FC236}">
                <a16:creationId xmlns:a16="http://schemas.microsoft.com/office/drawing/2014/main" id="{C7A2E122-5B4C-68F9-5E03-9138B0966305}"/>
              </a:ext>
            </a:extLst>
          </p:cNvPr>
          <p:cNvSpPr>
            <a:spLocks noGrp="1"/>
          </p:cNvSpPr>
          <p:nvPr>
            <p:ph idx="1"/>
          </p:nvPr>
        </p:nvSpPr>
        <p:spPr/>
        <p:txBody>
          <a:bodyPr/>
          <a:lstStyle/>
          <a:p>
            <a:r>
              <a:rPr lang="fr-FR" dirty="0"/>
              <a:t>Objectif : </a:t>
            </a:r>
          </a:p>
          <a:p>
            <a:pPr lvl="1"/>
            <a:r>
              <a:rPr lang="fr-FR" dirty="0"/>
              <a:t>A la fin de la séquence, les élèves doivent être capables de </a:t>
            </a:r>
          </a:p>
          <a:p>
            <a:pPr lvl="2"/>
            <a:r>
              <a:rPr lang="fr-FR" dirty="0"/>
              <a:t>Calculer une contrainte en traction, une déformation </a:t>
            </a:r>
          </a:p>
          <a:p>
            <a:pPr lvl="2"/>
            <a:r>
              <a:rPr lang="fr-FR" dirty="0"/>
              <a:t>Valider la conception d’une pièce en élasticité (géométrie, le matériau)</a:t>
            </a:r>
          </a:p>
          <a:p>
            <a:pPr lvl="2"/>
            <a:endParaRPr lang="fr-FR" dirty="0"/>
          </a:p>
          <a:p>
            <a:pPr lvl="2"/>
            <a:endParaRPr lang="fr-FR" dirty="0"/>
          </a:p>
          <a:p>
            <a:r>
              <a:rPr lang="fr-FR" dirty="0"/>
              <a:t>Prérequis </a:t>
            </a:r>
          </a:p>
          <a:p>
            <a:pPr lvl="1"/>
            <a:r>
              <a:rPr lang="fr-FR" dirty="0"/>
              <a:t>Statique, Introduction à la </a:t>
            </a:r>
            <a:r>
              <a:rPr lang="fr-FR" dirty="0" err="1"/>
              <a:t>RdM</a:t>
            </a:r>
            <a:endParaRPr lang="fr-FR" dirty="0"/>
          </a:p>
          <a:p>
            <a:pPr lvl="1"/>
            <a:r>
              <a:rPr lang="fr-FR" dirty="0"/>
              <a:t>Calcul de torseur de cohésion</a:t>
            </a:r>
          </a:p>
          <a:p>
            <a:pPr lvl="1"/>
            <a:endParaRPr lang="fr-FR" dirty="0"/>
          </a:p>
          <a:p>
            <a:r>
              <a:rPr lang="fr-FR" dirty="0"/>
              <a:t>Evaluation diagnostique : </a:t>
            </a:r>
          </a:p>
          <a:p>
            <a:pPr lvl="1"/>
            <a:r>
              <a:rPr lang="fr-FR" dirty="0"/>
              <a:t>Déterminer le torseur de cohésion pour des poutres en traction</a:t>
            </a:r>
          </a:p>
          <a:p>
            <a:pPr lvl="1"/>
            <a:r>
              <a:rPr lang="fr-FR" dirty="0"/>
              <a:t>(en flexion)</a:t>
            </a:r>
          </a:p>
        </p:txBody>
      </p:sp>
      <p:pic>
        <p:nvPicPr>
          <p:cNvPr id="4" name="Image 3">
            <a:extLst>
              <a:ext uri="{FF2B5EF4-FFF2-40B4-BE49-F238E27FC236}">
                <a16:creationId xmlns:a16="http://schemas.microsoft.com/office/drawing/2014/main" id="{450A38C1-D937-93BD-FCCA-93C4842A1EB4}"/>
              </a:ext>
            </a:extLst>
          </p:cNvPr>
          <p:cNvPicPr>
            <a:picLocks noChangeAspect="1"/>
          </p:cNvPicPr>
          <p:nvPr/>
        </p:nvPicPr>
        <p:blipFill rotWithShape="1">
          <a:blip r:embed="rId2"/>
          <a:srcRect t="67119"/>
          <a:stretch/>
        </p:blipFill>
        <p:spPr>
          <a:xfrm>
            <a:off x="6518139" y="1295399"/>
            <a:ext cx="5347289" cy="1317213"/>
          </a:xfrm>
          <a:prstGeom prst="rect">
            <a:avLst/>
          </a:prstGeom>
        </p:spPr>
      </p:pic>
      <p:pic>
        <p:nvPicPr>
          <p:cNvPr id="5" name="Image 4">
            <a:extLst>
              <a:ext uri="{FF2B5EF4-FFF2-40B4-BE49-F238E27FC236}">
                <a16:creationId xmlns:a16="http://schemas.microsoft.com/office/drawing/2014/main" id="{75B9E617-89D3-F97F-2934-BBD4C3E15E69}"/>
              </a:ext>
            </a:extLst>
          </p:cNvPr>
          <p:cNvPicPr>
            <a:picLocks noChangeAspect="1"/>
          </p:cNvPicPr>
          <p:nvPr/>
        </p:nvPicPr>
        <p:blipFill rotWithShape="1">
          <a:blip r:embed="rId3"/>
          <a:srcRect t="18135" b="36862"/>
          <a:stretch/>
        </p:blipFill>
        <p:spPr>
          <a:xfrm>
            <a:off x="6518139" y="2926124"/>
            <a:ext cx="5608091" cy="3183734"/>
          </a:xfrm>
          <a:prstGeom prst="rect">
            <a:avLst/>
          </a:prstGeom>
        </p:spPr>
      </p:pic>
    </p:spTree>
    <p:extLst>
      <p:ext uri="{BB962C8B-B14F-4D97-AF65-F5344CB8AC3E}">
        <p14:creationId xmlns:p14="http://schemas.microsoft.com/office/powerpoint/2010/main" val="318563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88349-EE3F-ACB7-447A-6FA60666E246}"/>
              </a:ext>
            </a:extLst>
          </p:cNvPr>
          <p:cNvSpPr>
            <a:spLocks noGrp="1"/>
          </p:cNvSpPr>
          <p:nvPr>
            <p:ph type="title"/>
          </p:nvPr>
        </p:nvSpPr>
        <p:spPr/>
        <p:txBody>
          <a:bodyPr/>
          <a:lstStyle/>
          <a:p>
            <a:r>
              <a:rPr lang="fr-FR" dirty="0"/>
              <a:t>Séquence pédagogique</a:t>
            </a:r>
          </a:p>
        </p:txBody>
      </p:sp>
      <p:sp>
        <p:nvSpPr>
          <p:cNvPr id="3" name="Espace réservé du contenu 2">
            <a:extLst>
              <a:ext uri="{FF2B5EF4-FFF2-40B4-BE49-F238E27FC236}">
                <a16:creationId xmlns:a16="http://schemas.microsoft.com/office/drawing/2014/main" id="{9FEEE7ED-6F1C-1EA6-F825-6E56497287FD}"/>
              </a:ext>
            </a:extLst>
          </p:cNvPr>
          <p:cNvSpPr>
            <a:spLocks noGrp="1"/>
          </p:cNvSpPr>
          <p:nvPr>
            <p:ph idx="1"/>
          </p:nvPr>
        </p:nvSpPr>
        <p:spPr/>
        <p:txBody>
          <a:bodyPr/>
          <a:lstStyle/>
          <a:p>
            <a:pPr marL="200025" lvl="1" indent="0">
              <a:buNone/>
            </a:pPr>
            <a:endParaRPr lang="fr-FR" dirty="0"/>
          </a:p>
        </p:txBody>
      </p:sp>
      <p:sp>
        <p:nvSpPr>
          <p:cNvPr id="4" name="Rectangle 3">
            <a:extLst>
              <a:ext uri="{FF2B5EF4-FFF2-40B4-BE49-F238E27FC236}">
                <a16:creationId xmlns:a16="http://schemas.microsoft.com/office/drawing/2014/main" id="{62114D78-613E-E700-4921-12B3199FFA4D}"/>
              </a:ext>
            </a:extLst>
          </p:cNvPr>
          <p:cNvSpPr/>
          <p:nvPr/>
        </p:nvSpPr>
        <p:spPr>
          <a:xfrm>
            <a:off x="1168385" y="1293356"/>
            <a:ext cx="5191786" cy="27021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b="1" dirty="0">
                <a:cs typeface="Times New Roman" panose="02020603050405020304" pitchFamily="18" charset="0"/>
              </a:rPr>
              <a:t>Cours</a:t>
            </a:r>
          </a:p>
        </p:txBody>
      </p:sp>
      <p:sp>
        <p:nvSpPr>
          <p:cNvPr id="5" name="Rectangle 4">
            <a:extLst>
              <a:ext uri="{FF2B5EF4-FFF2-40B4-BE49-F238E27FC236}">
                <a16:creationId xmlns:a16="http://schemas.microsoft.com/office/drawing/2014/main" id="{ABE09C2A-FB36-F625-1007-26541F21CAC3}"/>
              </a:ext>
            </a:extLst>
          </p:cNvPr>
          <p:cNvSpPr/>
          <p:nvPr/>
        </p:nvSpPr>
        <p:spPr>
          <a:xfrm>
            <a:off x="6618252" y="1250867"/>
            <a:ext cx="5375760" cy="27021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b="1" dirty="0">
                <a:cs typeface="Times New Roman" panose="02020603050405020304" pitchFamily="18" charset="0"/>
              </a:rPr>
              <a:t>Travaux pratiques</a:t>
            </a:r>
          </a:p>
        </p:txBody>
      </p:sp>
      <p:sp>
        <p:nvSpPr>
          <p:cNvPr id="6" name="Rectangle 5">
            <a:extLst>
              <a:ext uri="{FF2B5EF4-FFF2-40B4-BE49-F238E27FC236}">
                <a16:creationId xmlns:a16="http://schemas.microsoft.com/office/drawing/2014/main" id="{EE7A03DC-8CB8-9B3D-5284-AFAB5C655D1D}"/>
              </a:ext>
            </a:extLst>
          </p:cNvPr>
          <p:cNvSpPr/>
          <p:nvPr/>
        </p:nvSpPr>
        <p:spPr>
          <a:xfrm>
            <a:off x="197987" y="1822080"/>
            <a:ext cx="766702" cy="84575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b="1" dirty="0">
                <a:cs typeface="Times New Roman" panose="02020603050405020304" pitchFamily="18" charset="0"/>
              </a:rPr>
              <a:t>Semaine 1</a:t>
            </a:r>
          </a:p>
        </p:txBody>
      </p:sp>
      <p:sp>
        <p:nvSpPr>
          <p:cNvPr id="7" name="Rectangle 6">
            <a:extLst>
              <a:ext uri="{FF2B5EF4-FFF2-40B4-BE49-F238E27FC236}">
                <a16:creationId xmlns:a16="http://schemas.microsoft.com/office/drawing/2014/main" id="{FBB8DE65-58F4-F723-4CA2-BB93C2F909FC}"/>
              </a:ext>
            </a:extLst>
          </p:cNvPr>
          <p:cNvSpPr/>
          <p:nvPr/>
        </p:nvSpPr>
        <p:spPr>
          <a:xfrm>
            <a:off x="232206" y="3464776"/>
            <a:ext cx="766702" cy="91829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b="1" dirty="0">
                <a:cs typeface="Times New Roman" panose="02020603050405020304" pitchFamily="18" charset="0"/>
              </a:rPr>
              <a:t>Semaine 2</a:t>
            </a:r>
          </a:p>
        </p:txBody>
      </p:sp>
      <p:sp>
        <p:nvSpPr>
          <p:cNvPr id="8" name="Rectangle 7">
            <a:extLst>
              <a:ext uri="{FF2B5EF4-FFF2-40B4-BE49-F238E27FC236}">
                <a16:creationId xmlns:a16="http://schemas.microsoft.com/office/drawing/2014/main" id="{D243155A-F24B-A597-DDFD-B28FF75EABE6}"/>
              </a:ext>
            </a:extLst>
          </p:cNvPr>
          <p:cNvSpPr/>
          <p:nvPr/>
        </p:nvSpPr>
        <p:spPr>
          <a:xfrm>
            <a:off x="232206" y="5226489"/>
            <a:ext cx="766702" cy="91829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b="1" dirty="0">
                <a:cs typeface="Times New Roman" panose="02020603050405020304" pitchFamily="18" charset="0"/>
              </a:rPr>
              <a:t>Semaine 3</a:t>
            </a:r>
          </a:p>
        </p:txBody>
      </p:sp>
      <p:sp>
        <p:nvSpPr>
          <p:cNvPr id="9" name="Rounded Rectangle 64">
            <a:extLst>
              <a:ext uri="{FF2B5EF4-FFF2-40B4-BE49-F238E27FC236}">
                <a16:creationId xmlns:a16="http://schemas.microsoft.com/office/drawing/2014/main" id="{03A59234-A271-20DD-92AC-F2956279B7B4}"/>
              </a:ext>
            </a:extLst>
          </p:cNvPr>
          <p:cNvSpPr/>
          <p:nvPr/>
        </p:nvSpPr>
        <p:spPr>
          <a:xfrm>
            <a:off x="1168386" y="1822080"/>
            <a:ext cx="5233211" cy="1345663"/>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Wingdings" panose="05000000000000000000" pitchFamily="2" charset="2"/>
              <a:buChar char="Ø"/>
            </a:pPr>
            <a:r>
              <a:rPr lang="fr-FR" sz="1200" dirty="0">
                <a:cs typeface="Times New Roman" panose="02020603050405020304" pitchFamily="18" charset="0"/>
              </a:rPr>
              <a:t>Durée 30 min : </a:t>
            </a:r>
          </a:p>
          <a:p>
            <a:pPr marL="171450" indent="-171450">
              <a:buFontTx/>
              <a:buChar char="-"/>
            </a:pPr>
            <a:r>
              <a:rPr lang="fr-FR" sz="1200" dirty="0">
                <a:cs typeface="Times New Roman" panose="02020603050405020304" pitchFamily="18" charset="0"/>
              </a:rPr>
              <a:t>Evaluation diagnostique sur les prérequis</a:t>
            </a:r>
          </a:p>
          <a:p>
            <a:r>
              <a:rPr lang="fr-FR" sz="1200" dirty="0">
                <a:cs typeface="Times New Roman" panose="02020603050405020304" pitchFamily="18" charset="0"/>
              </a:rPr>
              <a:t> en RDM. </a:t>
            </a:r>
          </a:p>
          <a:p>
            <a:pPr marL="171450" indent="-171450">
              <a:buFont typeface="Wingdings" panose="05000000000000000000" pitchFamily="2" charset="2"/>
              <a:buChar char="Ø"/>
            </a:pPr>
            <a:r>
              <a:rPr lang="fr-FR" sz="1200" dirty="0">
                <a:cs typeface="Times New Roman" panose="02020603050405020304" pitchFamily="18" charset="0"/>
              </a:rPr>
              <a:t>Durée 1h30 min :</a:t>
            </a:r>
          </a:p>
          <a:p>
            <a:r>
              <a:rPr lang="fr-FR" sz="1200" dirty="0">
                <a:cs typeface="Times New Roman" panose="02020603050405020304" pitchFamily="18" charset="0"/>
              </a:rPr>
              <a:t> -</a:t>
            </a:r>
            <a:r>
              <a:rPr lang="fr-FR" sz="1200" b="0" i="0" u="none" strike="noStrike" baseline="0" dirty="0">
                <a:cs typeface="Times New Roman" panose="02020603050405020304" pitchFamily="18" charset="0"/>
              </a:rPr>
              <a:t>Etude de la Traction simple, Compression simple, Contrainte et déformation</a:t>
            </a:r>
            <a:r>
              <a:rPr lang="fr-FR" sz="1800" b="0" i="0" u="none" strike="noStrike" baseline="0" dirty="0"/>
              <a:t>.</a:t>
            </a:r>
            <a:endParaRPr lang="fr-FR" sz="1200" dirty="0">
              <a:cs typeface="Times New Roman" panose="02020603050405020304" pitchFamily="18" charset="0"/>
            </a:endParaRPr>
          </a:p>
          <a:p>
            <a:r>
              <a:rPr lang="fr-FR" sz="1200" dirty="0">
                <a:cs typeface="Times New Roman" panose="02020603050405020304" pitchFamily="18" charset="0"/>
              </a:rPr>
              <a:t> </a:t>
            </a:r>
            <a:endParaRPr lang="ko-KR" altLang="en-US" sz="1200" dirty="0">
              <a:cs typeface="Times New Roman" panose="02020603050405020304" pitchFamily="18" charset="0"/>
            </a:endParaRPr>
          </a:p>
        </p:txBody>
      </p:sp>
      <p:sp>
        <p:nvSpPr>
          <p:cNvPr id="10" name="Rounded Rectangle 64">
            <a:extLst>
              <a:ext uri="{FF2B5EF4-FFF2-40B4-BE49-F238E27FC236}">
                <a16:creationId xmlns:a16="http://schemas.microsoft.com/office/drawing/2014/main" id="{F0A8257C-5611-F501-42D6-EA5850FBE381}"/>
              </a:ext>
            </a:extLst>
          </p:cNvPr>
          <p:cNvSpPr/>
          <p:nvPr/>
        </p:nvSpPr>
        <p:spPr>
          <a:xfrm>
            <a:off x="1168386" y="3466668"/>
            <a:ext cx="5233211" cy="919001"/>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gn="just">
              <a:lnSpc>
                <a:spcPct val="115000"/>
              </a:lnSpc>
              <a:buFont typeface="Wingdings" panose="05000000000000000000" pitchFamily="2" charset="2"/>
              <a:buChar char="Ø"/>
            </a:pPr>
            <a:r>
              <a:rPr lang="fr-FR" sz="1200" kern="1200" dirty="0">
                <a:effectLst/>
                <a:cs typeface="Times New Roman" panose="02020603050405020304" pitchFamily="18" charset="0"/>
              </a:rPr>
              <a:t>Durée 2h :</a:t>
            </a:r>
          </a:p>
          <a:p>
            <a:pPr>
              <a:lnSpc>
                <a:spcPct val="115000"/>
              </a:lnSpc>
            </a:pPr>
            <a:r>
              <a:rPr lang="fr-FR" sz="1200" dirty="0">
                <a:cs typeface="Times New Roman" panose="02020603050405020304" pitchFamily="18" charset="0"/>
              </a:rPr>
              <a:t>-</a:t>
            </a:r>
            <a:r>
              <a:rPr lang="fr-FR" sz="1200" b="0" i="0" u="none" strike="noStrike" baseline="0" dirty="0">
                <a:cs typeface="Times New Roman" panose="02020603050405020304" pitchFamily="18" charset="0"/>
              </a:rPr>
              <a:t>Etude du cisaillement, </a:t>
            </a:r>
            <a:r>
              <a:rPr lang="fr-FR" sz="1200" b="0" i="0" u="none" strike="noStrike" baseline="0" dirty="0">
                <a:solidFill>
                  <a:srgbClr val="FF0000"/>
                </a:solidFill>
                <a:cs typeface="Times New Roman" panose="02020603050405020304" pitchFamily="18" charset="0"/>
              </a:rPr>
              <a:t>flexion</a:t>
            </a:r>
            <a:r>
              <a:rPr lang="fr-FR" sz="1200" b="0" i="0" u="none" strike="noStrike" baseline="0" dirty="0">
                <a:cs typeface="Times New Roman" panose="02020603050405020304" pitchFamily="18" charset="0"/>
              </a:rPr>
              <a:t> Contrainte et déformation.</a:t>
            </a:r>
            <a:endParaRPr lang="fr-FR" sz="1200" dirty="0">
              <a:effectLst/>
              <a:cs typeface="Times New Roman" panose="02020603050405020304" pitchFamily="18" charset="0"/>
            </a:endParaRPr>
          </a:p>
        </p:txBody>
      </p:sp>
      <p:sp>
        <p:nvSpPr>
          <p:cNvPr id="11" name="Rounded Rectangle 64">
            <a:extLst>
              <a:ext uri="{FF2B5EF4-FFF2-40B4-BE49-F238E27FC236}">
                <a16:creationId xmlns:a16="http://schemas.microsoft.com/office/drawing/2014/main" id="{E9078F3E-7FAD-BF4E-D7F3-3A59C11DCD65}"/>
              </a:ext>
            </a:extLst>
          </p:cNvPr>
          <p:cNvSpPr/>
          <p:nvPr/>
        </p:nvSpPr>
        <p:spPr>
          <a:xfrm>
            <a:off x="1168385" y="5231428"/>
            <a:ext cx="5233211" cy="919001"/>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7000"/>
              </a:lnSpc>
            </a:pPr>
            <a:endParaRPr lang="fr-FR" sz="1200" dirty="0">
              <a:effectLst/>
              <a:cs typeface="Times New Roman" panose="02020603050405020304" pitchFamily="18" charset="0"/>
            </a:endParaRPr>
          </a:p>
          <a:p>
            <a:pPr marL="171450" indent="-171450">
              <a:lnSpc>
                <a:spcPct val="107000"/>
              </a:lnSpc>
              <a:buFont typeface="Wingdings" panose="05000000000000000000" pitchFamily="2" charset="2"/>
              <a:buChar char="Ø"/>
            </a:pPr>
            <a:r>
              <a:rPr lang="fr-FR" sz="1200" dirty="0">
                <a:effectLst/>
                <a:cs typeface="Times New Roman" panose="02020603050405020304" pitchFamily="18" charset="0"/>
              </a:rPr>
              <a:t>Durée </a:t>
            </a:r>
            <a:r>
              <a:rPr lang="fr-FR" sz="1200" dirty="0">
                <a:cs typeface="Times New Roman" panose="02020603050405020304" pitchFamily="18" charset="0"/>
              </a:rPr>
              <a:t>2h</a:t>
            </a:r>
            <a:r>
              <a:rPr lang="fr-FR" sz="1200" dirty="0">
                <a:effectLst/>
                <a:cs typeface="Times New Roman" panose="02020603050405020304" pitchFamily="18" charset="0"/>
              </a:rPr>
              <a:t> :</a:t>
            </a:r>
          </a:p>
          <a:p>
            <a:pPr>
              <a:lnSpc>
                <a:spcPct val="107000"/>
              </a:lnSpc>
            </a:pPr>
            <a:r>
              <a:rPr lang="fr-FR" sz="1200" dirty="0">
                <a:effectLst/>
                <a:cs typeface="Times New Roman" panose="02020603050405020304" pitchFamily="18" charset="0"/>
              </a:rPr>
              <a:t>-Application aux courroies à section rectangulaire (organe de transmission de puissance) et aux boulons (organe de liaison par serrage axial).</a:t>
            </a:r>
            <a:endParaRPr lang="fr-FR" sz="1200" dirty="0">
              <a:effectLst/>
              <a:ea typeface="Arial" panose="020B0604020202020204" pitchFamily="34" charset="0"/>
              <a:cs typeface="Times New Roman" panose="02020603050405020304" pitchFamily="18" charset="0"/>
            </a:endParaRPr>
          </a:p>
        </p:txBody>
      </p:sp>
      <p:sp>
        <p:nvSpPr>
          <p:cNvPr id="12" name="Rounded Rectangle 64">
            <a:extLst>
              <a:ext uri="{FF2B5EF4-FFF2-40B4-BE49-F238E27FC236}">
                <a16:creationId xmlns:a16="http://schemas.microsoft.com/office/drawing/2014/main" id="{EB4DF29E-0E3E-4EF9-F6E3-CC65D2E2AC50}"/>
              </a:ext>
            </a:extLst>
          </p:cNvPr>
          <p:cNvSpPr/>
          <p:nvPr/>
        </p:nvSpPr>
        <p:spPr>
          <a:xfrm>
            <a:off x="6618250" y="5226489"/>
            <a:ext cx="5375762" cy="918298"/>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pPr>
            <a:r>
              <a:rPr lang="fr-FR" sz="1200" b="1" kern="1200" dirty="0">
                <a:effectLst/>
                <a:cs typeface="Times New Roman" panose="02020603050405020304" pitchFamily="18" charset="0"/>
              </a:rPr>
              <a:t>TP 2 : essai de torsion</a:t>
            </a:r>
            <a:endParaRPr lang="fr-FR" sz="1200" b="1" dirty="0">
              <a:effectLst/>
              <a:cs typeface="Times New Roman" panose="02020603050405020304" pitchFamily="18" charset="0"/>
            </a:endParaRPr>
          </a:p>
          <a:p>
            <a:pPr marL="171450" indent="-171450">
              <a:lnSpc>
                <a:spcPct val="107000"/>
              </a:lnSpc>
              <a:buFont typeface="Wingdings" panose="05000000000000000000" pitchFamily="2" charset="2"/>
              <a:buChar char="Ø"/>
            </a:pPr>
            <a:r>
              <a:rPr lang="fr-FR" sz="1200" dirty="0">
                <a:cs typeface="Times New Roman" panose="02020603050405020304" pitchFamily="18" charset="0"/>
              </a:rPr>
              <a:t>Durée </a:t>
            </a:r>
            <a:r>
              <a:rPr lang="fr-FR" sz="1200" kern="1200" dirty="0">
                <a:effectLst/>
                <a:cs typeface="Times New Roman" panose="02020603050405020304" pitchFamily="18" charset="0"/>
              </a:rPr>
              <a:t>(</a:t>
            </a:r>
            <a:r>
              <a:rPr lang="fr-FR" sz="1200" dirty="0">
                <a:cs typeface="Times New Roman" panose="02020603050405020304" pitchFamily="18" charset="0"/>
              </a:rPr>
              <a:t>2h</a:t>
            </a:r>
            <a:r>
              <a:rPr lang="fr-FR" sz="1200" kern="1200" dirty="0">
                <a:effectLst/>
                <a:cs typeface="Times New Roman" panose="02020603050405020304" pitchFamily="18" charset="0"/>
              </a:rPr>
              <a:t>) :</a:t>
            </a:r>
          </a:p>
          <a:p>
            <a:pPr>
              <a:lnSpc>
                <a:spcPct val="107000"/>
              </a:lnSpc>
            </a:pPr>
            <a:r>
              <a:rPr lang="fr-FR" sz="1200" dirty="0">
                <a:cs typeface="Times New Roman" panose="02020603050405020304" pitchFamily="18" charset="0"/>
              </a:rPr>
              <a:t>-</a:t>
            </a:r>
            <a:r>
              <a:rPr lang="da-DK" sz="1200" dirty="0">
                <a:cs typeface="Times New Roman" panose="02020603050405020304" pitchFamily="18" charset="0"/>
              </a:rPr>
              <a:t>Torsion NF EN ISO 458(NF.T.51.102).</a:t>
            </a:r>
            <a:endParaRPr lang="fr-FR" sz="1200" dirty="0">
              <a:effectLst/>
              <a:cs typeface="Times New Roman" panose="02020603050405020304" pitchFamily="18" charset="0"/>
            </a:endParaRPr>
          </a:p>
          <a:p>
            <a:pPr>
              <a:lnSpc>
                <a:spcPct val="107000"/>
              </a:lnSpc>
            </a:pPr>
            <a:endParaRPr lang="fr-FR" sz="1200" dirty="0">
              <a:effectLst/>
              <a:ea typeface="Arial" panose="020B0604020202020204" pitchFamily="34" charset="0"/>
              <a:cs typeface="Times New Roman" panose="02020603050405020304" pitchFamily="18" charset="0"/>
            </a:endParaRPr>
          </a:p>
        </p:txBody>
      </p:sp>
      <p:sp>
        <p:nvSpPr>
          <p:cNvPr id="13" name="Rounded Rectangle 64">
            <a:extLst>
              <a:ext uri="{FF2B5EF4-FFF2-40B4-BE49-F238E27FC236}">
                <a16:creationId xmlns:a16="http://schemas.microsoft.com/office/drawing/2014/main" id="{83A8A5CA-C1CA-FF40-FC95-035ABBF1C1FE}"/>
              </a:ext>
            </a:extLst>
          </p:cNvPr>
          <p:cNvSpPr/>
          <p:nvPr/>
        </p:nvSpPr>
        <p:spPr>
          <a:xfrm>
            <a:off x="6618252" y="3464776"/>
            <a:ext cx="5375761" cy="918297"/>
          </a:xfrm>
          <a:prstGeom prst="roundRect">
            <a:avLst>
              <a:gd name="adj" fmla="val 7734"/>
            </a:avLst>
          </a:prstGeom>
          <a:noFill/>
          <a:ln w="25400">
            <a:solidFill>
              <a:schemeClr val="accent2"/>
            </a:solidFill>
          </a:ln>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pPr>
            <a:r>
              <a:rPr lang="fr-FR" sz="1200" b="1" kern="1200" dirty="0">
                <a:effectLst/>
                <a:cs typeface="Times New Roman" panose="02020603050405020304" pitchFamily="18" charset="0"/>
              </a:rPr>
              <a:t>TP 2 :</a:t>
            </a:r>
            <a:r>
              <a:rPr lang="fr-FR" sz="1200" b="1" dirty="0">
                <a:cs typeface="Times New Roman" panose="02020603050405020304" pitchFamily="18" charset="0"/>
              </a:rPr>
              <a:t>essai de flexion </a:t>
            </a:r>
            <a:endParaRPr lang="fr-FR" sz="1200" b="1" dirty="0">
              <a:effectLst/>
              <a:cs typeface="Times New Roman" panose="02020603050405020304" pitchFamily="18" charset="0"/>
            </a:endParaRPr>
          </a:p>
          <a:p>
            <a:pPr marL="171450" indent="-171450">
              <a:lnSpc>
                <a:spcPct val="107000"/>
              </a:lnSpc>
              <a:buFont typeface="Wingdings" panose="05000000000000000000" pitchFamily="2" charset="2"/>
              <a:buChar char="Ø"/>
            </a:pPr>
            <a:r>
              <a:rPr lang="fr-FR" sz="1200" kern="1200" dirty="0">
                <a:effectLst/>
                <a:cs typeface="Times New Roman" panose="02020603050405020304" pitchFamily="18" charset="0"/>
              </a:rPr>
              <a:t>durée (2h) :</a:t>
            </a:r>
          </a:p>
          <a:p>
            <a:pPr>
              <a:lnSpc>
                <a:spcPct val="107000"/>
              </a:lnSpc>
            </a:pPr>
            <a:r>
              <a:rPr lang="fr-FR" sz="1200" dirty="0">
                <a:cs typeface="Times New Roman" panose="02020603050405020304" pitchFamily="18" charset="0"/>
              </a:rPr>
              <a:t>-Flexion NF EN ISO 178(NF.T.51.001).</a:t>
            </a:r>
            <a:endParaRPr lang="fr-FR" sz="1200" dirty="0">
              <a:effectLst/>
              <a:cs typeface="Times New Roman" panose="02020603050405020304" pitchFamily="18" charset="0"/>
            </a:endParaRPr>
          </a:p>
        </p:txBody>
      </p:sp>
      <p:sp>
        <p:nvSpPr>
          <p:cNvPr id="14" name="Rounded Rectangle 64">
            <a:extLst>
              <a:ext uri="{FF2B5EF4-FFF2-40B4-BE49-F238E27FC236}">
                <a16:creationId xmlns:a16="http://schemas.microsoft.com/office/drawing/2014/main" id="{94FE5573-C9D7-3A4D-FEC0-6132AD8E866D}"/>
              </a:ext>
            </a:extLst>
          </p:cNvPr>
          <p:cNvSpPr/>
          <p:nvPr/>
        </p:nvSpPr>
        <p:spPr>
          <a:xfrm>
            <a:off x="6618252" y="1822081"/>
            <a:ext cx="5375761" cy="845757"/>
          </a:xfrm>
          <a:prstGeom prst="roundRect">
            <a:avLst>
              <a:gd name="adj" fmla="val 7734"/>
            </a:avLst>
          </a:prstGeom>
          <a:solidFill>
            <a:schemeClr val="accent2">
              <a:lumMod val="40000"/>
              <a:lumOff val="60000"/>
            </a:schemeClr>
          </a:solidFill>
          <a:ln w="25400">
            <a:solidFill>
              <a:schemeClr val="accent2"/>
            </a:solidFill>
          </a:ln>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pPr>
            <a:r>
              <a:rPr lang="fr-FR" sz="1200" b="1" kern="1200" dirty="0">
                <a:effectLst/>
                <a:cs typeface="Times New Roman" panose="02020603050405020304" pitchFamily="18" charset="0"/>
              </a:rPr>
              <a:t>TP 1 </a:t>
            </a:r>
            <a:r>
              <a:rPr lang="fr-FR" sz="1200" b="1" dirty="0">
                <a:cs typeface="Times New Roman" panose="02020603050405020304" pitchFamily="18" charset="0"/>
              </a:rPr>
              <a:t>:essai de traction</a:t>
            </a:r>
            <a:endParaRPr lang="fr-FR" sz="1200" b="1" dirty="0">
              <a:effectLst/>
              <a:cs typeface="Times New Roman" panose="02020603050405020304" pitchFamily="18" charset="0"/>
            </a:endParaRPr>
          </a:p>
          <a:p>
            <a:pPr marL="171450" indent="-171450">
              <a:lnSpc>
                <a:spcPct val="115000"/>
              </a:lnSpc>
              <a:buFont typeface="Wingdings" panose="05000000000000000000" pitchFamily="2" charset="2"/>
              <a:buChar char="Ø"/>
            </a:pPr>
            <a:r>
              <a:rPr lang="fr-FR" sz="1200" dirty="0">
                <a:cs typeface="Times New Roman" panose="02020603050405020304" pitchFamily="18" charset="0"/>
              </a:rPr>
              <a:t>Durée (2h)</a:t>
            </a:r>
            <a:r>
              <a:rPr lang="fr-FR" sz="1200" kern="1200" dirty="0">
                <a:effectLst/>
                <a:cs typeface="Times New Roman" panose="02020603050405020304" pitchFamily="18" charset="0"/>
              </a:rPr>
              <a:t> : </a:t>
            </a:r>
            <a:endParaRPr lang="fr-FR" sz="1200" dirty="0">
              <a:effectLst/>
              <a:cs typeface="Times New Roman" panose="02020603050405020304" pitchFamily="18" charset="0"/>
            </a:endParaRPr>
          </a:p>
          <a:p>
            <a:pPr>
              <a:lnSpc>
                <a:spcPct val="115000"/>
              </a:lnSpc>
            </a:pPr>
            <a:r>
              <a:rPr lang="fr-FR" sz="1200" kern="1200" dirty="0">
                <a:effectLst/>
                <a:cs typeface="Times New Roman" panose="02020603050405020304" pitchFamily="18" charset="0"/>
              </a:rPr>
              <a:t>-Traction NF EN ISO 527(NF.T.51.034).</a:t>
            </a:r>
            <a:endParaRPr lang="fr-FR" sz="1200" dirty="0">
              <a:effectLst/>
              <a:cs typeface="Times New Roman" panose="02020603050405020304" pitchFamily="18" charset="0"/>
            </a:endParaRPr>
          </a:p>
        </p:txBody>
      </p:sp>
      <p:sp>
        <p:nvSpPr>
          <p:cNvPr id="15" name="Larme 14">
            <a:extLst>
              <a:ext uri="{FF2B5EF4-FFF2-40B4-BE49-F238E27FC236}">
                <a16:creationId xmlns:a16="http://schemas.microsoft.com/office/drawing/2014/main" id="{DCB8C02F-20F9-9919-E393-184CB50ED5B1}"/>
              </a:ext>
            </a:extLst>
          </p:cNvPr>
          <p:cNvSpPr/>
          <p:nvPr/>
        </p:nvSpPr>
        <p:spPr>
          <a:xfrm>
            <a:off x="5975858" y="1819714"/>
            <a:ext cx="397565" cy="24231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fr-FR" dirty="0"/>
              <a:t>1</a:t>
            </a:r>
          </a:p>
        </p:txBody>
      </p:sp>
    </p:spTree>
    <p:extLst>
      <p:ext uri="{BB962C8B-B14F-4D97-AF65-F5344CB8AC3E}">
        <p14:creationId xmlns:p14="http://schemas.microsoft.com/office/powerpoint/2010/main" val="972391443"/>
      </p:ext>
    </p:extLst>
  </p:cSld>
  <p:clrMapOvr>
    <a:masterClrMapping/>
  </p:clrMapOvr>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799</Words>
  <Application>Microsoft Office PowerPoint</Application>
  <PresentationFormat>Grand écran</PresentationFormat>
  <Paragraphs>178</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Calibri</vt:lpstr>
      <vt:lpstr>Calibri Light</vt:lpstr>
      <vt:lpstr>Wingdings</vt:lpstr>
      <vt:lpstr>Rétrospective</vt:lpstr>
      <vt:lpstr>Epreuve 2  Elaboration d’avant-projet</vt:lpstr>
      <vt:lpstr>Présentation du système</vt:lpstr>
      <vt:lpstr>Compte rendu du TP</vt:lpstr>
      <vt:lpstr>Proposition pédagogique (Issue du sujet de TP)</vt:lpstr>
      <vt:lpstr>Compétences et tâches professionnelles</vt:lpstr>
      <vt:lpstr>Présentation du BTS MPC</vt:lpstr>
      <vt:lpstr>Progression annuelle</vt:lpstr>
      <vt:lpstr>Présentation de la séquence</vt:lpstr>
      <vt:lpstr>Séquence pédagogique</vt:lpstr>
      <vt:lpstr>Rotation de TP</vt:lpstr>
      <vt:lpstr>Organisation de la séance</vt:lpstr>
      <vt:lpstr>Organisation de la séance (2nde idée)</vt:lpstr>
      <vt:lpstr>Compte rendu</vt:lpstr>
      <vt:lpstr>Evaluation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39</cp:revision>
  <dcterms:created xsi:type="dcterms:W3CDTF">2023-03-22T10:05:05Z</dcterms:created>
  <dcterms:modified xsi:type="dcterms:W3CDTF">2023-06-14T14:07:42Z</dcterms:modified>
</cp:coreProperties>
</file>