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2" r:id="rId4"/>
    <p:sldId id="269" r:id="rId5"/>
    <p:sldId id="272" r:id="rId6"/>
    <p:sldId id="271" r:id="rId7"/>
    <p:sldId id="270" r:id="rId8"/>
    <p:sldId id="273" r:id="rId9"/>
    <p:sldId id="274" r:id="rId10"/>
    <p:sldId id="275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644" y="3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12/06/2023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0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Epreuve 2 </a:t>
            </a:r>
            <a:br>
              <a:rPr lang="fr-FR" dirty="0"/>
            </a:br>
            <a:r>
              <a:rPr lang="fr-FR" dirty="0"/>
              <a:t>Dynamique du solide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BTS CPI</a:t>
            </a:r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5E5E0-21BA-4408-932A-A12890E3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séquence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42B363-4962-3ACA-BF6E-B388075BAC2F}"/>
              </a:ext>
            </a:extLst>
          </p:cNvPr>
          <p:cNvSpPr/>
          <p:nvPr/>
        </p:nvSpPr>
        <p:spPr>
          <a:xfrm>
            <a:off x="356132" y="945362"/>
            <a:ext cx="356135" cy="1241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Semaine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38C3BF-292B-DEA0-2F8D-C4CA9AE140D9}"/>
              </a:ext>
            </a:extLst>
          </p:cNvPr>
          <p:cNvSpPr/>
          <p:nvPr/>
        </p:nvSpPr>
        <p:spPr>
          <a:xfrm>
            <a:off x="356132" y="2327496"/>
            <a:ext cx="356135" cy="1241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Semaine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E220D-8A8C-513A-33DF-B5D2A064D3D8}"/>
              </a:ext>
            </a:extLst>
          </p:cNvPr>
          <p:cNvSpPr/>
          <p:nvPr/>
        </p:nvSpPr>
        <p:spPr>
          <a:xfrm>
            <a:off x="356131" y="3709630"/>
            <a:ext cx="356135" cy="1241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Semaine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7274A-B9CA-02ED-C247-52E127D6FADE}"/>
              </a:ext>
            </a:extLst>
          </p:cNvPr>
          <p:cNvSpPr/>
          <p:nvPr/>
        </p:nvSpPr>
        <p:spPr>
          <a:xfrm>
            <a:off x="904774" y="945362"/>
            <a:ext cx="5191225" cy="1241659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TP découverte – Inertie des pièces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Modifier l’inertie du solide en 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Mesurer le temps de accélération/décélération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Analyser l’équilibrage statique et dynamique</a:t>
            </a:r>
          </a:p>
          <a:p>
            <a:endParaRPr lang="fr-FR" dirty="0"/>
          </a:p>
        </p:txBody>
      </p:sp>
      <p:pic>
        <p:nvPicPr>
          <p:cNvPr id="11" name="Picture 2" descr="Image non disponible">
            <a:extLst>
              <a:ext uri="{FF2B5EF4-FFF2-40B4-BE49-F238E27FC236}">
                <a16:creationId xmlns:a16="http://schemas.microsoft.com/office/drawing/2014/main" id="{60166711-B088-FC78-0405-BDF205786E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2" b="89967" l="6132" r="93757">
                        <a14:foregroundMark x1="93868" y1="68116" x2="93868" y2="68116"/>
                        <a14:foregroundMark x1="8473" y1="47603" x2="8473" y2="47603"/>
                        <a14:foregroundMark x1="6132" y1="57302" x2="6132" y2="573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203" y="882798"/>
            <a:ext cx="603665" cy="60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ntrol'X : un système qui ne cache rien !">
            <a:extLst>
              <a:ext uri="{FF2B5EF4-FFF2-40B4-BE49-F238E27FC236}">
                <a16:creationId xmlns:a16="http://schemas.microsoft.com/office/drawing/2014/main" id="{90EB86DD-3252-902D-8EDD-2D2CEB958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338" y="1786128"/>
            <a:ext cx="628626" cy="51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E4CA07-4416-33FB-1944-AF57B0018B5D}"/>
              </a:ext>
            </a:extLst>
          </p:cNvPr>
          <p:cNvSpPr/>
          <p:nvPr/>
        </p:nvSpPr>
        <p:spPr>
          <a:xfrm>
            <a:off x="6361819" y="984317"/>
            <a:ext cx="5563881" cy="12416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Cours &amp; TD</a:t>
            </a:r>
          </a:p>
          <a:p>
            <a:r>
              <a:rPr lang="fr-FR" sz="1050" dirty="0"/>
              <a:t>Caractéristiques d’inertie d’un solide</a:t>
            </a:r>
          </a:p>
          <a:p>
            <a:r>
              <a:rPr lang="fr-FR" sz="1050" dirty="0"/>
              <a:t>Centre de gravité d’un solide ou ensemble de solides : (barycentrique, exploitation logicielle,) </a:t>
            </a:r>
          </a:p>
          <a:p>
            <a:r>
              <a:rPr lang="fr-FR" sz="1050" dirty="0"/>
              <a:t>Moment d’inertie d’un solide par rapport à un axe,</a:t>
            </a:r>
          </a:p>
          <a:p>
            <a:r>
              <a:rPr lang="fr-FR" sz="1050" dirty="0"/>
              <a:t>Théorème de Huygens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F2E549-B0B5-7652-A9A7-995DC8323C4A}"/>
              </a:ext>
            </a:extLst>
          </p:cNvPr>
          <p:cNvSpPr/>
          <p:nvPr/>
        </p:nvSpPr>
        <p:spPr>
          <a:xfrm>
            <a:off x="7360122" y="2382787"/>
            <a:ext cx="4475746" cy="25685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Cours &amp; TD</a:t>
            </a:r>
            <a:endParaRPr lang="fr-FR" sz="1050" b="1" dirty="0"/>
          </a:p>
          <a:p>
            <a:pPr algn="ctr"/>
            <a:r>
              <a:rPr lang="fr-FR" sz="1050" dirty="0"/>
              <a:t>PFD Translation rectiligne</a:t>
            </a:r>
          </a:p>
          <a:p>
            <a:pPr algn="ctr"/>
            <a:r>
              <a:rPr lang="fr-FR" sz="1050" dirty="0"/>
              <a:t>PFD rotation autour d’un axe fixe</a:t>
            </a:r>
          </a:p>
          <a:p>
            <a:pPr algn="ctr"/>
            <a:endParaRPr lang="fr-FR" sz="1050" dirty="0"/>
          </a:p>
          <a:p>
            <a:r>
              <a:rPr lang="fr-FR" sz="1050" dirty="0"/>
              <a:t>TD  : pour plusieurs configurations des masselottes : </a:t>
            </a:r>
          </a:p>
          <a:p>
            <a:r>
              <a:rPr lang="fr-FR" sz="1050" dirty="0"/>
              <a:t>	Calculer le centre d’inertie </a:t>
            </a:r>
          </a:p>
          <a:p>
            <a:r>
              <a:rPr lang="fr-FR" sz="1050" dirty="0"/>
              <a:t>	Calculer l’inertie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0EA594-3A38-1ADF-FBC8-B111ADCFD4F8}"/>
              </a:ext>
            </a:extLst>
          </p:cNvPr>
          <p:cNvSpPr/>
          <p:nvPr/>
        </p:nvSpPr>
        <p:spPr>
          <a:xfrm>
            <a:off x="904776" y="2357466"/>
            <a:ext cx="2743200" cy="25820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TP « Mouvement de translation »</a:t>
            </a:r>
          </a:p>
          <a:p>
            <a:pPr algn="ctr"/>
            <a:endParaRPr lang="fr-FR" b="1" dirty="0"/>
          </a:p>
          <a:p>
            <a:endParaRPr lang="fr-FR" b="1" dirty="0"/>
          </a:p>
          <a:p>
            <a:r>
              <a:rPr lang="fr-FR" b="1" dirty="0"/>
              <a:t>Objectif : justifier qu’un vérin permet au système d’avoir les performances voulues</a:t>
            </a:r>
          </a:p>
          <a:p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09F32A-58B8-51C6-EFBF-20861E1D8FF6}"/>
              </a:ext>
            </a:extLst>
          </p:cNvPr>
          <p:cNvSpPr/>
          <p:nvPr/>
        </p:nvSpPr>
        <p:spPr>
          <a:xfrm>
            <a:off x="3841603" y="2369259"/>
            <a:ext cx="2838330" cy="25685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TP « Mouvement de rotation »</a:t>
            </a:r>
          </a:p>
          <a:p>
            <a:endParaRPr lang="fr-FR" dirty="0"/>
          </a:p>
          <a:p>
            <a:endParaRPr lang="fr-FR" b="1" dirty="0"/>
          </a:p>
          <a:p>
            <a:r>
              <a:rPr lang="fr-FR" b="1" dirty="0"/>
              <a:t>Objectif : justifier qu’un moteur permet au système d’avoir les performances voulues</a:t>
            </a:r>
          </a:p>
        </p:txBody>
      </p:sp>
      <p:pic>
        <p:nvPicPr>
          <p:cNvPr id="18" name="Picture 2" descr="Image non disponible">
            <a:extLst>
              <a:ext uri="{FF2B5EF4-FFF2-40B4-BE49-F238E27FC236}">
                <a16:creationId xmlns:a16="http://schemas.microsoft.com/office/drawing/2014/main" id="{0C5833E2-0400-2655-ED40-9C5465A6F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2" b="89967" l="6132" r="93757">
                        <a14:foregroundMark x1="93868" y1="68116" x2="93868" y2="68116"/>
                        <a14:foregroundMark x1="8473" y1="47603" x2="8473" y2="47603"/>
                        <a14:foregroundMark x1="6132" y1="57302" x2="6132" y2="573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557" y="4319552"/>
            <a:ext cx="1522984" cy="152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non disponible">
            <a:extLst>
              <a:ext uri="{FF2B5EF4-FFF2-40B4-BE49-F238E27FC236}">
                <a16:creationId xmlns:a16="http://schemas.microsoft.com/office/drawing/2014/main" id="{51DFB82A-AE4D-1556-2627-7FACEFFBA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2" b="89967" l="6132" r="93757">
                        <a14:foregroundMark x1="93868" y1="68116" x2="93868" y2="68116"/>
                        <a14:foregroundMark x1="8473" y1="47603" x2="8473" y2="47603"/>
                        <a14:foregroundMark x1="6132" y1="57302" x2="6132" y2="573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732" y="3154895"/>
            <a:ext cx="1522984" cy="152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54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53F61-234D-DBF8-3D34-3DBB15BB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séance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C7DE6-2146-9B45-1C55-BEC92822A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/>
          <a:lstStyle/>
          <a:p>
            <a:r>
              <a:rPr lang="fr-FR" dirty="0"/>
              <a:t>Activité 1 – Sur le système</a:t>
            </a:r>
          </a:p>
          <a:p>
            <a:pPr lvl="1"/>
            <a:r>
              <a:rPr lang="fr-FR" dirty="0"/>
              <a:t>Objectif : découvrir l’effet de l’inertie sur le temps de démarrage d’un système</a:t>
            </a:r>
          </a:p>
          <a:p>
            <a:pPr lvl="1"/>
            <a:r>
              <a:rPr lang="fr-FR" dirty="0"/>
              <a:t>Manipulation 1</a:t>
            </a:r>
          </a:p>
          <a:p>
            <a:pPr lvl="2"/>
            <a:r>
              <a:rPr lang="fr-FR" dirty="0"/>
              <a:t>On supprime tous les dispositifs d’équilibrage</a:t>
            </a:r>
          </a:p>
          <a:p>
            <a:pPr lvl="2"/>
            <a:r>
              <a:rPr lang="fr-FR" dirty="0"/>
              <a:t>On mesure le temps pour aller de 0 à 1000 tr/min.</a:t>
            </a:r>
          </a:p>
          <a:p>
            <a:pPr lvl="2"/>
            <a:r>
              <a:rPr lang="fr-FR" dirty="0"/>
              <a:t>On mesure le courant. </a:t>
            </a:r>
          </a:p>
          <a:p>
            <a:pPr lvl="1"/>
            <a:r>
              <a:rPr lang="fr-FR" dirty="0"/>
              <a:t>Manipulation 2</a:t>
            </a:r>
          </a:p>
          <a:p>
            <a:pPr lvl="2"/>
            <a:r>
              <a:rPr lang="fr-FR" dirty="0"/>
              <a:t>On ajoute tous les dispositifs d’équilibrage (inertie maximale, équilibrage statique et dynamique)</a:t>
            </a:r>
          </a:p>
          <a:p>
            <a:pPr lvl="2"/>
            <a:r>
              <a:rPr lang="fr-FR" dirty="0"/>
              <a:t>On mesure le temps pour aller de 0 à 1000 tr/min.</a:t>
            </a:r>
          </a:p>
          <a:p>
            <a:pPr lvl="2"/>
            <a:r>
              <a:rPr lang="fr-FR" dirty="0"/>
              <a:t>On mesure le courant. 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Résultats</a:t>
            </a:r>
          </a:p>
          <a:p>
            <a:pPr lvl="2"/>
            <a:r>
              <a:rPr lang="fr-FR" dirty="0"/>
              <a:t>Le temps pour atteindre la vitesse est supérieure quand la masse à faire tourner est plus grande</a:t>
            </a:r>
          </a:p>
          <a:p>
            <a:pPr lvl="2"/>
            <a:r>
              <a:rPr lang="fr-FR" dirty="0"/>
              <a:t>Le courant consomme est plus important.  </a:t>
            </a:r>
          </a:p>
          <a:p>
            <a:pPr marL="384175" lvl="2" indent="0">
              <a:buNone/>
            </a:pPr>
            <a:endParaRPr lang="fr-FR" dirty="0"/>
          </a:p>
          <a:p>
            <a:pPr lvl="2"/>
            <a:endParaRPr lang="fr-FR" dirty="0"/>
          </a:p>
        </p:txBody>
      </p:sp>
      <p:pic>
        <p:nvPicPr>
          <p:cNvPr id="5" name="Picture 2" descr="Image non disponible">
            <a:extLst>
              <a:ext uri="{FF2B5EF4-FFF2-40B4-BE49-F238E27FC236}">
                <a16:creationId xmlns:a16="http://schemas.microsoft.com/office/drawing/2014/main" id="{C7C19C4A-DD2D-4BAA-C9D9-F7E165649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2" b="89967" l="6132" r="93757">
                        <a14:foregroundMark x1="93868" y1="68116" x2="93868" y2="68116"/>
                        <a14:foregroundMark x1="8473" y1="47603" x2="8473" y2="47603"/>
                        <a14:foregroundMark x1="6132" y1="57302" x2="6132" y2="573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124" y="-98978"/>
            <a:ext cx="2679948" cy="26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0E63645-751D-D283-B05F-FCABAF17AE4B}"/>
              </a:ext>
            </a:extLst>
          </p:cNvPr>
          <p:cNvSpPr txBox="1">
            <a:spLocks/>
          </p:cNvSpPr>
          <p:nvPr/>
        </p:nvSpPr>
        <p:spPr>
          <a:xfrm>
            <a:off x="6126021" y="2679950"/>
            <a:ext cx="5978205" cy="3555276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271463" indent="-2698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lang="fr-FR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9263" indent="-24923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2428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4863" indent="-2381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82663" indent="-2333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Activité 2 – Modélisation (</a:t>
            </a:r>
            <a:r>
              <a:rPr lang="fr-FR" dirty="0" err="1"/>
              <a:t>Méca</a:t>
            </a:r>
            <a:r>
              <a:rPr lang="fr-FR" dirty="0"/>
              <a:t> 3D ou Scilab multiphysique)</a:t>
            </a:r>
          </a:p>
          <a:p>
            <a:pPr lvl="1"/>
            <a:r>
              <a:rPr lang="fr-FR" dirty="0"/>
              <a:t>Objectif : Valider les résultats expérimentaux un utilisant un modèle</a:t>
            </a:r>
          </a:p>
          <a:p>
            <a:pPr lvl="1"/>
            <a:r>
              <a:rPr lang="fr-FR" dirty="0"/>
              <a:t>Manipulation 1</a:t>
            </a:r>
          </a:p>
          <a:p>
            <a:pPr lvl="2"/>
            <a:r>
              <a:rPr lang="fr-FR" dirty="0"/>
              <a:t>On supprime tous les dispositifs d’équilibrage</a:t>
            </a:r>
          </a:p>
          <a:p>
            <a:pPr lvl="2"/>
            <a:r>
              <a:rPr lang="fr-FR" dirty="0"/>
              <a:t>On mesure le temps pour aller de 0 à 1000 tr/min.</a:t>
            </a:r>
          </a:p>
          <a:p>
            <a:pPr lvl="2"/>
            <a:r>
              <a:rPr lang="fr-FR" dirty="0"/>
              <a:t>On mesure le courant. </a:t>
            </a:r>
          </a:p>
          <a:p>
            <a:pPr lvl="1"/>
            <a:r>
              <a:rPr lang="fr-FR" dirty="0"/>
              <a:t>Manipulation 2</a:t>
            </a:r>
          </a:p>
          <a:p>
            <a:pPr lvl="2"/>
            <a:r>
              <a:rPr lang="fr-FR" dirty="0"/>
              <a:t>On ajoute tous les dispositifs d’équilibrage (inertie maximale, équilibrage statique et dynamique)</a:t>
            </a:r>
          </a:p>
          <a:p>
            <a:pPr lvl="2"/>
            <a:r>
              <a:rPr lang="fr-FR" dirty="0"/>
              <a:t>On mesure le temps pour aller de 0 à 1000 tr/min.</a:t>
            </a:r>
          </a:p>
          <a:p>
            <a:pPr lvl="2"/>
            <a:r>
              <a:rPr lang="fr-FR" dirty="0"/>
              <a:t>On mesure le courant. 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Résultats</a:t>
            </a:r>
          </a:p>
          <a:p>
            <a:pPr lvl="2"/>
            <a:r>
              <a:rPr lang="fr-FR" dirty="0"/>
              <a:t>Vérification de l’adéquation des résultats avec l’activité 1</a:t>
            </a:r>
          </a:p>
          <a:p>
            <a:pPr marL="384175" lvl="2" indent="0">
              <a:buFont typeface="Wingdings" panose="05000000000000000000" pitchFamily="2" charset="2"/>
              <a:buNone/>
            </a:pP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608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AFDDF7-870B-FCE5-C91A-0C1FAA9E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séance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765B24-C461-AD29-D33A-E6C27AA72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2367815"/>
            <a:ext cx="5907620" cy="3867411"/>
          </a:xfrm>
        </p:spPr>
        <p:txBody>
          <a:bodyPr/>
          <a:lstStyle/>
          <a:p>
            <a:r>
              <a:rPr lang="fr-FR" dirty="0"/>
              <a:t>Activité 3 – Sur un modèle (</a:t>
            </a:r>
            <a:r>
              <a:rPr lang="fr-FR" dirty="0" err="1"/>
              <a:t>Méca</a:t>
            </a:r>
            <a:r>
              <a:rPr lang="fr-FR" dirty="0"/>
              <a:t> 3D ou Scilab)</a:t>
            </a:r>
          </a:p>
          <a:p>
            <a:pPr lvl="1"/>
            <a:r>
              <a:rPr lang="fr-FR" dirty="0"/>
              <a:t>Objectif : analyser l’effet de la répartition de masse sur l’axe de rotation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On a validé le modèle lors de l’activité 2</a:t>
            </a:r>
          </a:p>
          <a:p>
            <a:pPr lvl="1"/>
            <a:r>
              <a:rPr lang="fr-FR" dirty="0"/>
              <a:t>On utilise de solides de même masse (2 cylindres) et de géométrie différente</a:t>
            </a:r>
          </a:p>
          <a:p>
            <a:pPr lvl="1"/>
            <a:r>
              <a:rPr lang="fr-FR" dirty="0"/>
              <a:t>On mesure le temps / courant d’accélération</a:t>
            </a:r>
          </a:p>
          <a:p>
            <a:pPr marL="200025" lvl="1" indent="0">
              <a:buNone/>
            </a:pPr>
            <a:endParaRPr lang="fr-FR" dirty="0"/>
          </a:p>
        </p:txBody>
      </p:sp>
      <p:sp>
        <p:nvSpPr>
          <p:cNvPr id="4" name="Organigramme : Stockage à accès direct 3">
            <a:extLst>
              <a:ext uri="{FF2B5EF4-FFF2-40B4-BE49-F238E27FC236}">
                <a16:creationId xmlns:a16="http://schemas.microsoft.com/office/drawing/2014/main" id="{5C53FC1D-16F0-D03F-0F83-8596BA2A7B3B}"/>
              </a:ext>
            </a:extLst>
          </p:cNvPr>
          <p:cNvSpPr/>
          <p:nvPr/>
        </p:nvSpPr>
        <p:spPr>
          <a:xfrm>
            <a:off x="10809170" y="2846671"/>
            <a:ext cx="462013" cy="1164657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Stockage à accès direct 4">
            <a:extLst>
              <a:ext uri="{FF2B5EF4-FFF2-40B4-BE49-F238E27FC236}">
                <a16:creationId xmlns:a16="http://schemas.microsoft.com/office/drawing/2014/main" id="{66ADB4C7-49DD-8E76-7D51-068AAEC41AF7}"/>
              </a:ext>
            </a:extLst>
          </p:cNvPr>
          <p:cNvSpPr/>
          <p:nvPr/>
        </p:nvSpPr>
        <p:spPr>
          <a:xfrm>
            <a:off x="8901076" y="3299706"/>
            <a:ext cx="1474957" cy="331613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02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9123B-4DFB-5F10-335E-A132F935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séance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9689C9-D493-FEA9-DD19-F802B5DF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5763241" cy="5253339"/>
          </a:xfrm>
        </p:spPr>
        <p:txBody>
          <a:bodyPr/>
          <a:lstStyle/>
          <a:p>
            <a:r>
              <a:rPr lang="fr-FR" dirty="0"/>
              <a:t>Activité 4 – Sur le système</a:t>
            </a:r>
          </a:p>
          <a:p>
            <a:pPr lvl="1"/>
            <a:r>
              <a:rPr lang="fr-FR" dirty="0"/>
              <a:t>Configuration d’équilibrage statique (et pas d’équilibrage dynamique)</a:t>
            </a:r>
          </a:p>
          <a:p>
            <a:pPr lvl="1"/>
            <a:r>
              <a:rPr lang="fr-FR" dirty="0"/>
              <a:t>Observation de vibrations 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Activité 5 – Validation d’un modèle (</a:t>
            </a:r>
            <a:r>
              <a:rPr lang="fr-FR" dirty="0" err="1"/>
              <a:t>Méca</a:t>
            </a:r>
            <a:r>
              <a:rPr lang="fr-FR" dirty="0"/>
              <a:t> 3D, Actions dans les liaisons)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0C0BEDA-E44E-16EE-A8C3-383774670548}"/>
              </a:ext>
            </a:extLst>
          </p:cNvPr>
          <p:cNvSpPr txBox="1">
            <a:spLocks/>
          </p:cNvSpPr>
          <p:nvPr/>
        </p:nvSpPr>
        <p:spPr>
          <a:xfrm>
            <a:off x="6253214" y="981887"/>
            <a:ext cx="5763241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71463" indent="-2698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lang="fr-FR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9263" indent="-24923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2428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4863" indent="-2381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82663" indent="-2333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Activité 6 – Sur le système</a:t>
            </a:r>
          </a:p>
          <a:p>
            <a:pPr lvl="1"/>
            <a:r>
              <a:rPr lang="fr-FR" dirty="0"/>
              <a:t>Configuration d’équilibrage dynamique (et pas d’équilibrage statique)</a:t>
            </a:r>
          </a:p>
          <a:p>
            <a:pPr lvl="1"/>
            <a:r>
              <a:rPr lang="fr-FR" dirty="0"/>
              <a:t>Observation de vibrations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Activité 7 – Validation d’un modèle (</a:t>
            </a:r>
            <a:r>
              <a:rPr lang="fr-FR" dirty="0" err="1"/>
              <a:t>Méca</a:t>
            </a:r>
            <a:r>
              <a:rPr lang="fr-FR" dirty="0"/>
              <a:t> 3D, Actions dans les liaisons)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4554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49F1A-333C-16EE-C470-452B0B0F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de 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C67463-D8FF-933B-1C4A-76ACB8F2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6899022" cy="525333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Compte-rendu</a:t>
            </a:r>
          </a:p>
          <a:p>
            <a:pPr lvl="1"/>
            <a:r>
              <a:rPr lang="fr-FR" dirty="0"/>
              <a:t>Présentations des notes du TP au tableau (Pour les profs)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Critères d’évaluations</a:t>
            </a:r>
          </a:p>
          <a:p>
            <a:pPr lvl="1"/>
            <a:r>
              <a:rPr lang="fr-FR" dirty="0"/>
              <a:t>Expérimentation – Mise en œuvre</a:t>
            </a:r>
          </a:p>
          <a:p>
            <a:pPr lvl="2"/>
            <a:r>
              <a:rPr lang="fr-FR" dirty="0"/>
              <a:t>0. Le protocole expérimental n’a pas été suivi</a:t>
            </a:r>
          </a:p>
          <a:p>
            <a:pPr lvl="2"/>
            <a:r>
              <a:rPr lang="fr-FR" dirty="0"/>
              <a:t>1. Le protocole expérimental  a été suivi</a:t>
            </a:r>
          </a:p>
          <a:p>
            <a:pPr lvl="2"/>
            <a:r>
              <a:rPr lang="fr-FR" dirty="0"/>
              <a:t>3. Le protocole a été suivi. </a:t>
            </a:r>
          </a:p>
          <a:p>
            <a:pPr lvl="1"/>
            <a:r>
              <a:rPr lang="fr-FR" dirty="0"/>
              <a:t>Expérimentation – Résultats </a:t>
            </a:r>
          </a:p>
          <a:p>
            <a:pPr lvl="2"/>
            <a:r>
              <a:rPr lang="fr-FR" dirty="0"/>
              <a:t>0. Pas de résultats</a:t>
            </a:r>
          </a:p>
          <a:p>
            <a:pPr lvl="2"/>
            <a:r>
              <a:rPr lang="fr-FR" dirty="0"/>
              <a:t>1. Des résultats ont été obtenus mais les ordres de grandeurs ne sont pas bons.</a:t>
            </a:r>
          </a:p>
          <a:p>
            <a:pPr lvl="2"/>
            <a:r>
              <a:rPr lang="fr-FR" dirty="0"/>
              <a:t>2. Des résultats ont été obtenus avec les bons ordres de grandeurs, mais les résultats ne sont pas présentés correctement (titre des courbes etc…)</a:t>
            </a:r>
          </a:p>
          <a:p>
            <a:pPr lvl="2"/>
            <a:r>
              <a:rPr lang="fr-FR" dirty="0"/>
              <a:t>3. Bons résultats, présentés rigoureusement.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Modélisation – Mise en œuvre</a:t>
            </a:r>
          </a:p>
          <a:p>
            <a:pPr lvl="1"/>
            <a:r>
              <a:rPr lang="fr-FR" dirty="0"/>
              <a:t>Modélisation – Résultats 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Communication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D46B0C3-09CD-87B1-A7F7-11F4F894CC30}"/>
              </a:ext>
            </a:extLst>
          </p:cNvPr>
          <p:cNvSpPr txBox="1">
            <a:spLocks/>
          </p:cNvSpPr>
          <p:nvPr/>
        </p:nvSpPr>
        <p:spPr>
          <a:xfrm>
            <a:off x="8855241" y="981887"/>
            <a:ext cx="3218963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71463" indent="-2698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lang="fr-FR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9263" indent="-24923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2428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4863" indent="-2381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82663" indent="-2333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Socrative</a:t>
            </a:r>
            <a:endParaRPr lang="fr-FR" dirty="0"/>
          </a:p>
          <a:p>
            <a:pPr lvl="1"/>
            <a:r>
              <a:rPr lang="fr-FR" dirty="0"/>
              <a:t>QCM ?</a:t>
            </a:r>
          </a:p>
        </p:txBody>
      </p:sp>
    </p:spTree>
    <p:extLst>
      <p:ext uri="{BB962C8B-B14F-4D97-AF65-F5344CB8AC3E}">
        <p14:creationId xmlns:p14="http://schemas.microsoft.com/office/powerpoint/2010/main" val="138555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8C890-6463-2525-1C0A-5B8F51EA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AD3C0C-5706-BA45-E30E-99AF80B2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50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D3A3E-B5FC-B983-2D53-DCAA2D2B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Compte rendu du 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4B29AD-19A9-2A84-021B-07AA8F95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192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6C2CC-3DB4-C44D-4AAA-9BABAEC4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de l’énoncé</a:t>
            </a:r>
          </a:p>
        </p:txBody>
      </p:sp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38F24A96-2C6B-8C6D-915F-25BAF990C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971" y="1719944"/>
            <a:ext cx="9496058" cy="3778476"/>
          </a:xfrm>
        </p:spPr>
      </p:pic>
    </p:spTree>
    <p:extLst>
      <p:ext uri="{BB962C8B-B14F-4D97-AF65-F5344CB8AC3E}">
        <p14:creationId xmlns:p14="http://schemas.microsoft.com/office/powerpoint/2010/main" val="122671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3E2EA-C491-A916-EBEC-0836878A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1C5C66-7699-D5A7-E427-F2068EA7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Origine des élèves</a:t>
            </a:r>
          </a:p>
          <a:p>
            <a:r>
              <a:rPr lang="fr-FR" dirty="0"/>
              <a:t>Objectif de la formation</a:t>
            </a:r>
          </a:p>
          <a:p>
            <a:pPr lvl="1"/>
            <a:r>
              <a:rPr lang="fr-FR" dirty="0"/>
              <a:t>Métiers &amp; secteurs d’activité</a:t>
            </a:r>
          </a:p>
          <a:p>
            <a:r>
              <a:rPr lang="fr-FR" dirty="0"/>
              <a:t>Modalités d’obtention du BTS</a:t>
            </a:r>
          </a:p>
        </p:txBody>
      </p:sp>
    </p:spTree>
    <p:extLst>
      <p:ext uri="{BB962C8B-B14F-4D97-AF65-F5344CB8AC3E}">
        <p14:creationId xmlns:p14="http://schemas.microsoft.com/office/powerpoint/2010/main" val="357252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A98E2-9F7C-8777-1AD5-6835714D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Activités professionnelles &amp; Compétences associées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3F394D-0D59-4BE8-B233-0689B5BCB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/>
          <a:lstStyle/>
          <a:p>
            <a:r>
              <a:rPr lang="fr-FR" dirty="0"/>
              <a:t>A3- Conception préliminaire </a:t>
            </a:r>
          </a:p>
          <a:p>
            <a:pPr lvl="1"/>
            <a:r>
              <a:rPr lang="fr-FR" dirty="0"/>
              <a:t>C13- Valider une géométrie ou une architecture, par simulation informatique ou calcul élémentaire des comportements mécaniques. 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A4- Conception détaillée</a:t>
            </a:r>
          </a:p>
          <a:p>
            <a:pPr lvl="1"/>
            <a:r>
              <a:rPr lang="fr-FR" dirty="0"/>
              <a:t>C23- Valider le comportement du système conçu au regard du cahier des charges fonctionnel.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FBAA08-185D-7841-04E4-ABF47769D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710" y="1059881"/>
            <a:ext cx="5134090" cy="51340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2E484A-D17D-923E-F689-C2C6EC3C42E1}"/>
              </a:ext>
            </a:extLst>
          </p:cNvPr>
          <p:cNvSpPr/>
          <p:nvPr/>
        </p:nvSpPr>
        <p:spPr>
          <a:xfrm>
            <a:off x="8382000" y="1769533"/>
            <a:ext cx="3352800" cy="55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576C8C-AAEC-B5AE-36F7-F2D196D54DD7}"/>
              </a:ext>
            </a:extLst>
          </p:cNvPr>
          <p:cNvSpPr/>
          <p:nvPr/>
        </p:nvSpPr>
        <p:spPr>
          <a:xfrm>
            <a:off x="8382000" y="4665132"/>
            <a:ext cx="3352800" cy="228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7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42356-D7A0-A6FF-6A97-1BB6D8D5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Mécanique industrielle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0B5D59-CB0E-85AB-C802-1F9E0DCC5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6h hebdomadaires</a:t>
            </a:r>
          </a:p>
          <a:p>
            <a:pPr lvl="1"/>
            <a:r>
              <a:rPr lang="fr-FR" dirty="0"/>
              <a:t>2 h cours</a:t>
            </a:r>
          </a:p>
          <a:p>
            <a:pPr lvl="1"/>
            <a:r>
              <a:rPr lang="fr-FR" dirty="0"/>
              <a:t>2h TD </a:t>
            </a:r>
          </a:p>
          <a:p>
            <a:pPr lvl="1"/>
            <a:r>
              <a:rPr lang="fr-FR" dirty="0"/>
              <a:t>2h TP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Semestre 2</a:t>
            </a:r>
          </a:p>
          <a:p>
            <a:pPr lvl="2"/>
            <a:r>
              <a:rPr lang="fr-FR" dirty="0"/>
              <a:t>S417 : Exploitation des logiciels de </a:t>
            </a:r>
            <a:r>
              <a:rPr lang="fr-FR" dirty="0" err="1"/>
              <a:t>RdM</a:t>
            </a:r>
            <a:r>
              <a:rPr lang="fr-FR" dirty="0"/>
              <a:t> (Niveau 4)</a:t>
            </a:r>
          </a:p>
          <a:p>
            <a:pPr lvl="2"/>
            <a:r>
              <a:rPr lang="fr-FR" dirty="0"/>
              <a:t>S418 : Elasticité (Niveau 2)</a:t>
            </a:r>
          </a:p>
          <a:p>
            <a:pPr lvl="2"/>
            <a:r>
              <a:rPr lang="fr-FR" dirty="0"/>
              <a:t>S4-2- Comportements dynamique et énergétique des équipements</a:t>
            </a:r>
          </a:p>
          <a:p>
            <a:pPr lvl="3"/>
            <a:r>
              <a:rPr lang="fr-FR" dirty="0"/>
              <a:t>S4-2-1- Dynamique du solide (Niveau 3)</a:t>
            </a:r>
          </a:p>
          <a:p>
            <a:pPr lvl="3"/>
            <a:r>
              <a:rPr lang="fr-FR" dirty="0"/>
              <a:t>S4-2-2- Puissance et énergie mécaniques (Niveau 2)</a:t>
            </a:r>
          </a:p>
          <a:p>
            <a:pPr lvl="3"/>
            <a:endParaRPr lang="fr-FR" dirty="0"/>
          </a:p>
          <a:p>
            <a:pPr lvl="2"/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BFC65EA5-4906-A6DC-D2CA-8999A5C3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733" y="981887"/>
            <a:ext cx="5838366" cy="178380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1114718-ECA2-F233-D0AD-53CBAE7D5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108010"/>
            <a:ext cx="5894229" cy="23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2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6F83E-70B1-1C8F-26D3-F8CA522A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semestrielle en mécanique industrielle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8F86F-9704-6319-FE4D-B6D88643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Première année, Semestre 2</a:t>
            </a:r>
          </a:p>
          <a:p>
            <a:r>
              <a:rPr lang="fr-FR" dirty="0"/>
              <a:t>12 semaines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Prérequis</a:t>
            </a:r>
          </a:p>
          <a:p>
            <a:pPr lvl="1"/>
            <a:r>
              <a:rPr lang="fr-FR" dirty="0"/>
              <a:t>Modélisation des liaisons</a:t>
            </a:r>
          </a:p>
          <a:p>
            <a:pPr lvl="1"/>
            <a:r>
              <a:rPr lang="fr-FR" dirty="0"/>
              <a:t>Caractérisation des mouvements</a:t>
            </a:r>
          </a:p>
          <a:p>
            <a:pPr lvl="1"/>
            <a:r>
              <a:rPr lang="fr-FR" dirty="0"/>
              <a:t>Modélisation des actions mécaniques</a:t>
            </a:r>
          </a:p>
          <a:p>
            <a:pPr lvl="1"/>
            <a:r>
              <a:rPr lang="fr-FR" dirty="0"/>
              <a:t>PFS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7506EDE-3007-C6E1-DF06-75E01AF3417B}"/>
              </a:ext>
            </a:extLst>
          </p:cNvPr>
          <p:cNvCxnSpPr>
            <a:cxnSpLocks/>
          </p:cNvCxnSpPr>
          <p:nvPr/>
        </p:nvCxnSpPr>
        <p:spPr>
          <a:xfrm>
            <a:off x="117795" y="2509100"/>
            <a:ext cx="11956410" cy="0"/>
          </a:xfrm>
          <a:prstGeom prst="straightConnector1">
            <a:avLst/>
          </a:prstGeom>
          <a:ln w="317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B49FBE6-4A77-AB56-F61E-71E3C519E9F1}"/>
              </a:ext>
            </a:extLst>
          </p:cNvPr>
          <p:cNvSpPr txBox="1"/>
          <p:nvPr/>
        </p:nvSpPr>
        <p:spPr>
          <a:xfrm>
            <a:off x="117795" y="1997890"/>
            <a:ext cx="310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Février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E772D5-6768-8D46-9196-68E854DBB9B5}"/>
              </a:ext>
            </a:extLst>
          </p:cNvPr>
          <p:cNvSpPr txBox="1"/>
          <p:nvPr/>
        </p:nvSpPr>
        <p:spPr>
          <a:xfrm>
            <a:off x="2991624" y="2022662"/>
            <a:ext cx="310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Mars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07CFE78-5789-2492-F906-CC85B3E1548D}"/>
              </a:ext>
            </a:extLst>
          </p:cNvPr>
          <p:cNvSpPr txBox="1"/>
          <p:nvPr/>
        </p:nvSpPr>
        <p:spPr>
          <a:xfrm>
            <a:off x="6096000" y="2059088"/>
            <a:ext cx="310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Avril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241FF33-643C-8275-D900-BEC0B9516D3E}"/>
              </a:ext>
            </a:extLst>
          </p:cNvPr>
          <p:cNvSpPr txBox="1"/>
          <p:nvPr/>
        </p:nvSpPr>
        <p:spPr>
          <a:xfrm>
            <a:off x="8969829" y="2059088"/>
            <a:ext cx="310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Mai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143F3E3-8361-3FD3-C1BF-6422B89A9A33}"/>
              </a:ext>
            </a:extLst>
          </p:cNvPr>
          <p:cNvSpPr txBox="1"/>
          <p:nvPr/>
        </p:nvSpPr>
        <p:spPr>
          <a:xfrm>
            <a:off x="261257" y="272142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Exploitation des logiciels de </a:t>
            </a:r>
            <a:r>
              <a:rPr lang="fr-FR" dirty="0" err="1"/>
              <a:t>RdM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A8E9D6C-EC9B-F23F-C90B-E1E10944CCEC}"/>
              </a:ext>
            </a:extLst>
          </p:cNvPr>
          <p:cNvSpPr txBox="1"/>
          <p:nvPr/>
        </p:nvSpPr>
        <p:spPr>
          <a:xfrm>
            <a:off x="3276600" y="272142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Elasticité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958DD9-72F4-E1DB-584A-03FF444BEFAD}"/>
              </a:ext>
            </a:extLst>
          </p:cNvPr>
          <p:cNvSpPr txBox="1"/>
          <p:nvPr/>
        </p:nvSpPr>
        <p:spPr>
          <a:xfrm>
            <a:off x="6096000" y="272142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Dynamique du solide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E600A0-758C-F49B-8F43-080884EEBB7E}"/>
              </a:ext>
            </a:extLst>
          </p:cNvPr>
          <p:cNvSpPr txBox="1"/>
          <p:nvPr/>
        </p:nvSpPr>
        <p:spPr>
          <a:xfrm>
            <a:off x="8969829" y="274241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Puissance et énergie mécanique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8753EB-E967-86C4-D51D-E0EBF01FEEA2}"/>
              </a:ext>
            </a:extLst>
          </p:cNvPr>
          <p:cNvSpPr/>
          <p:nvPr/>
        </p:nvSpPr>
        <p:spPr>
          <a:xfrm>
            <a:off x="5847576" y="2630043"/>
            <a:ext cx="3067824" cy="55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95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48A50-071C-D231-4C62-20CB201B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séquence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6CFCFD-5638-E95A-03D0-4CBB30EA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Titre de la séquence</a:t>
            </a:r>
          </a:p>
          <a:p>
            <a:pPr lvl="1"/>
            <a:r>
              <a:rPr lang="fr-FR" dirty="0"/>
              <a:t>Déterminer les actions mécaniques transmises par un système, dans le but de choisir un actionneur</a:t>
            </a:r>
          </a:p>
          <a:p>
            <a:r>
              <a:rPr lang="fr-FR" dirty="0"/>
              <a:t>Cycle 1 : Détermination des caractéristiques inertielles d’un système (1 semaine)</a:t>
            </a:r>
          </a:p>
          <a:p>
            <a:r>
              <a:rPr lang="fr-FR" dirty="0"/>
              <a:t>Cycle 2 : Détermination des actions mécaniques (3 semaines)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169250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814</Words>
  <Application>Microsoft Office PowerPoint</Application>
  <PresentationFormat>Grand écran</PresentationFormat>
  <Paragraphs>157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Rétrospective</vt:lpstr>
      <vt:lpstr>Epreuve 2  Dynamique du solide</vt:lpstr>
      <vt:lpstr>Présentation du système</vt:lpstr>
      <vt:lpstr>Compte rendu du TP</vt:lpstr>
      <vt:lpstr>Données de l’énoncé</vt:lpstr>
      <vt:lpstr>Présentation de la formation</vt:lpstr>
      <vt:lpstr>Activités professionnelles &amp; Compétences associées</vt:lpstr>
      <vt:lpstr>Mécanique industrielle</vt:lpstr>
      <vt:lpstr>Progression semestrielle en mécanique industrielle</vt:lpstr>
      <vt:lpstr>Présentation de la séquence</vt:lpstr>
      <vt:lpstr>Présentation de la séquence</vt:lpstr>
      <vt:lpstr>Présentation de la séance</vt:lpstr>
      <vt:lpstr>Présentation de la séance</vt:lpstr>
      <vt:lpstr>Présentation de la séance</vt:lpstr>
      <vt:lpstr>Evaluation de 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29</cp:revision>
  <dcterms:created xsi:type="dcterms:W3CDTF">2023-03-22T10:05:05Z</dcterms:created>
  <dcterms:modified xsi:type="dcterms:W3CDTF">2023-06-12T10:45:18Z</dcterms:modified>
</cp:coreProperties>
</file>