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9" r:id="rId8"/>
    <p:sldId id="268" r:id="rId9"/>
    <p:sldId id="270" r:id="rId10"/>
    <p:sldId id="271" r:id="rId11"/>
    <p:sldId id="274" r:id="rId12"/>
    <p:sldId id="272" r:id="rId13"/>
    <p:sldId id="273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DC4"/>
    <a:srgbClr val="62553E"/>
    <a:srgbClr val="C9BDA9"/>
    <a:srgbClr val="ABA091"/>
    <a:srgbClr val="B8B2A9"/>
    <a:srgbClr val="67822B"/>
    <a:srgbClr val="4D402D"/>
    <a:srgbClr val="FFB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565"/>
  </p:normalViewPr>
  <p:slideViewPr>
    <p:cSldViewPr snapToGrid="0">
      <p:cViewPr varScale="1">
        <p:scale>
          <a:sx n="56" d="100"/>
          <a:sy n="56" d="100"/>
        </p:scale>
        <p:origin x="1036" y="4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1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85DB2D-1C4E-4B38-9727-4DAEF63D4727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4ABA4D1-9766-4F35-A4A4-AA93304E350D}">
      <dgm:prSet phldrT="[Texte]"/>
      <dgm:spPr/>
      <dgm:t>
        <a:bodyPr/>
        <a:lstStyle/>
        <a:p>
          <a:r>
            <a:rPr lang="fr-FR" dirty="0"/>
            <a:t>Système</a:t>
          </a:r>
        </a:p>
      </dgm:t>
    </dgm:pt>
    <dgm:pt modelId="{2C5C96F6-6ACF-4A30-99F6-1D38FEE5D660}" type="parTrans" cxnId="{97D2BA59-DFFF-476E-B1AF-94B7F2F50E1C}">
      <dgm:prSet/>
      <dgm:spPr/>
      <dgm:t>
        <a:bodyPr/>
        <a:lstStyle/>
        <a:p>
          <a:endParaRPr lang="fr-FR"/>
        </a:p>
      </dgm:t>
    </dgm:pt>
    <dgm:pt modelId="{89D56E35-6780-4744-9251-5C2D92610216}" type="sibTrans" cxnId="{97D2BA59-DFFF-476E-B1AF-94B7F2F50E1C}">
      <dgm:prSet/>
      <dgm:spPr/>
      <dgm:t>
        <a:bodyPr/>
        <a:lstStyle/>
        <a:p>
          <a:endParaRPr lang="fr-FR"/>
        </a:p>
      </dgm:t>
    </dgm:pt>
    <dgm:pt modelId="{BF815AE3-7F66-4F0E-88B4-4F69BE2E3EF5}">
      <dgm:prSet phldrT="[Texte]"/>
      <dgm:spPr/>
      <dgm:t>
        <a:bodyPr/>
        <a:lstStyle/>
        <a:p>
          <a:r>
            <a:rPr lang="fr-FR" dirty="0"/>
            <a:t>Elève 1</a:t>
          </a:r>
        </a:p>
      </dgm:t>
    </dgm:pt>
    <dgm:pt modelId="{990B5919-B3DC-49CF-88D5-5D12A100151C}" type="parTrans" cxnId="{4CDF9EC3-F877-4D87-8DDE-FFFC8EEE13B2}">
      <dgm:prSet/>
      <dgm:spPr/>
      <dgm:t>
        <a:bodyPr/>
        <a:lstStyle/>
        <a:p>
          <a:endParaRPr lang="fr-FR"/>
        </a:p>
      </dgm:t>
    </dgm:pt>
    <dgm:pt modelId="{98A048FA-4CAB-4360-9879-F1FC51578E94}" type="sibTrans" cxnId="{4CDF9EC3-F877-4D87-8DDE-FFFC8EEE13B2}">
      <dgm:prSet/>
      <dgm:spPr/>
      <dgm:t>
        <a:bodyPr/>
        <a:lstStyle/>
        <a:p>
          <a:endParaRPr lang="fr-FR"/>
        </a:p>
      </dgm:t>
    </dgm:pt>
    <dgm:pt modelId="{D816E9E7-FFDC-489E-AFF0-8E22ECDDE4FF}">
      <dgm:prSet phldrT="[Texte]"/>
      <dgm:spPr/>
      <dgm:t>
        <a:bodyPr/>
        <a:lstStyle/>
        <a:p>
          <a:r>
            <a:rPr lang="fr-FR" dirty="0"/>
            <a:t>Elève 2</a:t>
          </a:r>
        </a:p>
      </dgm:t>
    </dgm:pt>
    <dgm:pt modelId="{023C40FA-1406-4972-A4E9-B23F38AF2032}" type="parTrans" cxnId="{88B4B23A-A04E-46D3-9145-4803E7938725}">
      <dgm:prSet/>
      <dgm:spPr/>
      <dgm:t>
        <a:bodyPr/>
        <a:lstStyle/>
        <a:p>
          <a:endParaRPr lang="fr-FR"/>
        </a:p>
      </dgm:t>
    </dgm:pt>
    <dgm:pt modelId="{06E1F107-D3B0-4429-B2C3-345FA6A87136}" type="sibTrans" cxnId="{88B4B23A-A04E-46D3-9145-4803E7938725}">
      <dgm:prSet/>
      <dgm:spPr/>
      <dgm:t>
        <a:bodyPr/>
        <a:lstStyle/>
        <a:p>
          <a:endParaRPr lang="fr-FR"/>
        </a:p>
      </dgm:t>
    </dgm:pt>
    <dgm:pt modelId="{82A8FB77-8592-4C63-A108-12D9C6860EDF}">
      <dgm:prSet phldrT="[Texte]"/>
      <dgm:spPr/>
      <dgm:t>
        <a:bodyPr/>
        <a:lstStyle/>
        <a:p>
          <a:r>
            <a:rPr lang="fr-FR" dirty="0"/>
            <a:t>Elève 3</a:t>
          </a:r>
        </a:p>
      </dgm:t>
    </dgm:pt>
    <dgm:pt modelId="{E9668731-462F-4A06-9A78-CDF885773B09}" type="parTrans" cxnId="{FCD25995-0062-47E1-9170-2B0CC8D04E79}">
      <dgm:prSet/>
      <dgm:spPr/>
      <dgm:t>
        <a:bodyPr/>
        <a:lstStyle/>
        <a:p>
          <a:endParaRPr lang="fr-FR"/>
        </a:p>
      </dgm:t>
    </dgm:pt>
    <dgm:pt modelId="{00F55187-BD94-4F83-A708-C4A575927A7C}" type="sibTrans" cxnId="{FCD25995-0062-47E1-9170-2B0CC8D04E79}">
      <dgm:prSet/>
      <dgm:spPr/>
      <dgm:t>
        <a:bodyPr/>
        <a:lstStyle/>
        <a:p>
          <a:endParaRPr lang="fr-FR"/>
        </a:p>
      </dgm:t>
    </dgm:pt>
    <dgm:pt modelId="{55786311-D3DC-4B00-8A4C-E629C1B5F8CC}">
      <dgm:prSet phldrT="[Texte]" phldr="1"/>
      <dgm:spPr/>
      <dgm:t>
        <a:bodyPr/>
        <a:lstStyle/>
        <a:p>
          <a:endParaRPr lang="fr-FR" dirty="0"/>
        </a:p>
      </dgm:t>
    </dgm:pt>
    <dgm:pt modelId="{172DA7AA-C891-4F7B-BAA0-DC28AA5F32FE}" type="parTrans" cxnId="{18DAF30C-607B-44B9-8DCF-DD47BD16B248}">
      <dgm:prSet/>
      <dgm:spPr/>
      <dgm:t>
        <a:bodyPr/>
        <a:lstStyle/>
        <a:p>
          <a:endParaRPr lang="fr-FR"/>
        </a:p>
      </dgm:t>
    </dgm:pt>
    <dgm:pt modelId="{8EF413D5-3ECC-46BF-B83F-31096674493D}" type="sibTrans" cxnId="{18DAF30C-607B-44B9-8DCF-DD47BD16B248}">
      <dgm:prSet/>
      <dgm:spPr/>
      <dgm:t>
        <a:bodyPr/>
        <a:lstStyle/>
        <a:p>
          <a:endParaRPr lang="fr-FR"/>
        </a:p>
      </dgm:t>
    </dgm:pt>
    <dgm:pt modelId="{E821ACA5-2965-4ACB-A61A-EF4F34ECF532}" type="pres">
      <dgm:prSet presAssocID="{8385DB2D-1C4E-4B38-9727-4DAEF63D472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37EDAA1-C357-4DBF-9165-B594DE011AC0}" type="pres">
      <dgm:prSet presAssocID="{04ABA4D1-9766-4F35-A4A4-AA93304E350D}" presName="centerShape" presStyleLbl="node0" presStyleIdx="0" presStyleCnt="1"/>
      <dgm:spPr/>
    </dgm:pt>
    <dgm:pt modelId="{94A9FB36-EE9B-4AEE-997E-E40EDF86E5C9}" type="pres">
      <dgm:prSet presAssocID="{990B5919-B3DC-49CF-88D5-5D12A100151C}" presName="Name9" presStyleLbl="parChTrans1D2" presStyleIdx="0" presStyleCnt="3"/>
      <dgm:spPr/>
    </dgm:pt>
    <dgm:pt modelId="{C25BDDF5-8B7B-4EAC-B623-0CC0F0F8A2D4}" type="pres">
      <dgm:prSet presAssocID="{990B5919-B3DC-49CF-88D5-5D12A100151C}" presName="connTx" presStyleLbl="parChTrans1D2" presStyleIdx="0" presStyleCnt="3"/>
      <dgm:spPr/>
    </dgm:pt>
    <dgm:pt modelId="{3CFBDDA4-A35B-486A-9EB1-0DAE0625D12F}" type="pres">
      <dgm:prSet presAssocID="{BF815AE3-7F66-4F0E-88B4-4F69BE2E3EF5}" presName="node" presStyleLbl="node1" presStyleIdx="0" presStyleCnt="3">
        <dgm:presLayoutVars>
          <dgm:bulletEnabled val="1"/>
        </dgm:presLayoutVars>
      </dgm:prSet>
      <dgm:spPr/>
    </dgm:pt>
    <dgm:pt modelId="{5061EF04-3EFA-4D19-879F-9175C76F247B}" type="pres">
      <dgm:prSet presAssocID="{023C40FA-1406-4972-A4E9-B23F38AF2032}" presName="Name9" presStyleLbl="parChTrans1D2" presStyleIdx="1" presStyleCnt="3"/>
      <dgm:spPr/>
    </dgm:pt>
    <dgm:pt modelId="{F3A0F639-7515-4DB7-A7F2-1705E7F7CABA}" type="pres">
      <dgm:prSet presAssocID="{023C40FA-1406-4972-A4E9-B23F38AF2032}" presName="connTx" presStyleLbl="parChTrans1D2" presStyleIdx="1" presStyleCnt="3"/>
      <dgm:spPr/>
    </dgm:pt>
    <dgm:pt modelId="{8E57BC50-3F43-454F-A3F9-772F6B13D09E}" type="pres">
      <dgm:prSet presAssocID="{D816E9E7-FFDC-489E-AFF0-8E22ECDDE4FF}" presName="node" presStyleLbl="node1" presStyleIdx="1" presStyleCnt="3">
        <dgm:presLayoutVars>
          <dgm:bulletEnabled val="1"/>
        </dgm:presLayoutVars>
      </dgm:prSet>
      <dgm:spPr/>
    </dgm:pt>
    <dgm:pt modelId="{55FDABB4-A45B-4EDE-BC46-C42A57946D91}" type="pres">
      <dgm:prSet presAssocID="{E9668731-462F-4A06-9A78-CDF885773B09}" presName="Name9" presStyleLbl="parChTrans1D2" presStyleIdx="2" presStyleCnt="3"/>
      <dgm:spPr/>
    </dgm:pt>
    <dgm:pt modelId="{4EEABCBF-AAA8-4F58-AE3E-AB942195F907}" type="pres">
      <dgm:prSet presAssocID="{E9668731-462F-4A06-9A78-CDF885773B09}" presName="connTx" presStyleLbl="parChTrans1D2" presStyleIdx="2" presStyleCnt="3"/>
      <dgm:spPr/>
    </dgm:pt>
    <dgm:pt modelId="{91D77554-DDB0-45C0-A9BB-A14CF40F4A1B}" type="pres">
      <dgm:prSet presAssocID="{82A8FB77-8592-4C63-A108-12D9C6860EDF}" presName="node" presStyleLbl="node1" presStyleIdx="2" presStyleCnt="3">
        <dgm:presLayoutVars>
          <dgm:bulletEnabled val="1"/>
        </dgm:presLayoutVars>
      </dgm:prSet>
      <dgm:spPr/>
    </dgm:pt>
  </dgm:ptLst>
  <dgm:cxnLst>
    <dgm:cxn modelId="{18DAF30C-607B-44B9-8DCF-DD47BD16B248}" srcId="{8385DB2D-1C4E-4B38-9727-4DAEF63D4727}" destId="{55786311-D3DC-4B00-8A4C-E629C1B5F8CC}" srcOrd="1" destOrd="0" parTransId="{172DA7AA-C891-4F7B-BAA0-DC28AA5F32FE}" sibTransId="{8EF413D5-3ECC-46BF-B83F-31096674493D}"/>
    <dgm:cxn modelId="{A3413A15-4F7E-4472-911B-5DE83EDE0FD1}" type="presOf" srcId="{990B5919-B3DC-49CF-88D5-5D12A100151C}" destId="{94A9FB36-EE9B-4AEE-997E-E40EDF86E5C9}" srcOrd="0" destOrd="0" presId="urn:microsoft.com/office/officeart/2005/8/layout/radial1"/>
    <dgm:cxn modelId="{8B753337-19B9-4BBC-A22F-DFE24D223610}" type="presOf" srcId="{023C40FA-1406-4972-A4E9-B23F38AF2032}" destId="{5061EF04-3EFA-4D19-879F-9175C76F247B}" srcOrd="0" destOrd="0" presId="urn:microsoft.com/office/officeart/2005/8/layout/radial1"/>
    <dgm:cxn modelId="{88B4B23A-A04E-46D3-9145-4803E7938725}" srcId="{04ABA4D1-9766-4F35-A4A4-AA93304E350D}" destId="{D816E9E7-FFDC-489E-AFF0-8E22ECDDE4FF}" srcOrd="1" destOrd="0" parTransId="{023C40FA-1406-4972-A4E9-B23F38AF2032}" sibTransId="{06E1F107-D3B0-4429-B2C3-345FA6A87136}"/>
    <dgm:cxn modelId="{7355F161-78DB-41EB-8832-B1981FD862DD}" type="presOf" srcId="{8385DB2D-1C4E-4B38-9727-4DAEF63D4727}" destId="{E821ACA5-2965-4ACB-A61A-EF4F34ECF532}" srcOrd="0" destOrd="0" presId="urn:microsoft.com/office/officeart/2005/8/layout/radial1"/>
    <dgm:cxn modelId="{97D2BA59-DFFF-476E-B1AF-94B7F2F50E1C}" srcId="{8385DB2D-1C4E-4B38-9727-4DAEF63D4727}" destId="{04ABA4D1-9766-4F35-A4A4-AA93304E350D}" srcOrd="0" destOrd="0" parTransId="{2C5C96F6-6ACF-4A30-99F6-1D38FEE5D660}" sibTransId="{89D56E35-6780-4744-9251-5C2D92610216}"/>
    <dgm:cxn modelId="{E9B2F47B-257F-48A8-8136-347C2581E300}" type="presOf" srcId="{E9668731-462F-4A06-9A78-CDF885773B09}" destId="{4EEABCBF-AAA8-4F58-AE3E-AB942195F907}" srcOrd="1" destOrd="0" presId="urn:microsoft.com/office/officeart/2005/8/layout/radial1"/>
    <dgm:cxn modelId="{FCD25995-0062-47E1-9170-2B0CC8D04E79}" srcId="{04ABA4D1-9766-4F35-A4A4-AA93304E350D}" destId="{82A8FB77-8592-4C63-A108-12D9C6860EDF}" srcOrd="2" destOrd="0" parTransId="{E9668731-462F-4A06-9A78-CDF885773B09}" sibTransId="{00F55187-BD94-4F83-A708-C4A575927A7C}"/>
    <dgm:cxn modelId="{953FD297-7B45-4648-851E-8FE9447E4B9D}" type="presOf" srcId="{D816E9E7-FFDC-489E-AFF0-8E22ECDDE4FF}" destId="{8E57BC50-3F43-454F-A3F9-772F6B13D09E}" srcOrd="0" destOrd="0" presId="urn:microsoft.com/office/officeart/2005/8/layout/radial1"/>
    <dgm:cxn modelId="{B3F5FC98-2019-426D-9956-D7203EA72EFB}" type="presOf" srcId="{990B5919-B3DC-49CF-88D5-5D12A100151C}" destId="{C25BDDF5-8B7B-4EAC-B623-0CC0F0F8A2D4}" srcOrd="1" destOrd="0" presId="urn:microsoft.com/office/officeart/2005/8/layout/radial1"/>
    <dgm:cxn modelId="{02674FAA-6061-4AF3-A31B-7D11AB3FD84C}" type="presOf" srcId="{04ABA4D1-9766-4F35-A4A4-AA93304E350D}" destId="{637EDAA1-C357-4DBF-9165-B594DE011AC0}" srcOrd="0" destOrd="0" presId="urn:microsoft.com/office/officeart/2005/8/layout/radial1"/>
    <dgm:cxn modelId="{196987AB-AADC-42CA-8469-98425F00DA8A}" type="presOf" srcId="{82A8FB77-8592-4C63-A108-12D9C6860EDF}" destId="{91D77554-DDB0-45C0-A9BB-A14CF40F4A1B}" srcOrd="0" destOrd="0" presId="urn:microsoft.com/office/officeart/2005/8/layout/radial1"/>
    <dgm:cxn modelId="{13FD40AF-D27A-4802-ADEA-87CBB7051890}" type="presOf" srcId="{BF815AE3-7F66-4F0E-88B4-4F69BE2E3EF5}" destId="{3CFBDDA4-A35B-486A-9EB1-0DAE0625D12F}" srcOrd="0" destOrd="0" presId="urn:microsoft.com/office/officeart/2005/8/layout/radial1"/>
    <dgm:cxn modelId="{4CDF9EC3-F877-4D87-8DDE-FFFC8EEE13B2}" srcId="{04ABA4D1-9766-4F35-A4A4-AA93304E350D}" destId="{BF815AE3-7F66-4F0E-88B4-4F69BE2E3EF5}" srcOrd="0" destOrd="0" parTransId="{990B5919-B3DC-49CF-88D5-5D12A100151C}" sibTransId="{98A048FA-4CAB-4360-9879-F1FC51578E94}"/>
    <dgm:cxn modelId="{4FDF0CDB-1281-4C19-ADF4-76A098D35EF4}" type="presOf" srcId="{023C40FA-1406-4972-A4E9-B23F38AF2032}" destId="{F3A0F639-7515-4DB7-A7F2-1705E7F7CABA}" srcOrd="1" destOrd="0" presId="urn:microsoft.com/office/officeart/2005/8/layout/radial1"/>
    <dgm:cxn modelId="{4279CAE1-2D4F-4AB7-B8D4-B9CD09807138}" type="presOf" srcId="{E9668731-462F-4A06-9A78-CDF885773B09}" destId="{55FDABB4-A45B-4EDE-BC46-C42A57946D91}" srcOrd="0" destOrd="0" presId="urn:microsoft.com/office/officeart/2005/8/layout/radial1"/>
    <dgm:cxn modelId="{20914048-AD6E-45B6-B492-684F86C1E32A}" type="presParOf" srcId="{E821ACA5-2965-4ACB-A61A-EF4F34ECF532}" destId="{637EDAA1-C357-4DBF-9165-B594DE011AC0}" srcOrd="0" destOrd="0" presId="urn:microsoft.com/office/officeart/2005/8/layout/radial1"/>
    <dgm:cxn modelId="{5A42FA7B-F948-4150-9F49-62343EE31860}" type="presParOf" srcId="{E821ACA5-2965-4ACB-A61A-EF4F34ECF532}" destId="{94A9FB36-EE9B-4AEE-997E-E40EDF86E5C9}" srcOrd="1" destOrd="0" presId="urn:microsoft.com/office/officeart/2005/8/layout/radial1"/>
    <dgm:cxn modelId="{8A90E0AE-F72D-4E4A-A71B-489D3AA4ED43}" type="presParOf" srcId="{94A9FB36-EE9B-4AEE-997E-E40EDF86E5C9}" destId="{C25BDDF5-8B7B-4EAC-B623-0CC0F0F8A2D4}" srcOrd="0" destOrd="0" presId="urn:microsoft.com/office/officeart/2005/8/layout/radial1"/>
    <dgm:cxn modelId="{4F3F52B0-9A2A-4885-9BB3-B4867B4DB745}" type="presParOf" srcId="{E821ACA5-2965-4ACB-A61A-EF4F34ECF532}" destId="{3CFBDDA4-A35B-486A-9EB1-0DAE0625D12F}" srcOrd="2" destOrd="0" presId="urn:microsoft.com/office/officeart/2005/8/layout/radial1"/>
    <dgm:cxn modelId="{892EDAB8-DF48-48C3-9C2A-C01278079AB5}" type="presParOf" srcId="{E821ACA5-2965-4ACB-A61A-EF4F34ECF532}" destId="{5061EF04-3EFA-4D19-879F-9175C76F247B}" srcOrd="3" destOrd="0" presId="urn:microsoft.com/office/officeart/2005/8/layout/radial1"/>
    <dgm:cxn modelId="{A6BAA4F9-1C21-4A4B-B832-74F5BDEF1DDF}" type="presParOf" srcId="{5061EF04-3EFA-4D19-879F-9175C76F247B}" destId="{F3A0F639-7515-4DB7-A7F2-1705E7F7CABA}" srcOrd="0" destOrd="0" presId="urn:microsoft.com/office/officeart/2005/8/layout/radial1"/>
    <dgm:cxn modelId="{4B571B3C-CE38-49F7-B4DA-CB080D04BF14}" type="presParOf" srcId="{E821ACA5-2965-4ACB-A61A-EF4F34ECF532}" destId="{8E57BC50-3F43-454F-A3F9-772F6B13D09E}" srcOrd="4" destOrd="0" presId="urn:microsoft.com/office/officeart/2005/8/layout/radial1"/>
    <dgm:cxn modelId="{607D9EB4-83B2-493A-BC05-CEC33CA1AA1E}" type="presParOf" srcId="{E821ACA5-2965-4ACB-A61A-EF4F34ECF532}" destId="{55FDABB4-A45B-4EDE-BC46-C42A57946D91}" srcOrd="5" destOrd="0" presId="urn:microsoft.com/office/officeart/2005/8/layout/radial1"/>
    <dgm:cxn modelId="{08EFC337-3B6B-45AE-AF7E-929DF5C1FD87}" type="presParOf" srcId="{55FDABB4-A45B-4EDE-BC46-C42A57946D91}" destId="{4EEABCBF-AAA8-4F58-AE3E-AB942195F907}" srcOrd="0" destOrd="0" presId="urn:microsoft.com/office/officeart/2005/8/layout/radial1"/>
    <dgm:cxn modelId="{F604B8C2-E8B4-4DEB-A480-72CA3A18917D}" type="presParOf" srcId="{E821ACA5-2965-4ACB-A61A-EF4F34ECF532}" destId="{91D77554-DDB0-45C0-A9BB-A14CF40F4A1B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EDAA1-C357-4DBF-9165-B594DE011AC0}">
      <dsp:nvSpPr>
        <dsp:cNvPr id="0" name=""/>
        <dsp:cNvSpPr/>
      </dsp:nvSpPr>
      <dsp:spPr>
        <a:xfrm>
          <a:off x="2512225" y="1712777"/>
          <a:ext cx="1304693" cy="13046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Système</a:t>
          </a:r>
        </a:p>
      </dsp:txBody>
      <dsp:txXfrm>
        <a:off x="2703293" y="1903845"/>
        <a:ext cx="922557" cy="922557"/>
      </dsp:txXfrm>
    </dsp:sp>
    <dsp:sp modelId="{94A9FB36-EE9B-4AEE-997E-E40EDF86E5C9}">
      <dsp:nvSpPr>
        <dsp:cNvPr id="0" name=""/>
        <dsp:cNvSpPr/>
      </dsp:nvSpPr>
      <dsp:spPr>
        <a:xfrm rot="16200000">
          <a:off x="2967880" y="1497532"/>
          <a:ext cx="393383" cy="37105"/>
        </a:xfrm>
        <a:custGeom>
          <a:avLst/>
          <a:gdLst/>
          <a:ahLst/>
          <a:cxnLst/>
          <a:rect l="0" t="0" r="0" b="0"/>
          <a:pathLst>
            <a:path>
              <a:moveTo>
                <a:pt x="0" y="18552"/>
              </a:moveTo>
              <a:lnTo>
                <a:pt x="393383" y="185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54737" y="1506250"/>
        <a:ext cx="19669" cy="19669"/>
      </dsp:txXfrm>
    </dsp:sp>
    <dsp:sp modelId="{3CFBDDA4-A35B-486A-9EB1-0DAE0625D12F}">
      <dsp:nvSpPr>
        <dsp:cNvPr id="0" name=""/>
        <dsp:cNvSpPr/>
      </dsp:nvSpPr>
      <dsp:spPr>
        <a:xfrm>
          <a:off x="2512225" y="14700"/>
          <a:ext cx="1304693" cy="13046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Elève 1</a:t>
          </a:r>
        </a:p>
      </dsp:txBody>
      <dsp:txXfrm>
        <a:off x="2703293" y="205768"/>
        <a:ext cx="922557" cy="922557"/>
      </dsp:txXfrm>
    </dsp:sp>
    <dsp:sp modelId="{5061EF04-3EFA-4D19-879F-9175C76F247B}">
      <dsp:nvSpPr>
        <dsp:cNvPr id="0" name=""/>
        <dsp:cNvSpPr/>
      </dsp:nvSpPr>
      <dsp:spPr>
        <a:xfrm rot="1800000">
          <a:off x="3703169" y="2771090"/>
          <a:ext cx="393383" cy="37105"/>
        </a:xfrm>
        <a:custGeom>
          <a:avLst/>
          <a:gdLst/>
          <a:ahLst/>
          <a:cxnLst/>
          <a:rect l="0" t="0" r="0" b="0"/>
          <a:pathLst>
            <a:path>
              <a:moveTo>
                <a:pt x="0" y="18552"/>
              </a:moveTo>
              <a:lnTo>
                <a:pt x="393383" y="185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890026" y="2779808"/>
        <a:ext cx="19669" cy="19669"/>
      </dsp:txXfrm>
    </dsp:sp>
    <dsp:sp modelId="{8E57BC50-3F43-454F-A3F9-772F6B13D09E}">
      <dsp:nvSpPr>
        <dsp:cNvPr id="0" name=""/>
        <dsp:cNvSpPr/>
      </dsp:nvSpPr>
      <dsp:spPr>
        <a:xfrm>
          <a:off x="3982803" y="2561815"/>
          <a:ext cx="1304693" cy="13046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Elève 2</a:t>
          </a:r>
        </a:p>
      </dsp:txBody>
      <dsp:txXfrm>
        <a:off x="4173871" y="2752883"/>
        <a:ext cx="922557" cy="922557"/>
      </dsp:txXfrm>
    </dsp:sp>
    <dsp:sp modelId="{55FDABB4-A45B-4EDE-BC46-C42A57946D91}">
      <dsp:nvSpPr>
        <dsp:cNvPr id="0" name=""/>
        <dsp:cNvSpPr/>
      </dsp:nvSpPr>
      <dsp:spPr>
        <a:xfrm rot="9000000">
          <a:off x="2232591" y="2771090"/>
          <a:ext cx="393383" cy="37105"/>
        </a:xfrm>
        <a:custGeom>
          <a:avLst/>
          <a:gdLst/>
          <a:ahLst/>
          <a:cxnLst/>
          <a:rect l="0" t="0" r="0" b="0"/>
          <a:pathLst>
            <a:path>
              <a:moveTo>
                <a:pt x="0" y="18552"/>
              </a:moveTo>
              <a:lnTo>
                <a:pt x="393383" y="185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 rot="10800000">
        <a:off x="2419448" y="2779808"/>
        <a:ext cx="19669" cy="19669"/>
      </dsp:txXfrm>
    </dsp:sp>
    <dsp:sp modelId="{91D77554-DDB0-45C0-A9BB-A14CF40F4A1B}">
      <dsp:nvSpPr>
        <dsp:cNvPr id="0" name=""/>
        <dsp:cNvSpPr/>
      </dsp:nvSpPr>
      <dsp:spPr>
        <a:xfrm>
          <a:off x="1041648" y="2561815"/>
          <a:ext cx="1304693" cy="13046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Elève 3</a:t>
          </a:r>
        </a:p>
      </dsp:txBody>
      <dsp:txXfrm>
        <a:off x="1232716" y="2752883"/>
        <a:ext cx="922557" cy="922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8E714-27C3-48F5-86D6-55C61E49433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29116-2B8F-4F4C-8601-2B380590F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878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A5FA-8F0A-4416-A5C2-E78A06059D0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A3FD-5357-496E-805B-543A8EF6F4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4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9B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27044"/>
            <a:ext cx="10058400" cy="1398067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8F212C7-C25B-4E13-BC63-0C058408C3DC}" type="datetime1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956FD943-6D90-4B00-A69F-9AB9CE3206A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132D1C5-F9D5-4B30-ADEC-A6C002A3B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2073"/>
            <a:ext cx="12188825" cy="20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CBF2-2DF5-494E-8776-2FD1968CE0B4}" type="datetime1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814E-35F0-4314-AAF8-FC82144246D7}" type="datetime1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DD6E-D3CA-4B1B-AC1B-A352A6D1F9A7}" type="datetime1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1DAB-3E25-4D19-9974-19C3825CDE9E}" type="datetime1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3267" cy="7962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5695674" cy="527374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3" y="967562"/>
            <a:ext cx="5695669" cy="52737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7719-52D2-4F7E-8519-BFEC4130C0D5}" type="datetime1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9365" y="33090"/>
            <a:ext cx="11513267" cy="78561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65" y="1610722"/>
            <a:ext cx="5695675" cy="434981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57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57" y="1610722"/>
            <a:ext cx="5695675" cy="43498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0771-CDA5-4161-AD36-665A4FB597E8}" type="datetime1">
              <a:rPr lang="fr-FR" smtClean="0"/>
              <a:t>13/04/2023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84AF-31D2-497E-8818-6E4ACBD0D9E2}" type="datetime1">
              <a:rPr lang="fr-FR" smtClean="0"/>
              <a:t>13/04/2023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24B6-B481-490E-BCE4-66B9F929459C}" type="datetime1">
              <a:rPr lang="fr-FR" smtClean="0"/>
              <a:t>13/04/2023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7C5D7A-3DE0-47F2-8757-A9EB968D07BF}" type="datetime1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3A9A-9D1D-47FC-A484-8CDD02F949F7}" type="datetime1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1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954541"/>
            <a:ext cx="11519555" cy="5220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366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D95A87-1CBE-4538-A091-5E1C5EF16A09}" type="datetime1">
              <a:rPr lang="fr-FR" smtClean="0"/>
              <a:t>13/04/2023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3433" y="6459785"/>
            <a:ext cx="720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Xavier Pessoles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8232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9365" y="829554"/>
            <a:ext cx="1151955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54013" indent="-274638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q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36575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20725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892175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74738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D45BC-35FD-4539-A0AD-629E63087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 err="1"/>
              <a:t>Education</a:t>
            </a:r>
            <a:r>
              <a:rPr lang="fr-FR" sz="4800" b="1" dirty="0"/>
              <a:t> </a:t>
            </a:r>
            <a:r>
              <a:rPr lang="fr-FR" sz="4800" b="1" dirty="0" err="1"/>
              <a:t>Fellow</a:t>
            </a:r>
            <a:r>
              <a:rPr lang="fr-FR" sz="4800" b="1" dirty="0"/>
              <a:t> UM6P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619D0-DA39-47D9-8B61-58E17C40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65020"/>
          </a:xfrm>
        </p:spPr>
        <p:txBody>
          <a:bodyPr/>
          <a:lstStyle/>
          <a:p>
            <a:r>
              <a:rPr lang="fr-FR" dirty="0"/>
              <a:t>Epreuve transversale – Trame de </a:t>
            </a:r>
            <a:r>
              <a:rPr lang="fr-FR" dirty="0" err="1"/>
              <a:t>tp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DDEC6-D056-43E9-A372-5665D3B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9DA60-8BFA-475B-9D9F-D747793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8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CF287F-0461-6BCF-3D1E-F17D92B5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Séance de TP 1 : Analyser l’effet d’un correcteur 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7F1DD8-9A93-620C-78C3-17F73EA18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6" y="954541"/>
            <a:ext cx="11513268" cy="5220013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A la fin de la séance de TP l’élève doit être capable de :</a:t>
            </a:r>
          </a:p>
          <a:p>
            <a:pPr lvl="1"/>
            <a:r>
              <a:rPr lang="fr-FR" dirty="0"/>
              <a:t>Analyser l’influence du correcteur proportionnel sur la stabilité, la précision et la rapidité.</a:t>
            </a:r>
          </a:p>
          <a:p>
            <a:pPr lvl="1"/>
            <a:r>
              <a:rPr lang="fr-FR" dirty="0"/>
              <a:t>Proposer une démarche de réglage d’un correcteur proportionnel.</a:t>
            </a:r>
          </a:p>
          <a:p>
            <a:pPr lvl="1"/>
            <a:endParaRPr lang="fr-FR" dirty="0"/>
          </a:p>
          <a:p>
            <a:r>
              <a:rPr lang="fr-FR" dirty="0"/>
              <a:t>Organisation de la séance</a:t>
            </a:r>
          </a:p>
          <a:p>
            <a:pPr lvl="1"/>
            <a:r>
              <a:rPr lang="fr-FR" dirty="0"/>
              <a:t>2h de TP </a:t>
            </a:r>
          </a:p>
          <a:p>
            <a:pPr lvl="1"/>
            <a:r>
              <a:rPr lang="fr-FR" dirty="0"/>
              <a:t>21 élèves</a:t>
            </a:r>
          </a:p>
          <a:p>
            <a:pPr lvl="1"/>
            <a:r>
              <a:rPr lang="fr-FR" dirty="0"/>
              <a:t>7 groupes</a:t>
            </a:r>
          </a:p>
          <a:p>
            <a:pPr lvl="1"/>
            <a:r>
              <a:rPr lang="fr-FR" dirty="0"/>
              <a:t>TP en ilot</a:t>
            </a:r>
          </a:p>
          <a:p>
            <a:pPr lvl="1"/>
            <a:r>
              <a:rPr lang="fr-FR" dirty="0"/>
              <a:t>Organisation du poste de travail</a:t>
            </a:r>
          </a:p>
          <a:p>
            <a:pPr lvl="2"/>
            <a:r>
              <a:rPr lang="fr-FR" dirty="0"/>
              <a:t>2 PC pour 3 élèves (ou PC personnels)</a:t>
            </a:r>
          </a:p>
          <a:p>
            <a:pPr lvl="2"/>
            <a:r>
              <a:rPr lang="fr-FR" dirty="0"/>
              <a:t>1 système</a:t>
            </a:r>
          </a:p>
          <a:p>
            <a:pPr lvl="2"/>
            <a:r>
              <a:rPr lang="fr-FR" dirty="0"/>
              <a:t>Fiches d’utilisation</a:t>
            </a:r>
          </a:p>
          <a:p>
            <a:pPr lvl="2"/>
            <a:r>
              <a:rPr lang="fr-FR" dirty="0"/>
              <a:t>Sujet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Supports</a:t>
            </a:r>
          </a:p>
          <a:p>
            <a:pPr lvl="2"/>
            <a:r>
              <a:rPr lang="fr-FR" dirty="0"/>
              <a:t>La cheville</a:t>
            </a:r>
          </a:p>
          <a:p>
            <a:pPr lvl="2"/>
            <a:r>
              <a:rPr lang="fr-FR" dirty="0"/>
              <a:t>MAXPID</a:t>
            </a:r>
          </a:p>
          <a:p>
            <a:pPr lvl="2"/>
            <a:r>
              <a:rPr lang="fr-FR" dirty="0"/>
              <a:t>COMAX</a:t>
            </a:r>
          </a:p>
          <a:p>
            <a:pPr lvl="2"/>
            <a:r>
              <a:rPr lang="fr-FR" dirty="0" err="1"/>
              <a:t>Control‘X</a:t>
            </a:r>
            <a:endParaRPr lang="fr-FR" dirty="0"/>
          </a:p>
          <a:p>
            <a:pPr lvl="2"/>
            <a:r>
              <a:rPr lang="fr-FR" dirty="0"/>
              <a:t>Simulateur de course</a:t>
            </a:r>
          </a:p>
          <a:p>
            <a:pPr lvl="2"/>
            <a:r>
              <a:rPr lang="fr-FR" dirty="0"/>
              <a:t>Volant didactisé (?)</a:t>
            </a:r>
          </a:p>
          <a:p>
            <a:pPr lvl="2"/>
            <a:r>
              <a:rPr lang="fr-FR" dirty="0"/>
              <a:t>Volant didactisé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C22ED2-2FB8-72CB-5E83-FECCEE12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5D4EE4-D467-F2F2-BF64-015CA0E6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B8BB2290-8DFA-E65F-9CD7-7319DBDE15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094964"/>
              </p:ext>
            </p:extLst>
          </p:nvPr>
        </p:nvGraphicFramePr>
        <p:xfrm>
          <a:off x="5862855" y="1114785"/>
          <a:ext cx="6329145" cy="3881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19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54AFA-CECA-B8C2-2FFA-CEED0067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en ilot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9F5CBA-058A-66CC-B999-5F02533B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Analyser</a:t>
            </a:r>
          </a:p>
          <a:p>
            <a:pPr lvl="1"/>
            <a:r>
              <a:rPr lang="fr-FR" dirty="0"/>
              <a:t>Analyser un système</a:t>
            </a:r>
          </a:p>
          <a:p>
            <a:r>
              <a:rPr lang="fr-FR" dirty="0"/>
              <a:t>Expérimenter</a:t>
            </a:r>
          </a:p>
          <a:p>
            <a:pPr lvl="1"/>
            <a:r>
              <a:rPr lang="fr-FR" dirty="0"/>
              <a:t>S’approprier le fonctionnement d’un système</a:t>
            </a:r>
          </a:p>
          <a:p>
            <a:pPr lvl="1"/>
            <a:r>
              <a:rPr lang="fr-FR" dirty="0"/>
              <a:t>Proposer et justifier un protocole expérimental. </a:t>
            </a:r>
          </a:p>
          <a:p>
            <a:pPr lvl="1"/>
            <a:r>
              <a:rPr lang="fr-FR" dirty="0"/>
              <a:t>Mettre en œuvre un protocole expérimental. </a:t>
            </a:r>
          </a:p>
          <a:p>
            <a:r>
              <a:rPr lang="fr-FR" dirty="0"/>
              <a:t>Modéliser et Résoudre analytiquement</a:t>
            </a:r>
          </a:p>
          <a:p>
            <a:r>
              <a:rPr lang="fr-FR" dirty="0"/>
              <a:t>Modéliser et Résoudre numériquement</a:t>
            </a:r>
          </a:p>
          <a:p>
            <a:r>
              <a:rPr lang="fr-FR" dirty="0"/>
              <a:t>Concevoir</a:t>
            </a:r>
          </a:p>
          <a:p>
            <a:r>
              <a:rPr lang="fr-FR" dirty="0"/>
              <a:t>Communiquer et synthétiser</a:t>
            </a:r>
          </a:p>
          <a:p>
            <a:pPr marL="79375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057E33-620E-4FC6-6905-9E24E68C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E17D96-8578-5185-50E4-877E3634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90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10802-CBE8-0A39-C2B0-FEFCD9B2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Séance de TP 1 : Analyser l’effet d’un correcteur P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DDA502-D185-5865-DBB4-F76B5D09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FA3A49-D66D-31A3-F9FB-CA821D79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12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870AEAA-791B-7E30-BC3A-2D0BE4348BAF}"/>
              </a:ext>
            </a:extLst>
          </p:cNvPr>
          <p:cNvSpPr/>
          <p:nvPr/>
        </p:nvSpPr>
        <p:spPr>
          <a:xfrm>
            <a:off x="1135781" y="1366787"/>
            <a:ext cx="10716852" cy="6063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Découverte du système (Fonction principale, Technologie, Fonctionnement)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B71DC8-7506-7C37-4385-D482075CF380}"/>
              </a:ext>
            </a:extLst>
          </p:cNvPr>
          <p:cNvSpPr/>
          <p:nvPr/>
        </p:nvSpPr>
        <p:spPr>
          <a:xfrm>
            <a:off x="0" y="1506353"/>
            <a:ext cx="1135781" cy="327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15 min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E9B87C8-1723-53EE-AF9A-F8CED84F7B7C}"/>
              </a:ext>
            </a:extLst>
          </p:cNvPr>
          <p:cNvSpPr/>
          <p:nvPr/>
        </p:nvSpPr>
        <p:spPr>
          <a:xfrm>
            <a:off x="1135781" y="4460335"/>
            <a:ext cx="10716852" cy="6063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Synthèse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D706DFF-52F7-4622-A9FC-E53F4879D9C9}"/>
              </a:ext>
            </a:extLst>
          </p:cNvPr>
          <p:cNvSpPr/>
          <p:nvPr/>
        </p:nvSpPr>
        <p:spPr>
          <a:xfrm>
            <a:off x="1289785" y="2112327"/>
            <a:ext cx="3436219" cy="2103537"/>
          </a:xfrm>
          <a:prstGeom prst="roundRect">
            <a:avLst>
              <a:gd name="adj" fmla="val 616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Modélisation analytique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7F2205C-92D2-A652-1C07-ABBFA0E00750}"/>
              </a:ext>
            </a:extLst>
          </p:cNvPr>
          <p:cNvSpPr/>
          <p:nvPr/>
        </p:nvSpPr>
        <p:spPr>
          <a:xfrm>
            <a:off x="4776097" y="2121197"/>
            <a:ext cx="3436219" cy="2103537"/>
          </a:xfrm>
          <a:prstGeom prst="roundRect">
            <a:avLst>
              <a:gd name="adj" fmla="val 616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Modélisation numérique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4AB2EAE6-4480-8823-0D22-C7EF4FF948A2}"/>
              </a:ext>
            </a:extLst>
          </p:cNvPr>
          <p:cNvSpPr/>
          <p:nvPr/>
        </p:nvSpPr>
        <p:spPr>
          <a:xfrm>
            <a:off x="8416414" y="2161488"/>
            <a:ext cx="3436219" cy="2063246"/>
          </a:xfrm>
          <a:prstGeom prst="roundRect">
            <a:avLst>
              <a:gd name="adj" fmla="val 616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Expérimentation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36A7F6F-B5A0-6F1F-06AF-5CC112F26BB5}"/>
              </a:ext>
            </a:extLst>
          </p:cNvPr>
          <p:cNvSpPr/>
          <p:nvPr/>
        </p:nvSpPr>
        <p:spPr>
          <a:xfrm>
            <a:off x="1665171" y="2483321"/>
            <a:ext cx="10010273" cy="42832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Comparaison des performances du système avec le CDCF (avant réglage)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1724C6B-3437-7648-BA1D-6DBEF644C837}"/>
              </a:ext>
            </a:extLst>
          </p:cNvPr>
          <p:cNvSpPr/>
          <p:nvPr/>
        </p:nvSpPr>
        <p:spPr>
          <a:xfrm>
            <a:off x="1665170" y="3027483"/>
            <a:ext cx="2906829" cy="42832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Variation de </a:t>
            </a:r>
            <a:r>
              <a:rPr lang="fr-FR" sz="1100" dirty="0" err="1"/>
              <a:t>Kp</a:t>
            </a:r>
            <a:r>
              <a:rPr lang="fr-FR" sz="1100" dirty="0"/>
              <a:t> et influences sur stabilité, précision, rapidité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602727A8-B053-479C-BE83-5A008E642DCC}"/>
              </a:ext>
            </a:extLst>
          </p:cNvPr>
          <p:cNvSpPr/>
          <p:nvPr/>
        </p:nvSpPr>
        <p:spPr>
          <a:xfrm>
            <a:off x="5040791" y="3051768"/>
            <a:ext cx="2906829" cy="42832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Variation de </a:t>
            </a:r>
            <a:r>
              <a:rPr lang="fr-FR" sz="1100" dirty="0" err="1"/>
              <a:t>Kp</a:t>
            </a:r>
            <a:r>
              <a:rPr lang="fr-FR" sz="1100" dirty="0"/>
              <a:t> et influences sur stabilité, précision, rapidité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0515736-1FDB-BF8A-9313-0E91C50296A4}"/>
              </a:ext>
            </a:extLst>
          </p:cNvPr>
          <p:cNvSpPr/>
          <p:nvPr/>
        </p:nvSpPr>
        <p:spPr>
          <a:xfrm>
            <a:off x="8681108" y="3068475"/>
            <a:ext cx="2906829" cy="42832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Variation de </a:t>
            </a:r>
            <a:r>
              <a:rPr lang="fr-FR" sz="1100" dirty="0" err="1"/>
              <a:t>Kp</a:t>
            </a:r>
            <a:r>
              <a:rPr lang="fr-FR" sz="1100" dirty="0"/>
              <a:t> et influences sur stabilité, précision, rapidité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E3E1406-B4F4-043E-D690-0E98D1D39772}"/>
              </a:ext>
            </a:extLst>
          </p:cNvPr>
          <p:cNvSpPr/>
          <p:nvPr/>
        </p:nvSpPr>
        <p:spPr>
          <a:xfrm>
            <a:off x="1665170" y="3594953"/>
            <a:ext cx="2906829" cy="44586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Déterminer </a:t>
            </a:r>
            <a:r>
              <a:rPr lang="fr-FR" sz="1100" dirty="0" err="1"/>
              <a:t>Kp</a:t>
            </a:r>
            <a:r>
              <a:rPr lang="fr-FR" sz="1100" dirty="0"/>
              <a:t> qui respecte un critère de marge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0446480E-A6F6-5FBB-E69D-3CBA5C92760A}"/>
              </a:ext>
            </a:extLst>
          </p:cNvPr>
          <p:cNvSpPr/>
          <p:nvPr/>
        </p:nvSpPr>
        <p:spPr>
          <a:xfrm>
            <a:off x="5040790" y="3594953"/>
            <a:ext cx="2906829" cy="44586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Déterminer </a:t>
            </a:r>
            <a:r>
              <a:rPr lang="fr-FR" sz="1100" dirty="0" err="1"/>
              <a:t>Kp</a:t>
            </a:r>
            <a:r>
              <a:rPr lang="fr-FR" sz="1100" dirty="0"/>
              <a:t> qui respecte un critère de marge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96829EB8-694C-3034-4E70-4AAABC7F212E}"/>
              </a:ext>
            </a:extLst>
          </p:cNvPr>
          <p:cNvSpPr/>
          <p:nvPr/>
        </p:nvSpPr>
        <p:spPr>
          <a:xfrm>
            <a:off x="8654198" y="3613855"/>
            <a:ext cx="2906829" cy="44586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Déterminer </a:t>
            </a:r>
            <a:r>
              <a:rPr lang="fr-FR" sz="1100" dirty="0" err="1"/>
              <a:t>Kp</a:t>
            </a:r>
            <a:r>
              <a:rPr lang="fr-FR" sz="1100" dirty="0"/>
              <a:t> qui respecte un critère de marge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15567D-C3B7-3BB3-C265-1F2EE5CD3135}"/>
              </a:ext>
            </a:extLst>
          </p:cNvPr>
          <p:cNvSpPr/>
          <p:nvPr/>
        </p:nvSpPr>
        <p:spPr>
          <a:xfrm>
            <a:off x="0" y="4599901"/>
            <a:ext cx="1135781" cy="327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20 min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1833EE-3146-9ED7-7DBE-FF72D723A50E}"/>
              </a:ext>
            </a:extLst>
          </p:cNvPr>
          <p:cNvSpPr/>
          <p:nvPr/>
        </p:nvSpPr>
        <p:spPr>
          <a:xfrm>
            <a:off x="0" y="2492371"/>
            <a:ext cx="1135781" cy="327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20 min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4B445D-B42D-3F21-9D4B-1ED47893D33D}"/>
              </a:ext>
            </a:extLst>
          </p:cNvPr>
          <p:cNvSpPr/>
          <p:nvPr/>
        </p:nvSpPr>
        <p:spPr>
          <a:xfrm>
            <a:off x="-2" y="3663843"/>
            <a:ext cx="1135781" cy="327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15 min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57A4127-26EA-2580-BFBE-6E48CD5C4C27}"/>
              </a:ext>
            </a:extLst>
          </p:cNvPr>
          <p:cNvSpPr/>
          <p:nvPr/>
        </p:nvSpPr>
        <p:spPr>
          <a:xfrm>
            <a:off x="-1" y="3055045"/>
            <a:ext cx="1135781" cy="327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20 min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7AC797EE-ADF5-7DDE-FC58-D2E6B181AC33}"/>
              </a:ext>
            </a:extLst>
          </p:cNvPr>
          <p:cNvSpPr/>
          <p:nvPr/>
        </p:nvSpPr>
        <p:spPr>
          <a:xfrm>
            <a:off x="8262410" y="1193533"/>
            <a:ext cx="3677728" cy="4129238"/>
          </a:xfrm>
          <a:prstGeom prst="roundRect">
            <a:avLst>
              <a:gd name="adj" fmla="val 54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Éclair 39">
            <a:extLst>
              <a:ext uri="{FF2B5EF4-FFF2-40B4-BE49-F238E27FC236}">
                <a16:creationId xmlns:a16="http://schemas.microsoft.com/office/drawing/2014/main" id="{3E537205-A5F4-16AD-6E90-551888B3E2C9}"/>
              </a:ext>
            </a:extLst>
          </p:cNvPr>
          <p:cNvSpPr/>
          <p:nvPr/>
        </p:nvSpPr>
        <p:spPr>
          <a:xfrm>
            <a:off x="-575035" y="1954333"/>
            <a:ext cx="914400" cy="96514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Éclair 40">
            <a:extLst>
              <a:ext uri="{FF2B5EF4-FFF2-40B4-BE49-F238E27FC236}">
                <a16:creationId xmlns:a16="http://schemas.microsoft.com/office/drawing/2014/main" id="{3109B6B4-A33C-B50C-6007-8FFF43E13232}"/>
              </a:ext>
            </a:extLst>
          </p:cNvPr>
          <p:cNvSpPr/>
          <p:nvPr/>
        </p:nvSpPr>
        <p:spPr>
          <a:xfrm>
            <a:off x="-662538" y="2618596"/>
            <a:ext cx="914400" cy="96514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D0F7D71D-9CD1-D1D8-65B9-673B8AE4E6DE}"/>
              </a:ext>
            </a:extLst>
          </p:cNvPr>
          <p:cNvSpPr/>
          <p:nvPr/>
        </p:nvSpPr>
        <p:spPr>
          <a:xfrm>
            <a:off x="1135779" y="5210505"/>
            <a:ext cx="10716852" cy="6063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Présentation (2 groupes sur 7)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78547B0-35B1-996D-E727-5E68A5547CBF}"/>
              </a:ext>
            </a:extLst>
          </p:cNvPr>
          <p:cNvSpPr/>
          <p:nvPr/>
        </p:nvSpPr>
        <p:spPr>
          <a:xfrm>
            <a:off x="-2" y="5350071"/>
            <a:ext cx="1135781" cy="327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20 min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89C5AB2E-B531-4853-EAD8-ACF06511CE37}"/>
              </a:ext>
            </a:extLst>
          </p:cNvPr>
          <p:cNvSpPr/>
          <p:nvPr/>
        </p:nvSpPr>
        <p:spPr>
          <a:xfrm>
            <a:off x="1135781" y="5767701"/>
            <a:ext cx="10716852" cy="6063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Synthèse Prof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BD3E71-59ED-CA4D-C66D-DCAEB7E4DC31}"/>
              </a:ext>
            </a:extLst>
          </p:cNvPr>
          <p:cNvSpPr/>
          <p:nvPr/>
        </p:nvSpPr>
        <p:spPr>
          <a:xfrm>
            <a:off x="0" y="5907267"/>
            <a:ext cx="1135781" cy="327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14693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23070-38DE-0C1F-E8A4-788B03AC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Séance de TP 1 : Analyser l’effet d’un correcteur P</a:t>
            </a:r>
            <a:br>
              <a:rPr lang="fr-FR" sz="3200" dirty="0"/>
            </a:br>
            <a:r>
              <a:rPr lang="fr-FR" sz="3200" dirty="0"/>
              <a:t>Travail de l’expérimentateur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93AF22-9AAF-78AE-7B66-F5095DFB5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5756635" cy="5220013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Activité 1 </a:t>
            </a:r>
          </a:p>
          <a:p>
            <a:pPr lvl="1"/>
            <a:r>
              <a:rPr lang="fr-FR" dirty="0"/>
              <a:t>Découvrir le système</a:t>
            </a:r>
          </a:p>
          <a:p>
            <a:pPr lvl="1"/>
            <a:r>
              <a:rPr lang="fr-FR" dirty="0"/>
              <a:t>Mettre en œuvre le système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Réaliser la chaîne fonctionnelle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Réaliser un essai préliminaire</a:t>
            </a:r>
          </a:p>
          <a:p>
            <a:r>
              <a:rPr lang="fr-FR" dirty="0"/>
              <a:t>Activité 2 : </a:t>
            </a:r>
          </a:p>
          <a:p>
            <a:pPr lvl="1"/>
            <a:r>
              <a:rPr lang="fr-FR" dirty="0"/>
              <a:t>Comparer les performances du systèmes (réel) avec les exigences du cahier des charges</a:t>
            </a:r>
          </a:p>
          <a:p>
            <a:pPr lvl="1"/>
            <a:r>
              <a:rPr lang="fr-FR" dirty="0"/>
              <a:t>Lister les sources d’écart/erreurs. </a:t>
            </a:r>
          </a:p>
          <a:p>
            <a:pPr lvl="2">
              <a:buFont typeface="Wingdings" panose="05000000000000000000" pitchFamily="2" charset="2"/>
              <a:buChar char=""/>
            </a:pPr>
            <a:r>
              <a:rPr lang="fr-FR" dirty="0"/>
              <a:t>Diagramme des écarts</a:t>
            </a:r>
          </a:p>
          <a:p>
            <a:r>
              <a:rPr lang="fr-FR" dirty="0"/>
              <a:t>Synthèse 1</a:t>
            </a:r>
          </a:p>
          <a:p>
            <a:r>
              <a:rPr lang="fr-FR" dirty="0"/>
              <a:t>Activité 3 : </a:t>
            </a:r>
          </a:p>
          <a:p>
            <a:pPr lvl="1"/>
            <a:r>
              <a:rPr lang="fr-FR" dirty="0"/>
              <a:t>Réaliser un échelon de 20 mm</a:t>
            </a:r>
          </a:p>
          <a:p>
            <a:pPr lvl="1"/>
            <a:r>
              <a:rPr lang="fr-FR" dirty="0"/>
              <a:t>Faire varier le gain du correcteur proportionnel {0.5, 1, 2, 5}</a:t>
            </a:r>
          </a:p>
          <a:p>
            <a:pPr lvl="2">
              <a:buFont typeface="Wingdings" panose="05000000000000000000" pitchFamily="2" charset="2"/>
              <a:buChar char=""/>
            </a:pPr>
            <a:r>
              <a:rPr lang="fr-FR" dirty="0"/>
              <a:t>Donner les performances du système en fonction du gain du correcteur proportionnel</a:t>
            </a:r>
          </a:p>
          <a:p>
            <a:pPr lvl="2">
              <a:buFont typeface="Wingdings" panose="05000000000000000000" pitchFamily="2" charset="2"/>
              <a:buChar char=""/>
            </a:pPr>
            <a:r>
              <a:rPr lang="fr-FR" dirty="0"/>
              <a:t>Donner l’influence du correcteur sur les performances</a:t>
            </a:r>
          </a:p>
          <a:p>
            <a:r>
              <a:rPr lang="fr-FR" dirty="0"/>
              <a:t>Synthèse 2</a:t>
            </a:r>
          </a:p>
          <a:p>
            <a:r>
              <a:rPr lang="fr-FR" dirty="0"/>
              <a:t>Activité 4 : </a:t>
            </a:r>
          </a:p>
          <a:p>
            <a:pPr lvl="1"/>
            <a:r>
              <a:rPr lang="fr-FR" dirty="0"/>
              <a:t>Proposer une méthode permettant de régler la marge de phase</a:t>
            </a:r>
          </a:p>
          <a:p>
            <a:pPr lvl="1"/>
            <a:r>
              <a:rPr lang="fr-FR" dirty="0"/>
              <a:t>Mettre en œuvre cette méthode sur le système</a:t>
            </a:r>
          </a:p>
          <a:p>
            <a:r>
              <a:rPr lang="fr-FR" dirty="0"/>
              <a:t>Synthèse finale</a:t>
            </a:r>
          </a:p>
          <a:p>
            <a:pPr>
              <a:buFont typeface="Wingdings" panose="05000000000000000000" pitchFamily="2" charset="2"/>
              <a:buChar char=""/>
            </a:pPr>
            <a:endParaRPr lang="fr-FR" dirty="0"/>
          </a:p>
          <a:p>
            <a:pPr lvl="2">
              <a:buFont typeface="Wingdings" panose="05000000000000000000" pitchFamily="2" charset="2"/>
              <a:buChar char=""/>
            </a:pPr>
            <a:endParaRPr lang="fr-FR" dirty="0"/>
          </a:p>
          <a:p>
            <a:pPr lvl="2">
              <a:buFont typeface="Wingdings" panose="05000000000000000000" pitchFamily="2" charset="2"/>
              <a:buChar char=""/>
            </a:pP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45EFE1-665D-6450-EEC7-8AC949A4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5F46AB-4FF1-94F5-7EA0-D57E2EE5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13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791347-91B0-9269-EB26-98DC7881866A}"/>
              </a:ext>
            </a:extLst>
          </p:cNvPr>
          <p:cNvSpPr/>
          <p:nvPr/>
        </p:nvSpPr>
        <p:spPr>
          <a:xfrm>
            <a:off x="339365" y="3429000"/>
            <a:ext cx="5756635" cy="1191126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Éclair 6">
            <a:extLst>
              <a:ext uri="{FF2B5EF4-FFF2-40B4-BE49-F238E27FC236}">
                <a16:creationId xmlns:a16="http://schemas.microsoft.com/office/drawing/2014/main" id="{2BDA9F0D-34DA-BFFD-1BCD-A1827F7B0A67}"/>
              </a:ext>
            </a:extLst>
          </p:cNvPr>
          <p:cNvSpPr/>
          <p:nvPr/>
        </p:nvSpPr>
        <p:spPr>
          <a:xfrm rot="18282426">
            <a:off x="6557285" y="3597049"/>
            <a:ext cx="914400" cy="96514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DE8414A-8F0D-94CC-E7A4-7970E714AAC4}"/>
              </a:ext>
            </a:extLst>
          </p:cNvPr>
          <p:cNvSpPr txBox="1"/>
          <p:nvPr/>
        </p:nvSpPr>
        <p:spPr>
          <a:xfrm>
            <a:off x="7854215" y="2921691"/>
            <a:ext cx="4100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une perturbation au système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Ajouter un effort résistant en régime permanent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Surélever une partie pour ajouter l’effet de la pesanteur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Ajouter un effort extérieur en utilisant un ressort…</a:t>
            </a:r>
          </a:p>
        </p:txBody>
      </p:sp>
    </p:spTree>
    <p:extLst>
      <p:ext uri="{BB962C8B-B14F-4D97-AF65-F5344CB8AC3E}">
        <p14:creationId xmlns:p14="http://schemas.microsoft.com/office/powerpoint/2010/main" val="41748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30161-A86C-7875-7947-92AF7F3E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Séance de TP 1 : Analyser l’effet d’un correcteur P</a:t>
            </a:r>
            <a:br>
              <a:rPr lang="fr-FR" sz="2800" dirty="0"/>
            </a:br>
            <a:r>
              <a:rPr lang="fr-FR" sz="2800" dirty="0"/>
              <a:t>Travail attendu de la part du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7C524-05AA-F273-5985-10F9A0E9F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Préparation d’une présentation PowerPoint &gt;&gt; Attention à conserver du temps pour la présentation lors de votre séquence</a:t>
            </a:r>
          </a:p>
          <a:p>
            <a:pPr lvl="1"/>
            <a:r>
              <a:rPr lang="fr-FR" dirty="0"/>
              <a:t>Chaine fonctionnelle</a:t>
            </a:r>
          </a:p>
          <a:p>
            <a:pPr lvl="1"/>
            <a:r>
              <a:rPr lang="fr-FR" dirty="0"/>
              <a:t>Graphe avec les Courbes</a:t>
            </a:r>
          </a:p>
          <a:p>
            <a:pPr lvl="2"/>
            <a:r>
              <a:rPr lang="fr-FR" dirty="0"/>
              <a:t>Modélisateur analytique</a:t>
            </a:r>
          </a:p>
          <a:p>
            <a:pPr lvl="2"/>
            <a:r>
              <a:rPr lang="fr-FR" dirty="0"/>
              <a:t>Modélisation numérique</a:t>
            </a:r>
          </a:p>
          <a:p>
            <a:pPr lvl="2"/>
            <a:r>
              <a:rPr lang="fr-FR" dirty="0"/>
              <a:t>Expérimentateur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Influence de </a:t>
            </a:r>
            <a:r>
              <a:rPr lang="fr-FR" dirty="0" err="1"/>
              <a:t>Kp</a:t>
            </a:r>
            <a:endParaRPr lang="fr-FR" dirty="0"/>
          </a:p>
          <a:p>
            <a:pPr lvl="2"/>
            <a:r>
              <a:rPr lang="fr-FR" dirty="0"/>
              <a:t>Graphe du modélisateur analytique avec 3 valeurs de </a:t>
            </a:r>
            <a:r>
              <a:rPr lang="fr-FR" dirty="0" err="1"/>
              <a:t>Kp</a:t>
            </a:r>
            <a:endParaRPr lang="fr-FR" dirty="0"/>
          </a:p>
          <a:p>
            <a:pPr lvl="2"/>
            <a:r>
              <a:rPr lang="fr-FR" dirty="0"/>
              <a:t>Graphe du modélisateur numérique avec 3 valeurs de </a:t>
            </a:r>
            <a:r>
              <a:rPr lang="fr-FR" dirty="0" err="1"/>
              <a:t>Kp</a:t>
            </a:r>
            <a:endParaRPr lang="fr-FR" dirty="0"/>
          </a:p>
          <a:p>
            <a:pPr lvl="2"/>
            <a:r>
              <a:rPr lang="fr-FR" dirty="0"/>
              <a:t>Graphe de l’expérimentateur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Proposer une méthode pour régler </a:t>
            </a:r>
            <a:r>
              <a:rPr lang="fr-FR" dirty="0" err="1"/>
              <a:t>Kp</a:t>
            </a:r>
            <a:r>
              <a:rPr lang="fr-FR" dirty="0"/>
              <a:t> (critère de marge de phase)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A3E7F2-227C-57C6-B2F5-AE245A02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8E23F0-FBBF-7357-38A6-B3F7B100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14</a:t>
            </a:fld>
            <a:endParaRPr lang="fr-FR"/>
          </a:p>
        </p:txBody>
      </p:sp>
      <p:sp>
        <p:nvSpPr>
          <p:cNvPr id="6" name="Flèche : double flèche verticale 5">
            <a:extLst>
              <a:ext uri="{FF2B5EF4-FFF2-40B4-BE49-F238E27FC236}">
                <a16:creationId xmlns:a16="http://schemas.microsoft.com/office/drawing/2014/main" id="{8D880D08-5D97-E0D6-98EF-7698F1C26CDB}"/>
              </a:ext>
            </a:extLst>
          </p:cNvPr>
          <p:cNvSpPr/>
          <p:nvPr/>
        </p:nvSpPr>
        <p:spPr>
          <a:xfrm>
            <a:off x="3746500" y="2046713"/>
            <a:ext cx="304800" cy="7964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5581B8-6A50-AE53-EABE-58ADB8C733E9}"/>
              </a:ext>
            </a:extLst>
          </p:cNvPr>
          <p:cNvSpPr txBox="1"/>
          <p:nvPr/>
        </p:nvSpPr>
        <p:spPr>
          <a:xfrm>
            <a:off x="4610100" y="1983279"/>
            <a:ext cx="455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Comparaison des courbes entre elles</a:t>
            </a:r>
          </a:p>
          <a:p>
            <a:r>
              <a:rPr lang="fr-FR" dirty="0"/>
              <a:t>Comparaison avec le CDC</a:t>
            </a:r>
          </a:p>
          <a:p>
            <a:r>
              <a:rPr lang="fr-FR" dirty="0"/>
              <a:t>Origine des écarts</a:t>
            </a:r>
          </a:p>
        </p:txBody>
      </p:sp>
      <p:sp>
        <p:nvSpPr>
          <p:cNvPr id="8" name="Flèche : double flèche verticale 7">
            <a:extLst>
              <a:ext uri="{FF2B5EF4-FFF2-40B4-BE49-F238E27FC236}">
                <a16:creationId xmlns:a16="http://schemas.microsoft.com/office/drawing/2014/main" id="{3177216C-BD29-DEB8-8845-136CF6585841}"/>
              </a:ext>
            </a:extLst>
          </p:cNvPr>
          <p:cNvSpPr/>
          <p:nvPr/>
        </p:nvSpPr>
        <p:spPr>
          <a:xfrm>
            <a:off x="5791200" y="3429000"/>
            <a:ext cx="304800" cy="7964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8CD15BF-CA7E-B0DC-19E3-AB76E234A41A}"/>
              </a:ext>
            </a:extLst>
          </p:cNvPr>
          <p:cNvSpPr txBox="1"/>
          <p:nvPr/>
        </p:nvSpPr>
        <p:spPr>
          <a:xfrm>
            <a:off x="6697810" y="3504065"/>
            <a:ext cx="455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Comparaison des tendances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8387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62893-0244-D010-689D-4115A4EF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92A333-76FB-4B54-6F10-33CF7F3A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Préciser l’évaluation de la séance de TP</a:t>
            </a:r>
          </a:p>
          <a:p>
            <a:r>
              <a:rPr lang="fr-FR" dirty="0"/>
              <a:t>Répartition des rôles à préciser + mode de rotation des rôles</a:t>
            </a:r>
          </a:p>
          <a:p>
            <a:r>
              <a:rPr lang="fr-FR" dirty="0"/>
              <a:t>Pertinence du support par rapport par rapport à la séquence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6134E2-C4F8-3912-7314-D07E5CC4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89CAA5-1E26-4CDA-FB43-E87015B3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10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3AAB9-FD39-8CDD-EB07-75181D20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filière PCSI – PSI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34DC2A-8B8B-653D-03CD-E5DFEC28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5756635" cy="5220013"/>
          </a:xfrm>
        </p:spPr>
        <p:txBody>
          <a:bodyPr/>
          <a:lstStyle/>
          <a:p>
            <a:r>
              <a:rPr lang="fr-FR" dirty="0"/>
              <a:t>Origine des élèves : </a:t>
            </a:r>
          </a:p>
          <a:p>
            <a:pPr lvl="1"/>
            <a:r>
              <a:rPr lang="fr-FR" dirty="0"/>
              <a:t>BAC ??</a:t>
            </a:r>
          </a:p>
          <a:p>
            <a:r>
              <a:rPr lang="fr-FR" dirty="0"/>
              <a:t>Objectif des élèves :</a:t>
            </a:r>
          </a:p>
          <a:p>
            <a:pPr lvl="1"/>
            <a:r>
              <a:rPr lang="fr-FR" dirty="0"/>
              <a:t>Niveau BAC + 2 et entrée dans le supérieur</a:t>
            </a:r>
          </a:p>
          <a:p>
            <a:pPr lvl="1"/>
            <a:r>
              <a:rPr lang="fr-FR" dirty="0"/>
              <a:t>Entrer dans une grande école d’ingénieur sur concours</a:t>
            </a:r>
          </a:p>
          <a:p>
            <a:pPr lvl="2"/>
            <a:r>
              <a:rPr lang="fr-FR" dirty="0"/>
              <a:t>Concours ??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Objectif des SII en PCSI – PSI :</a:t>
            </a:r>
          </a:p>
          <a:p>
            <a:pPr lvl="1"/>
            <a:r>
              <a:rPr lang="fr-FR" dirty="0"/>
              <a:t>Analyser les systèmes</a:t>
            </a:r>
          </a:p>
          <a:p>
            <a:pPr lvl="1"/>
            <a:r>
              <a:rPr lang="fr-FR" dirty="0"/>
              <a:t>Modéliser &amp; Résoudre (analytiquement et numériquement)</a:t>
            </a:r>
          </a:p>
          <a:p>
            <a:pPr lvl="1"/>
            <a:r>
              <a:rPr lang="fr-FR" dirty="0"/>
              <a:t>Expérimenter</a:t>
            </a:r>
          </a:p>
          <a:p>
            <a:pPr lvl="1"/>
            <a:r>
              <a:rPr lang="fr-FR" dirty="0"/>
              <a:t>Concevoir</a:t>
            </a:r>
          </a:p>
          <a:p>
            <a:pPr lvl="1"/>
            <a:r>
              <a:rPr lang="fr-FR" dirty="0"/>
              <a:t>Communiquer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13FBD3-EE2A-FEF4-7813-A2E97EA4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90A30F-7A3D-F564-2E46-D8BF4E44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D9C1B92-C70F-D4B0-D0C6-0D5D66EC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250" y="4128805"/>
            <a:ext cx="4991357" cy="1606633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0AB1879-2B25-66D7-12C3-BCBD16AAAE4A}"/>
              </a:ext>
            </a:extLst>
          </p:cNvPr>
          <p:cNvSpPr txBox="1">
            <a:spLocks/>
          </p:cNvSpPr>
          <p:nvPr/>
        </p:nvSpPr>
        <p:spPr>
          <a:xfrm>
            <a:off x="6096000" y="1106942"/>
            <a:ext cx="5915320" cy="30218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54013" indent="-2746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657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2072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9217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074738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Volume horaire</a:t>
            </a:r>
          </a:p>
          <a:p>
            <a:pPr lvl="1"/>
            <a:r>
              <a:rPr lang="fr-FR" dirty="0"/>
              <a:t>2h de cours – TD (42 élèves)</a:t>
            </a:r>
          </a:p>
          <a:p>
            <a:pPr lvl="1"/>
            <a:r>
              <a:rPr lang="fr-FR" dirty="0"/>
              <a:t>2h de TP (21 élèves)</a:t>
            </a:r>
          </a:p>
          <a:p>
            <a:pPr lvl="1"/>
            <a:r>
              <a:rPr lang="fr-FR" dirty="0"/>
              <a:t>2h de TIPE</a:t>
            </a:r>
          </a:p>
          <a:p>
            <a:pPr lvl="1"/>
            <a:r>
              <a:rPr lang="fr-FR" dirty="0"/>
              <a:t>1 h de colle toutes les 4 semaines ?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279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8D4DA0-42F1-7F85-A1FB-A91AD9B0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 de la séquence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9A49E-2027-653E-7497-9A1256343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6" y="954541"/>
            <a:ext cx="5756634" cy="5220013"/>
          </a:xfrm>
        </p:spPr>
        <p:txBody>
          <a:bodyPr/>
          <a:lstStyle/>
          <a:p>
            <a:r>
              <a:rPr lang="fr-FR" dirty="0"/>
              <a:t>Titre de la séquence : les correcteurs d’un système asservi</a:t>
            </a:r>
          </a:p>
          <a:p>
            <a:r>
              <a:rPr lang="fr-FR" dirty="0"/>
              <a:t>Niveau de la formation : PSI</a:t>
            </a:r>
          </a:p>
          <a:p>
            <a:endParaRPr lang="fr-FR" dirty="0"/>
          </a:p>
          <a:p>
            <a:r>
              <a:rPr lang="fr-FR" dirty="0"/>
              <a:t>Amélioration des performances d’un système asservi : correction </a:t>
            </a:r>
          </a:p>
          <a:p>
            <a:pPr lvl="1"/>
            <a:r>
              <a:rPr lang="fr-FR" dirty="0"/>
              <a:t>Notions sur la correction des systèmes : </a:t>
            </a:r>
          </a:p>
          <a:p>
            <a:pPr lvl="2"/>
            <a:r>
              <a:rPr lang="fr-FR" dirty="0"/>
              <a:t>Action proportionnelle ; </a:t>
            </a:r>
          </a:p>
          <a:p>
            <a:pPr lvl="2"/>
            <a:r>
              <a:rPr lang="fr-FR" dirty="0"/>
              <a:t>Action intégrale ; </a:t>
            </a:r>
          </a:p>
          <a:p>
            <a:pPr lvl="2"/>
            <a:r>
              <a:rPr lang="fr-FR" dirty="0"/>
              <a:t>Action dérivée. </a:t>
            </a:r>
          </a:p>
          <a:p>
            <a:pPr lvl="1"/>
            <a:r>
              <a:rPr lang="fr-FR" dirty="0"/>
              <a:t>Réglage du correcteur proportionnel ; </a:t>
            </a:r>
          </a:p>
          <a:p>
            <a:pPr lvl="1"/>
            <a:r>
              <a:rPr lang="fr-FR" dirty="0"/>
              <a:t>Réglage du correcteur proportionnel intégral (P.I) ; </a:t>
            </a:r>
          </a:p>
          <a:p>
            <a:pPr lvl="1"/>
            <a:r>
              <a:rPr lang="fr-FR" dirty="0"/>
              <a:t>Réglage du correcteur à avance de phase.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A419AF-8C5A-0EE2-FB2C-711B80FC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6FBF54-C704-C589-C852-50DD43D7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3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3115B94-19B9-E2A5-F561-EFD46E45475E}"/>
              </a:ext>
            </a:extLst>
          </p:cNvPr>
          <p:cNvSpPr txBox="1">
            <a:spLocks/>
          </p:cNvSpPr>
          <p:nvPr/>
        </p:nvSpPr>
        <p:spPr>
          <a:xfrm>
            <a:off x="6096000" y="2617940"/>
            <a:ext cx="5891408" cy="35566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54013" indent="-2746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657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2072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9217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074738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relations entre les paramètres de réglage fournies, l’étudiant doit être capable de : </a:t>
            </a:r>
          </a:p>
          <a:p>
            <a:pPr lvl="1"/>
            <a:r>
              <a:rPr lang="fr-FR" dirty="0"/>
              <a:t>Choisir un type de correcteur adapté ; </a:t>
            </a:r>
          </a:p>
          <a:p>
            <a:pPr lvl="1"/>
            <a:r>
              <a:rPr lang="fr-FR" dirty="0"/>
              <a:t>Proposer la démarche de réglage d’un correcteur proportionnel, proportionnel intégral et à avance de phase ; </a:t>
            </a:r>
          </a:p>
          <a:p>
            <a:pPr lvl="1"/>
            <a:r>
              <a:rPr lang="fr-FR" dirty="0"/>
              <a:t>Déterminer les paramètres d’un correcteur proportionnel, proportionnel intégral et à avance de phase ; </a:t>
            </a:r>
          </a:p>
          <a:p>
            <a:pPr lvl="1"/>
            <a:r>
              <a:rPr lang="fr-FR" dirty="0"/>
              <a:t>Réaliser une intégration et une dérivation sous une forme numérique (somme et différence en activité de TP).</a:t>
            </a:r>
          </a:p>
          <a:p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3D7135A-0C89-F2B5-2A99-68080032A575}"/>
              </a:ext>
            </a:extLst>
          </p:cNvPr>
          <p:cNvSpPr txBox="1">
            <a:spLocks/>
          </p:cNvSpPr>
          <p:nvPr/>
        </p:nvSpPr>
        <p:spPr>
          <a:xfrm>
            <a:off x="6096000" y="954541"/>
            <a:ext cx="5891408" cy="153841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354013" indent="-2746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657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2072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9217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074738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Prérequis pour la séquence :</a:t>
            </a:r>
          </a:p>
          <a:p>
            <a:pPr lvl="1"/>
            <a:r>
              <a:rPr lang="fr-FR" dirty="0"/>
              <a:t>Modélisation des systèmes asservis</a:t>
            </a:r>
          </a:p>
          <a:p>
            <a:pPr lvl="1"/>
            <a:r>
              <a:rPr lang="fr-FR" dirty="0"/>
              <a:t>Performances asservis</a:t>
            </a:r>
          </a:p>
          <a:p>
            <a:pPr lvl="1"/>
            <a:r>
              <a:rPr lang="fr-FR" dirty="0"/>
              <a:t>Réponses temporelles et fréquentielle des systèmes asservis</a:t>
            </a:r>
          </a:p>
        </p:txBody>
      </p:sp>
    </p:spTree>
    <p:extLst>
      <p:ext uri="{BB962C8B-B14F-4D97-AF65-F5344CB8AC3E}">
        <p14:creationId xmlns:p14="http://schemas.microsoft.com/office/powerpoint/2010/main" val="264960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1F58D-D4BE-FDAF-DA97-2CC3E31E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pédagogique annuelle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BB82D3-DB6D-03A1-931C-F5EF7C4E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9E0C11-EBA3-E0AA-F118-1CB2CB30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9AF8BBC3-8AF3-D6FC-5A60-6A80DEF30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887478"/>
              </p:ext>
            </p:extLst>
          </p:nvPr>
        </p:nvGraphicFramePr>
        <p:xfrm>
          <a:off x="339364" y="939454"/>
          <a:ext cx="11472313" cy="4936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333">
                  <a:extLst>
                    <a:ext uri="{9D8B030D-6E8A-4147-A177-3AD203B41FA5}">
                      <a16:colId xmlns:a16="http://schemas.microsoft.com/office/drawing/2014/main" val="1107093511"/>
                    </a:ext>
                  </a:extLst>
                </a:gridCol>
                <a:gridCol w="7272000">
                  <a:extLst>
                    <a:ext uri="{9D8B030D-6E8A-4147-A177-3AD203B41FA5}">
                      <a16:colId xmlns:a16="http://schemas.microsoft.com/office/drawing/2014/main" val="4178950373"/>
                    </a:ext>
                  </a:extLst>
                </a:gridCol>
                <a:gridCol w="349830">
                  <a:extLst>
                    <a:ext uri="{9D8B030D-6E8A-4147-A177-3AD203B41FA5}">
                      <a16:colId xmlns:a16="http://schemas.microsoft.com/office/drawing/2014/main" val="1877055742"/>
                    </a:ext>
                  </a:extLst>
                </a:gridCol>
                <a:gridCol w="349830">
                  <a:extLst>
                    <a:ext uri="{9D8B030D-6E8A-4147-A177-3AD203B41FA5}">
                      <a16:colId xmlns:a16="http://schemas.microsoft.com/office/drawing/2014/main" val="1508430162"/>
                    </a:ext>
                  </a:extLst>
                </a:gridCol>
                <a:gridCol w="349830">
                  <a:extLst>
                    <a:ext uri="{9D8B030D-6E8A-4147-A177-3AD203B41FA5}">
                      <a16:colId xmlns:a16="http://schemas.microsoft.com/office/drawing/2014/main" val="728004288"/>
                    </a:ext>
                  </a:extLst>
                </a:gridCol>
                <a:gridCol w="349830">
                  <a:extLst>
                    <a:ext uri="{9D8B030D-6E8A-4147-A177-3AD203B41FA5}">
                      <a16:colId xmlns:a16="http://schemas.microsoft.com/office/drawing/2014/main" val="2083796404"/>
                    </a:ext>
                  </a:extLst>
                </a:gridCol>
                <a:gridCol w="349830">
                  <a:extLst>
                    <a:ext uri="{9D8B030D-6E8A-4147-A177-3AD203B41FA5}">
                      <a16:colId xmlns:a16="http://schemas.microsoft.com/office/drawing/2014/main" val="209637096"/>
                    </a:ext>
                  </a:extLst>
                </a:gridCol>
                <a:gridCol w="349830">
                  <a:extLst>
                    <a:ext uri="{9D8B030D-6E8A-4147-A177-3AD203B41FA5}">
                      <a16:colId xmlns:a16="http://schemas.microsoft.com/office/drawing/2014/main" val="357865999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38250318"/>
                    </a:ext>
                  </a:extLst>
                </a:gridCol>
              </a:tblGrid>
              <a:tr h="839211">
                <a:tc>
                  <a:txBody>
                    <a:bodyPr/>
                    <a:lstStyle/>
                    <a:p>
                      <a:r>
                        <a:rPr lang="fr-FR" sz="1600" dirty="0"/>
                        <a:t>Semaines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Titre de la séquence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Analyser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Modéliser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Résoudre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Expérimenter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Concevoir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Communiquer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Evaluation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928768"/>
                  </a:ext>
                </a:extLst>
              </a:tr>
              <a:tr h="429862">
                <a:tc>
                  <a:txBody>
                    <a:bodyPr/>
                    <a:lstStyle/>
                    <a:p>
                      <a:r>
                        <a:rPr lang="fr-F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Modéliser le comportement dynamique des systèmes à 1 DDL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740182"/>
                  </a:ext>
                </a:extLst>
              </a:tr>
              <a:tr h="520337">
                <a:tc>
                  <a:txBody>
                    <a:bodyPr/>
                    <a:lstStyle/>
                    <a:p>
                      <a:r>
                        <a:rPr lang="fr-F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Modéliser le comportement des systèmes asservis et déterminer analytiquement leur comportement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566908"/>
                  </a:ext>
                </a:extLst>
              </a:tr>
              <a:tr h="520337">
                <a:tc>
                  <a:txBody>
                    <a:bodyPr/>
                    <a:lstStyle/>
                    <a:p>
                      <a:r>
                        <a:rPr lang="fr-F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Modéliser les comportement des système  asservis dans le but de prévoir leur comportement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680042"/>
                  </a:ext>
                </a:extLst>
              </a:tr>
              <a:tr h="301248">
                <a:tc>
                  <a:txBody>
                    <a:bodyPr/>
                    <a:lstStyle/>
                    <a:p>
                      <a:r>
                        <a:rPr lang="fr-F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Modéliser les caractéristiques des solides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913168"/>
                  </a:ext>
                </a:extLst>
              </a:tr>
              <a:tr h="431128">
                <a:tc>
                  <a:txBody>
                    <a:bodyPr/>
                    <a:lstStyle/>
                    <a:p>
                      <a:r>
                        <a:rPr lang="fr-F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Valider le choix d’un actionneur, en utilisant une résolution dynamique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63043"/>
                  </a:ext>
                </a:extLst>
              </a:tr>
              <a:tr h="431128">
                <a:tc>
                  <a:txBody>
                    <a:bodyPr/>
                    <a:lstStyle/>
                    <a:p>
                      <a:r>
                        <a:rPr lang="fr-F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Valider le choix d’un actionneur, en utilisant une résolution énergétique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05890"/>
                  </a:ext>
                </a:extLst>
              </a:tr>
              <a:tr h="484751">
                <a:tc>
                  <a:txBody>
                    <a:bodyPr/>
                    <a:lstStyle/>
                    <a:p>
                      <a:r>
                        <a:rPr lang="fr-F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Choisir une méthode de résolution dans le but de </a:t>
                      </a:r>
                      <a:r>
                        <a:rPr lang="fr-FR" sz="1600" dirty="0" err="1"/>
                        <a:t>prédimensionner</a:t>
                      </a:r>
                      <a:r>
                        <a:rPr lang="fr-FR" sz="1600" dirty="0"/>
                        <a:t> un actionneur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936534"/>
                  </a:ext>
                </a:extLst>
              </a:tr>
              <a:tr h="413469">
                <a:tc>
                  <a:txBody>
                    <a:bodyPr/>
                    <a:lstStyle/>
                    <a:p>
                      <a:r>
                        <a:rPr lang="fr-F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Prédire les performances d’un système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20531"/>
                  </a:ext>
                </a:extLst>
              </a:tr>
              <a:tr h="413469">
                <a:tc>
                  <a:txBody>
                    <a:bodyPr/>
                    <a:lstStyle/>
                    <a:p>
                      <a:r>
                        <a:rPr lang="fr-F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Concevoir la partie commande d’un système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9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16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E928A-E39A-88A7-2EC0-B018AB45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Conception de la commande d’un système asservi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0EB6EC-C72F-410B-3AFC-E89E9FB0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F584-3A43-EE3B-980D-9FB832FE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5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773ACBF-4638-498D-F769-7D7F44833BEB}"/>
              </a:ext>
            </a:extLst>
          </p:cNvPr>
          <p:cNvSpPr/>
          <p:nvPr/>
        </p:nvSpPr>
        <p:spPr>
          <a:xfrm>
            <a:off x="1778695" y="1202499"/>
            <a:ext cx="2968670" cy="58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Semaine 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7E2821-C026-B1AB-4431-9EF95E8CA232}"/>
              </a:ext>
            </a:extLst>
          </p:cNvPr>
          <p:cNvSpPr/>
          <p:nvPr/>
        </p:nvSpPr>
        <p:spPr>
          <a:xfrm>
            <a:off x="5331329" y="1202499"/>
            <a:ext cx="2968670" cy="58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Semaine 2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1D3391D-BCAE-B341-2D0F-6355B8C61D23}"/>
              </a:ext>
            </a:extLst>
          </p:cNvPr>
          <p:cNvSpPr/>
          <p:nvPr/>
        </p:nvSpPr>
        <p:spPr>
          <a:xfrm>
            <a:off x="8883963" y="1202499"/>
            <a:ext cx="2968670" cy="58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Semaine 3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87AB782-65E4-D363-C3BF-6AD53DA0CF26}"/>
              </a:ext>
            </a:extLst>
          </p:cNvPr>
          <p:cNvSpPr/>
          <p:nvPr/>
        </p:nvSpPr>
        <p:spPr>
          <a:xfrm>
            <a:off x="339365" y="2149227"/>
            <a:ext cx="1113654" cy="58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D80C5C8-1B58-E666-ADB0-6291B1A2A046}"/>
              </a:ext>
            </a:extLst>
          </p:cNvPr>
          <p:cNvSpPr/>
          <p:nvPr/>
        </p:nvSpPr>
        <p:spPr>
          <a:xfrm>
            <a:off x="1778694" y="2149226"/>
            <a:ext cx="2968669" cy="12398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TP inductif </a:t>
            </a:r>
          </a:p>
          <a:p>
            <a:pPr algn="ctr"/>
            <a:r>
              <a:rPr lang="fr-FR" sz="1400" dirty="0"/>
              <a:t>Analyser l’effet d’un correcteur P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7953AF7-025E-F853-99AA-DC6C4F56EA49}"/>
              </a:ext>
            </a:extLst>
          </p:cNvPr>
          <p:cNvSpPr/>
          <p:nvPr/>
        </p:nvSpPr>
        <p:spPr>
          <a:xfrm>
            <a:off x="5331330" y="2149226"/>
            <a:ext cx="6521303" cy="12560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TP Concevoir la commande d’un système asservi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315446-434A-963E-944A-FDB43F0EBCF3}"/>
              </a:ext>
            </a:extLst>
          </p:cNvPr>
          <p:cNvSpPr/>
          <p:nvPr/>
        </p:nvSpPr>
        <p:spPr>
          <a:xfrm>
            <a:off x="339365" y="3480617"/>
            <a:ext cx="1113654" cy="58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Cours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D1DCFEF-B777-4174-FAC3-11F7285C255C}"/>
              </a:ext>
            </a:extLst>
          </p:cNvPr>
          <p:cNvSpPr/>
          <p:nvPr/>
        </p:nvSpPr>
        <p:spPr>
          <a:xfrm>
            <a:off x="1778694" y="3468900"/>
            <a:ext cx="2968669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Réglage d’un correcteur proportionnel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4AF9409-7A64-A8FE-1D09-4A80440F9438}"/>
              </a:ext>
            </a:extLst>
          </p:cNvPr>
          <p:cNvSpPr/>
          <p:nvPr/>
        </p:nvSpPr>
        <p:spPr>
          <a:xfrm>
            <a:off x="5331330" y="3480617"/>
            <a:ext cx="2968669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Réglage d’un correcteur PI et d’un correcteur à avance de phase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BDAF5D07-A950-C21B-2F2B-238AEE7FAB76}"/>
              </a:ext>
            </a:extLst>
          </p:cNvPr>
          <p:cNvSpPr/>
          <p:nvPr/>
        </p:nvSpPr>
        <p:spPr>
          <a:xfrm>
            <a:off x="8928971" y="3480617"/>
            <a:ext cx="2968669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Réalisation d’un correcteur numérique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A0ED287-AC9B-4FF1-EA68-01455373D072}"/>
              </a:ext>
            </a:extLst>
          </p:cNvPr>
          <p:cNvSpPr/>
          <p:nvPr/>
        </p:nvSpPr>
        <p:spPr>
          <a:xfrm>
            <a:off x="339365" y="4257026"/>
            <a:ext cx="1113654" cy="58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3BE9D30C-3BBD-8D0D-66FD-2778A65B1265}"/>
              </a:ext>
            </a:extLst>
          </p:cNvPr>
          <p:cNvSpPr/>
          <p:nvPr/>
        </p:nvSpPr>
        <p:spPr>
          <a:xfrm>
            <a:off x="1778694" y="4245309"/>
            <a:ext cx="2968669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Réglage d’un correcteur P graphiquement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0AD6D3B-4A30-CEBF-92FC-5F96C93CBCA5}"/>
              </a:ext>
            </a:extLst>
          </p:cNvPr>
          <p:cNvSpPr/>
          <p:nvPr/>
        </p:nvSpPr>
        <p:spPr>
          <a:xfrm>
            <a:off x="5331330" y="4257026"/>
            <a:ext cx="2968669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Réglage correcteur PI (Compensation de pôle et dans Bode)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D1E535A-F7DE-57DF-63BD-4E95FAA928F1}"/>
              </a:ext>
            </a:extLst>
          </p:cNvPr>
          <p:cNvSpPr/>
          <p:nvPr/>
        </p:nvSpPr>
        <p:spPr>
          <a:xfrm>
            <a:off x="8928971" y="4257026"/>
            <a:ext cx="2968669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Réglage d’un correcteur avance de phase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C2E6992-EA74-8CD1-1E0B-DE61180ED8CF}"/>
              </a:ext>
            </a:extLst>
          </p:cNvPr>
          <p:cNvSpPr/>
          <p:nvPr/>
        </p:nvSpPr>
        <p:spPr>
          <a:xfrm>
            <a:off x="339365" y="5033435"/>
            <a:ext cx="1113654" cy="58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Travail préparatoire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6FB76D40-483E-0908-EAF9-261DE03D65EE}"/>
              </a:ext>
            </a:extLst>
          </p:cNvPr>
          <p:cNvSpPr/>
          <p:nvPr/>
        </p:nvSpPr>
        <p:spPr>
          <a:xfrm>
            <a:off x="1778694" y="5033435"/>
            <a:ext cx="2968669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Détermination analytique Marge de gain, marge de phase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A1D277D2-24D5-A305-7B3A-D59F4129E8C5}"/>
              </a:ext>
            </a:extLst>
          </p:cNvPr>
          <p:cNvSpPr/>
          <p:nvPr/>
        </p:nvSpPr>
        <p:spPr>
          <a:xfrm>
            <a:off x="5331330" y="5019292"/>
            <a:ext cx="2968669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Réglage d’un correcteur </a:t>
            </a:r>
            <a:r>
              <a:rPr lang="fr-FR" sz="1400" b="1" dirty="0"/>
              <a:t>sans </a:t>
            </a:r>
            <a:r>
              <a:rPr lang="fr-FR" sz="1400" dirty="0"/>
              <a:t>critère fréquentiel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852C9E4-8C86-1CCA-6BD7-D5AE04AE1F89}"/>
              </a:ext>
            </a:extLst>
          </p:cNvPr>
          <p:cNvSpPr/>
          <p:nvPr/>
        </p:nvSpPr>
        <p:spPr>
          <a:xfrm>
            <a:off x="8928971" y="5019292"/>
            <a:ext cx="2968669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Discrétisation d’une équation différentielle ? Notebook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7A6C582-57F1-CD5B-DE3B-EA5A041EA7C2}"/>
              </a:ext>
            </a:extLst>
          </p:cNvPr>
          <p:cNvSpPr/>
          <p:nvPr/>
        </p:nvSpPr>
        <p:spPr>
          <a:xfrm>
            <a:off x="339365" y="5681145"/>
            <a:ext cx="1113654" cy="58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37582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E928A-E39A-88A7-2EC0-B018AB45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Conception de la commande d’un système asservi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0EB6EC-C72F-410B-3AFC-E89E9FB0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F584-3A43-EE3B-980D-9FB832FE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6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773ACBF-4638-498D-F769-7D7F44833BEB}"/>
              </a:ext>
            </a:extLst>
          </p:cNvPr>
          <p:cNvSpPr/>
          <p:nvPr/>
        </p:nvSpPr>
        <p:spPr>
          <a:xfrm>
            <a:off x="1778695" y="1202499"/>
            <a:ext cx="2968670" cy="58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Semaine 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7E2821-C026-B1AB-4431-9EF95E8CA232}"/>
              </a:ext>
            </a:extLst>
          </p:cNvPr>
          <p:cNvSpPr/>
          <p:nvPr/>
        </p:nvSpPr>
        <p:spPr>
          <a:xfrm>
            <a:off x="5331329" y="1202499"/>
            <a:ext cx="2968670" cy="58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Semaine 2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1D3391D-BCAE-B341-2D0F-6355B8C61D23}"/>
              </a:ext>
            </a:extLst>
          </p:cNvPr>
          <p:cNvSpPr/>
          <p:nvPr/>
        </p:nvSpPr>
        <p:spPr>
          <a:xfrm>
            <a:off x="8928971" y="1202499"/>
            <a:ext cx="2968670" cy="58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Semaine 3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87AB782-65E4-D363-C3BF-6AD53DA0CF26}"/>
              </a:ext>
            </a:extLst>
          </p:cNvPr>
          <p:cNvSpPr/>
          <p:nvPr/>
        </p:nvSpPr>
        <p:spPr>
          <a:xfrm>
            <a:off x="339365" y="2149227"/>
            <a:ext cx="1113654" cy="58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D80C5C8-1B58-E666-ADB0-6291B1A2A046}"/>
              </a:ext>
            </a:extLst>
          </p:cNvPr>
          <p:cNvSpPr/>
          <p:nvPr/>
        </p:nvSpPr>
        <p:spPr>
          <a:xfrm>
            <a:off x="1778694" y="1955572"/>
            <a:ext cx="2968669" cy="1433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TP inductif </a:t>
            </a:r>
          </a:p>
          <a:p>
            <a:pPr algn="ctr"/>
            <a:r>
              <a:rPr lang="fr-FR" sz="1400" dirty="0"/>
              <a:t>Analyser l’effet d’un correcteur P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7953AF7-025E-F853-99AA-DC6C4F56EA49}"/>
              </a:ext>
            </a:extLst>
          </p:cNvPr>
          <p:cNvSpPr/>
          <p:nvPr/>
        </p:nvSpPr>
        <p:spPr>
          <a:xfrm>
            <a:off x="8928971" y="1953048"/>
            <a:ext cx="2968670" cy="1452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TP conception d’un asservissement numérique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315446-434A-963E-944A-FDB43F0EBCF3}"/>
              </a:ext>
            </a:extLst>
          </p:cNvPr>
          <p:cNvSpPr/>
          <p:nvPr/>
        </p:nvSpPr>
        <p:spPr>
          <a:xfrm>
            <a:off x="339365" y="3480617"/>
            <a:ext cx="1113654" cy="58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Cours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D1DCFEF-B777-4174-FAC3-11F7285C255C}"/>
              </a:ext>
            </a:extLst>
          </p:cNvPr>
          <p:cNvSpPr/>
          <p:nvPr/>
        </p:nvSpPr>
        <p:spPr>
          <a:xfrm>
            <a:off x="1778694" y="3468900"/>
            <a:ext cx="2968669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Réglage d’un correcteur proportionnel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4AF9409-7A64-A8FE-1D09-4A80440F9438}"/>
              </a:ext>
            </a:extLst>
          </p:cNvPr>
          <p:cNvSpPr/>
          <p:nvPr/>
        </p:nvSpPr>
        <p:spPr>
          <a:xfrm>
            <a:off x="5331330" y="3480617"/>
            <a:ext cx="2968669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Réglage d’un correcteur PI et d’un correcteur à avance de phase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BDAF5D07-A950-C21B-2F2B-238AEE7FAB76}"/>
              </a:ext>
            </a:extLst>
          </p:cNvPr>
          <p:cNvSpPr/>
          <p:nvPr/>
        </p:nvSpPr>
        <p:spPr>
          <a:xfrm>
            <a:off x="8928971" y="3480617"/>
            <a:ext cx="2968669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Réalisation d’un correcteur numérique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A0ED287-AC9B-4FF1-EA68-01455373D072}"/>
              </a:ext>
            </a:extLst>
          </p:cNvPr>
          <p:cNvSpPr/>
          <p:nvPr/>
        </p:nvSpPr>
        <p:spPr>
          <a:xfrm>
            <a:off x="339365" y="4189291"/>
            <a:ext cx="1113654" cy="58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3BE9D30C-3BBD-8D0D-66FD-2778A65B1265}"/>
              </a:ext>
            </a:extLst>
          </p:cNvPr>
          <p:cNvSpPr/>
          <p:nvPr/>
        </p:nvSpPr>
        <p:spPr>
          <a:xfrm>
            <a:off x="1778694" y="4177574"/>
            <a:ext cx="2968669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Réglage d’un correcteur P graphiquement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0AD6D3B-4A30-CEBF-92FC-5F96C93CBCA5}"/>
              </a:ext>
            </a:extLst>
          </p:cNvPr>
          <p:cNvSpPr/>
          <p:nvPr/>
        </p:nvSpPr>
        <p:spPr>
          <a:xfrm>
            <a:off x="5331330" y="4189291"/>
            <a:ext cx="2968669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Réglage correcteur PI (Compensation de pôle et dans Bode)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D1E535A-F7DE-57DF-63BD-4E95FAA928F1}"/>
              </a:ext>
            </a:extLst>
          </p:cNvPr>
          <p:cNvSpPr/>
          <p:nvPr/>
        </p:nvSpPr>
        <p:spPr>
          <a:xfrm>
            <a:off x="8928971" y="4189291"/>
            <a:ext cx="2968669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Réglage d’un correcteur avance de phase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C2E6992-EA74-8CD1-1E0B-DE61180ED8CF}"/>
              </a:ext>
            </a:extLst>
          </p:cNvPr>
          <p:cNvSpPr/>
          <p:nvPr/>
        </p:nvSpPr>
        <p:spPr>
          <a:xfrm>
            <a:off x="339365" y="4897966"/>
            <a:ext cx="1113654" cy="58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Travail préparatoire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6FB76D40-483E-0908-EAF9-261DE03D65EE}"/>
              </a:ext>
            </a:extLst>
          </p:cNvPr>
          <p:cNvSpPr/>
          <p:nvPr/>
        </p:nvSpPr>
        <p:spPr>
          <a:xfrm>
            <a:off x="1778694" y="4897966"/>
            <a:ext cx="2968669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Détermination analytique Marge de gain, marge de phase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A1D277D2-24D5-A305-7B3A-D59F4129E8C5}"/>
              </a:ext>
            </a:extLst>
          </p:cNvPr>
          <p:cNvSpPr/>
          <p:nvPr/>
        </p:nvSpPr>
        <p:spPr>
          <a:xfrm>
            <a:off x="5331330" y="4883823"/>
            <a:ext cx="2968669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Réglage d’un correcteur </a:t>
            </a:r>
            <a:r>
              <a:rPr lang="fr-FR" sz="1400" b="1" dirty="0"/>
              <a:t>sans </a:t>
            </a:r>
            <a:r>
              <a:rPr lang="fr-FR" sz="1400" dirty="0"/>
              <a:t>critère fréquentiel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852C9E4-8C86-1CCA-6BD7-D5AE04AE1F89}"/>
              </a:ext>
            </a:extLst>
          </p:cNvPr>
          <p:cNvSpPr/>
          <p:nvPr/>
        </p:nvSpPr>
        <p:spPr>
          <a:xfrm>
            <a:off x="8928971" y="4883823"/>
            <a:ext cx="2968669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Discrétisation d’une équation différentielle ? Notebook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7A6C582-57F1-CD5B-DE3B-EA5A041EA7C2}"/>
              </a:ext>
            </a:extLst>
          </p:cNvPr>
          <p:cNvSpPr/>
          <p:nvPr/>
        </p:nvSpPr>
        <p:spPr>
          <a:xfrm>
            <a:off x="339365" y="5576829"/>
            <a:ext cx="1113654" cy="69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Evaluation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66A97AB-18C7-8CD8-3D7A-2AD438EBA3EE}"/>
              </a:ext>
            </a:extLst>
          </p:cNvPr>
          <p:cNvSpPr/>
          <p:nvPr/>
        </p:nvSpPr>
        <p:spPr>
          <a:xfrm>
            <a:off x="5331328" y="1964766"/>
            <a:ext cx="2968670" cy="1452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TP à définir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9E2D641-03A4-1AA2-B539-E484992FC75F}"/>
              </a:ext>
            </a:extLst>
          </p:cNvPr>
          <p:cNvSpPr/>
          <p:nvPr/>
        </p:nvSpPr>
        <p:spPr>
          <a:xfrm>
            <a:off x="1778693" y="5685675"/>
            <a:ext cx="2968669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Détermination analytique Marge de gain, marge de phase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283B985-A1A9-5EFE-9B23-DEEA84D7D1F0}"/>
              </a:ext>
            </a:extLst>
          </p:cNvPr>
          <p:cNvSpPr/>
          <p:nvPr/>
        </p:nvSpPr>
        <p:spPr>
          <a:xfrm>
            <a:off x="1778693" y="5576829"/>
            <a:ext cx="2968669" cy="693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700" dirty="0"/>
              <a:t>Evaluation diagnostique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700" dirty="0"/>
              <a:t>Calcul des fonctions de transfert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700" dirty="0"/>
              <a:t>Evaluation des performances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700" dirty="0"/>
              <a:t>Réalisation de schéma blocs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700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B744915-6561-691A-1911-D0A2F82D2DF8}"/>
              </a:ext>
            </a:extLst>
          </p:cNvPr>
          <p:cNvSpPr/>
          <p:nvPr/>
        </p:nvSpPr>
        <p:spPr>
          <a:xfrm>
            <a:off x="5331328" y="5578355"/>
            <a:ext cx="2968669" cy="693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800" dirty="0"/>
              <a:t>Evaluation diagnostique / sommative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800" dirty="0"/>
              <a:t>Réglage d’un correcteur P (</a:t>
            </a:r>
            <a:r>
              <a:rPr lang="fr-FR" sz="800" dirty="0" err="1"/>
              <a:t>Syst</a:t>
            </a:r>
            <a:r>
              <a:rPr lang="fr-FR" sz="800" dirty="0"/>
              <a:t> +CDC)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800" dirty="0"/>
              <a:t>Evaluation formative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800" dirty="0"/>
              <a:t>Présentation des résultats du 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800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BD38FA9-6A02-D12F-52A6-8C573270D172}"/>
              </a:ext>
            </a:extLst>
          </p:cNvPr>
          <p:cNvSpPr/>
          <p:nvPr/>
        </p:nvSpPr>
        <p:spPr>
          <a:xfrm>
            <a:off x="8928971" y="5590777"/>
            <a:ext cx="2968669" cy="693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800" dirty="0"/>
              <a:t>Evaluation sommative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800" dirty="0"/>
              <a:t>Colle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800" dirty="0"/>
              <a:t>Devoir surveillé</a:t>
            </a:r>
          </a:p>
        </p:txBody>
      </p:sp>
    </p:spTree>
    <p:extLst>
      <p:ext uri="{BB962C8B-B14F-4D97-AF65-F5344CB8AC3E}">
        <p14:creationId xmlns:p14="http://schemas.microsoft.com/office/powerpoint/2010/main" val="63246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E928A-E39A-88A7-2EC0-B018AB45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Conception de la commande d’un système asservi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0EB6EC-C72F-410B-3AFC-E89E9FB0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433" y="6459785"/>
            <a:ext cx="5701551" cy="365125"/>
          </a:xfrm>
        </p:spPr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F584-3A43-EE3B-980D-9FB832FE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09711" y="6471810"/>
            <a:ext cx="1135734" cy="365124"/>
          </a:xfrm>
        </p:spPr>
        <p:txBody>
          <a:bodyPr/>
          <a:lstStyle/>
          <a:p>
            <a:fld id="{956FD943-6D90-4B00-A69F-9AB9CE3206A3}" type="slidenum">
              <a:rPr lang="fr-FR" smtClean="0"/>
              <a:t>7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773ACBF-4638-498D-F769-7D7F44833BEB}"/>
              </a:ext>
            </a:extLst>
          </p:cNvPr>
          <p:cNvSpPr/>
          <p:nvPr/>
        </p:nvSpPr>
        <p:spPr>
          <a:xfrm>
            <a:off x="1778695" y="1202499"/>
            <a:ext cx="2350543" cy="58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Semaine 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7E2821-C026-B1AB-4431-9EF95E8CA232}"/>
              </a:ext>
            </a:extLst>
          </p:cNvPr>
          <p:cNvSpPr/>
          <p:nvPr/>
        </p:nvSpPr>
        <p:spPr>
          <a:xfrm>
            <a:off x="4522807" y="1214523"/>
            <a:ext cx="2350543" cy="58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Semaine 2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1D3391D-BCAE-B341-2D0F-6355B8C61D23}"/>
              </a:ext>
            </a:extLst>
          </p:cNvPr>
          <p:cNvSpPr/>
          <p:nvPr/>
        </p:nvSpPr>
        <p:spPr>
          <a:xfrm>
            <a:off x="7129047" y="1205023"/>
            <a:ext cx="2350543" cy="58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Semaine 3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87AB782-65E4-D363-C3BF-6AD53DA0CF26}"/>
              </a:ext>
            </a:extLst>
          </p:cNvPr>
          <p:cNvSpPr/>
          <p:nvPr/>
        </p:nvSpPr>
        <p:spPr>
          <a:xfrm>
            <a:off x="339365" y="2149227"/>
            <a:ext cx="1113654" cy="58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D80C5C8-1B58-E666-ADB0-6291B1A2A046}"/>
              </a:ext>
            </a:extLst>
          </p:cNvPr>
          <p:cNvSpPr/>
          <p:nvPr/>
        </p:nvSpPr>
        <p:spPr>
          <a:xfrm>
            <a:off x="1778695" y="1955572"/>
            <a:ext cx="2350542" cy="1433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TP Analyse des effets d’un correcteur P et d’un correcteur I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7953AF7-025E-F853-99AA-DC6C4F56EA49}"/>
              </a:ext>
            </a:extLst>
          </p:cNvPr>
          <p:cNvSpPr/>
          <p:nvPr/>
        </p:nvSpPr>
        <p:spPr>
          <a:xfrm>
            <a:off x="7129047" y="1955572"/>
            <a:ext cx="2350543" cy="1452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TP conception d’un asservissement numérique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315446-434A-963E-944A-FDB43F0EBCF3}"/>
              </a:ext>
            </a:extLst>
          </p:cNvPr>
          <p:cNvSpPr/>
          <p:nvPr/>
        </p:nvSpPr>
        <p:spPr>
          <a:xfrm>
            <a:off x="339365" y="3480617"/>
            <a:ext cx="1113654" cy="58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Cours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D1DCFEF-B777-4174-FAC3-11F7285C255C}"/>
              </a:ext>
            </a:extLst>
          </p:cNvPr>
          <p:cNvSpPr/>
          <p:nvPr/>
        </p:nvSpPr>
        <p:spPr>
          <a:xfrm>
            <a:off x="1778695" y="3468900"/>
            <a:ext cx="2350542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Analyser l’effet d’un correcteur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4AF9409-7A64-A8FE-1D09-4A80440F9438}"/>
              </a:ext>
            </a:extLst>
          </p:cNvPr>
          <p:cNvSpPr/>
          <p:nvPr/>
        </p:nvSpPr>
        <p:spPr>
          <a:xfrm>
            <a:off x="4522809" y="3492641"/>
            <a:ext cx="2350542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Modéliser un correcteur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BDAF5D07-A950-C21B-2F2B-238AEE7FAB76}"/>
              </a:ext>
            </a:extLst>
          </p:cNvPr>
          <p:cNvSpPr/>
          <p:nvPr/>
        </p:nvSpPr>
        <p:spPr>
          <a:xfrm>
            <a:off x="7129048" y="3483141"/>
            <a:ext cx="2350542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Concevoir un correcteur analogique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A0ED287-AC9B-4FF1-EA68-01455373D072}"/>
              </a:ext>
            </a:extLst>
          </p:cNvPr>
          <p:cNvSpPr/>
          <p:nvPr/>
        </p:nvSpPr>
        <p:spPr>
          <a:xfrm>
            <a:off x="339365" y="4189291"/>
            <a:ext cx="1113654" cy="58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3BE9D30C-3BBD-8D0D-66FD-2778A65B1265}"/>
              </a:ext>
            </a:extLst>
          </p:cNvPr>
          <p:cNvSpPr/>
          <p:nvPr/>
        </p:nvSpPr>
        <p:spPr>
          <a:xfrm>
            <a:off x="1778695" y="4177574"/>
            <a:ext cx="2350542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Réglage d’un correcteur P graphiquement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0AD6D3B-4A30-CEBF-92FC-5F96C93CBCA5}"/>
              </a:ext>
            </a:extLst>
          </p:cNvPr>
          <p:cNvSpPr/>
          <p:nvPr/>
        </p:nvSpPr>
        <p:spPr>
          <a:xfrm>
            <a:off x="4522809" y="4201315"/>
            <a:ext cx="2350542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Réglage correcteur PI (Compensation de pôle et dans Bode)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D1E535A-F7DE-57DF-63BD-4E95FAA928F1}"/>
              </a:ext>
            </a:extLst>
          </p:cNvPr>
          <p:cNvSpPr/>
          <p:nvPr/>
        </p:nvSpPr>
        <p:spPr>
          <a:xfrm>
            <a:off x="7129048" y="4191815"/>
            <a:ext cx="2350542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Réglage d’un correcteur avance de phase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C2E6992-EA74-8CD1-1E0B-DE61180ED8CF}"/>
              </a:ext>
            </a:extLst>
          </p:cNvPr>
          <p:cNvSpPr/>
          <p:nvPr/>
        </p:nvSpPr>
        <p:spPr>
          <a:xfrm>
            <a:off x="339365" y="4897966"/>
            <a:ext cx="1113654" cy="58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Travail préparatoire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6FB76D40-483E-0908-EAF9-261DE03D65EE}"/>
              </a:ext>
            </a:extLst>
          </p:cNvPr>
          <p:cNvSpPr/>
          <p:nvPr/>
        </p:nvSpPr>
        <p:spPr>
          <a:xfrm>
            <a:off x="1778695" y="4897966"/>
            <a:ext cx="2350542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Détermination analytique Marge de gain, marge de phase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A1D277D2-24D5-A305-7B3A-D59F4129E8C5}"/>
              </a:ext>
            </a:extLst>
          </p:cNvPr>
          <p:cNvSpPr/>
          <p:nvPr/>
        </p:nvSpPr>
        <p:spPr>
          <a:xfrm>
            <a:off x="4522809" y="4895847"/>
            <a:ext cx="2350542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Réglage d’un correcteur </a:t>
            </a:r>
            <a:r>
              <a:rPr lang="fr-FR" sz="1400" b="1" dirty="0"/>
              <a:t>sans </a:t>
            </a:r>
            <a:r>
              <a:rPr lang="fr-FR" sz="1400" dirty="0"/>
              <a:t>critère fréquentiel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852C9E4-8C86-1CCA-6BD7-D5AE04AE1F89}"/>
              </a:ext>
            </a:extLst>
          </p:cNvPr>
          <p:cNvSpPr/>
          <p:nvPr/>
        </p:nvSpPr>
        <p:spPr>
          <a:xfrm>
            <a:off x="7129048" y="4886347"/>
            <a:ext cx="2350542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Discrétisation d’une équation différentielle ? Notebook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7A6C582-57F1-CD5B-DE3B-EA5A041EA7C2}"/>
              </a:ext>
            </a:extLst>
          </p:cNvPr>
          <p:cNvSpPr/>
          <p:nvPr/>
        </p:nvSpPr>
        <p:spPr>
          <a:xfrm>
            <a:off x="339365" y="5576829"/>
            <a:ext cx="1113654" cy="69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Evaluation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66A97AB-18C7-8CD8-3D7A-2AD438EBA3EE}"/>
              </a:ext>
            </a:extLst>
          </p:cNvPr>
          <p:cNvSpPr/>
          <p:nvPr/>
        </p:nvSpPr>
        <p:spPr>
          <a:xfrm>
            <a:off x="4522806" y="1976790"/>
            <a:ext cx="2350543" cy="1452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TP à définir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9E2D641-03A4-1AA2-B539-E484992FC75F}"/>
              </a:ext>
            </a:extLst>
          </p:cNvPr>
          <p:cNvSpPr/>
          <p:nvPr/>
        </p:nvSpPr>
        <p:spPr>
          <a:xfrm>
            <a:off x="1778694" y="5685675"/>
            <a:ext cx="2350542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Détermination analytique Marge de gain, marge de phase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283B985-A1A9-5EFE-9B23-DEEA84D7D1F0}"/>
              </a:ext>
            </a:extLst>
          </p:cNvPr>
          <p:cNvSpPr/>
          <p:nvPr/>
        </p:nvSpPr>
        <p:spPr>
          <a:xfrm>
            <a:off x="1778694" y="5576829"/>
            <a:ext cx="2350542" cy="693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700" dirty="0"/>
              <a:t>Evaluation diagnostique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700" dirty="0"/>
              <a:t>Calcul des fonctions de transfert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700" dirty="0"/>
              <a:t>Evaluation des performances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700" dirty="0"/>
              <a:t>Réalisation de schéma blocs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700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B744915-6561-691A-1911-D0A2F82D2DF8}"/>
              </a:ext>
            </a:extLst>
          </p:cNvPr>
          <p:cNvSpPr/>
          <p:nvPr/>
        </p:nvSpPr>
        <p:spPr>
          <a:xfrm>
            <a:off x="4522807" y="5590379"/>
            <a:ext cx="2350542" cy="693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800" dirty="0"/>
              <a:t>Evaluation diagnostique / sommative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800" dirty="0"/>
              <a:t>Réglage d’un correcteur P (</a:t>
            </a:r>
            <a:r>
              <a:rPr lang="fr-FR" sz="800" dirty="0" err="1"/>
              <a:t>Syst</a:t>
            </a:r>
            <a:r>
              <a:rPr lang="fr-FR" sz="800" dirty="0"/>
              <a:t> +CDC)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800" dirty="0"/>
              <a:t>Evaluation formative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800" dirty="0"/>
              <a:t>Présentation des résultats du 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800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BD38FA9-6A02-D12F-52A6-8C573270D172}"/>
              </a:ext>
            </a:extLst>
          </p:cNvPr>
          <p:cNvSpPr/>
          <p:nvPr/>
        </p:nvSpPr>
        <p:spPr>
          <a:xfrm>
            <a:off x="7129048" y="5593301"/>
            <a:ext cx="2350542" cy="693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800" dirty="0"/>
              <a:t>Evaluation sommative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800" dirty="0"/>
              <a:t>Colle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800" dirty="0"/>
              <a:t>Devoir surveillé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4897894E-0722-F665-A7CB-95BE588DDAD5}"/>
              </a:ext>
            </a:extLst>
          </p:cNvPr>
          <p:cNvSpPr/>
          <p:nvPr/>
        </p:nvSpPr>
        <p:spPr>
          <a:xfrm>
            <a:off x="9735287" y="1186341"/>
            <a:ext cx="2350543" cy="58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Semaine 4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43211DF-25B7-42BD-8BC3-F3E6C5E952B0}"/>
              </a:ext>
            </a:extLst>
          </p:cNvPr>
          <p:cNvSpPr/>
          <p:nvPr/>
        </p:nvSpPr>
        <p:spPr>
          <a:xfrm>
            <a:off x="9735287" y="1936890"/>
            <a:ext cx="2350543" cy="1452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TP conception d’un asservissement numérique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9AE221D-2821-C85C-6BAC-6F495AD7024A}"/>
              </a:ext>
            </a:extLst>
          </p:cNvPr>
          <p:cNvSpPr/>
          <p:nvPr/>
        </p:nvSpPr>
        <p:spPr>
          <a:xfrm>
            <a:off x="9735288" y="3464459"/>
            <a:ext cx="2350542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Concevoir un correcteur numérique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2902BA1D-E9B3-DDE6-C45B-FE19033A8096}"/>
              </a:ext>
            </a:extLst>
          </p:cNvPr>
          <p:cNvSpPr/>
          <p:nvPr/>
        </p:nvSpPr>
        <p:spPr>
          <a:xfrm>
            <a:off x="9735288" y="4173133"/>
            <a:ext cx="2350542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Réglage d’un correcteur avance de phase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1BAF7D5C-1060-7470-0008-CA5291C8EF3A}"/>
              </a:ext>
            </a:extLst>
          </p:cNvPr>
          <p:cNvSpPr/>
          <p:nvPr/>
        </p:nvSpPr>
        <p:spPr>
          <a:xfrm>
            <a:off x="9735288" y="4867665"/>
            <a:ext cx="2350542" cy="5887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Discrétisation d’une équation différentielle ? Notebook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DC6E750-E4E2-1B5D-0B6D-2662BAE9E809}"/>
              </a:ext>
            </a:extLst>
          </p:cNvPr>
          <p:cNvSpPr/>
          <p:nvPr/>
        </p:nvSpPr>
        <p:spPr>
          <a:xfrm>
            <a:off x="9735288" y="5574619"/>
            <a:ext cx="2350542" cy="693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800" dirty="0"/>
              <a:t>Evaluation sommative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800" dirty="0"/>
              <a:t>Colle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800" dirty="0"/>
              <a:t>Devoir surveillé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93F418-ABEC-C0B5-C375-03D84A005206}"/>
              </a:ext>
            </a:extLst>
          </p:cNvPr>
          <p:cNvSpPr/>
          <p:nvPr/>
        </p:nvSpPr>
        <p:spPr>
          <a:xfrm rot="2582632">
            <a:off x="9297771" y="235849"/>
            <a:ext cx="3780210" cy="1071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 les compétences visées/savoir faire attendus par semaine</a:t>
            </a:r>
          </a:p>
        </p:txBody>
      </p:sp>
    </p:spTree>
    <p:extLst>
      <p:ext uri="{BB962C8B-B14F-4D97-AF65-F5344CB8AC3E}">
        <p14:creationId xmlns:p14="http://schemas.microsoft.com/office/powerpoint/2010/main" val="179814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6AE2B-CF84-50C6-6A16-EC08B84C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Semaine 2 – Exemple d’évaluation diagnostique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E6D6C0-DC0D-9077-529A-D3200468E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5666799" cy="5220013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Prérequis  </a:t>
            </a:r>
          </a:p>
          <a:p>
            <a:pPr lvl="1"/>
            <a:r>
              <a:rPr lang="fr-FR" dirty="0"/>
              <a:t>Cours, TD et TP sur le correcteur P (vu semaine 1)</a:t>
            </a:r>
          </a:p>
          <a:p>
            <a:r>
              <a:rPr lang="fr-FR" dirty="0"/>
              <a:t>Objectif : l’élève doit être capable de régler un correcteur proportionnel</a:t>
            </a:r>
          </a:p>
          <a:p>
            <a:pPr lvl="1"/>
            <a:r>
              <a:rPr lang="fr-FR" dirty="0"/>
              <a:t>Utiliser un correcteur P pour régler la marge de gain</a:t>
            </a:r>
          </a:p>
          <a:p>
            <a:pPr lvl="1"/>
            <a:r>
              <a:rPr lang="fr-FR" dirty="0"/>
              <a:t>Utiliser un correcteur P pour régler la marge de phase</a:t>
            </a:r>
          </a:p>
          <a:p>
            <a:pPr lvl="1"/>
            <a:r>
              <a:rPr lang="fr-FR" dirty="0"/>
              <a:t>Utiliser un correcteur P pour régler la BP à 0dB</a:t>
            </a:r>
          </a:p>
          <a:p>
            <a:pPr lvl="1"/>
            <a:r>
              <a:rPr lang="fr-FR" dirty="0"/>
              <a:t>Utiliser un correcteur P pour régler la précision</a:t>
            </a:r>
          </a:p>
          <a:p>
            <a:r>
              <a:rPr lang="fr-FR" dirty="0"/>
              <a:t>Forme de l’évaluation</a:t>
            </a:r>
          </a:p>
          <a:p>
            <a:pPr lvl="1"/>
            <a:r>
              <a:rPr lang="fr-FR" dirty="0"/>
              <a:t>QCM (</a:t>
            </a:r>
            <a:r>
              <a:rPr lang="fr-FR" dirty="0" err="1"/>
              <a:t>Socrative</a:t>
            </a:r>
            <a:r>
              <a:rPr lang="fr-FR" dirty="0"/>
              <a:t>, </a:t>
            </a:r>
            <a:r>
              <a:rPr lang="fr-FR" dirty="0" err="1"/>
              <a:t>GoogleForm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Interrogation de cours</a:t>
            </a:r>
          </a:p>
          <a:p>
            <a:pPr lvl="1"/>
            <a:r>
              <a:rPr lang="fr-FR" b="1" dirty="0"/>
              <a:t>Réglage d’un correcteur P sur un logiciel de simulation</a:t>
            </a:r>
          </a:p>
          <a:p>
            <a:r>
              <a:rPr lang="fr-FR" dirty="0"/>
              <a:t>Réflexion sur le remédiation </a:t>
            </a:r>
          </a:p>
          <a:p>
            <a:pPr lvl="1"/>
            <a:r>
              <a:rPr lang="fr-FR" dirty="0"/>
              <a:t>Remédiation globale (si manque de réussite de la classe)</a:t>
            </a:r>
          </a:p>
          <a:p>
            <a:pPr lvl="1"/>
            <a:r>
              <a:rPr lang="fr-FR" dirty="0"/>
              <a:t>Remédiation individualisée :</a:t>
            </a:r>
          </a:p>
          <a:p>
            <a:pPr lvl="2"/>
            <a:r>
              <a:rPr lang="fr-FR" dirty="0"/>
              <a:t>Exemples supplémentaires</a:t>
            </a:r>
          </a:p>
          <a:p>
            <a:pPr lvl="2"/>
            <a:r>
              <a:rPr lang="fr-FR" dirty="0"/>
              <a:t>Exercices supplémentaires</a:t>
            </a:r>
          </a:p>
          <a:p>
            <a:pPr lvl="2"/>
            <a:r>
              <a:rPr lang="fr-FR" dirty="0"/>
              <a:t>Colle</a:t>
            </a:r>
          </a:p>
          <a:p>
            <a:pPr lvl="2"/>
            <a:r>
              <a:rPr lang="fr-FR" dirty="0"/>
              <a:t>Vidéo de cours avec un autre point de vue</a:t>
            </a:r>
          </a:p>
          <a:p>
            <a:pPr lvl="2"/>
            <a:r>
              <a:rPr lang="fr-FR" dirty="0"/>
              <a:t>Carte </a:t>
            </a:r>
            <a:r>
              <a:rPr lang="fr-FR" dirty="0" err="1"/>
              <a:t>metale</a:t>
            </a:r>
            <a:endParaRPr lang="fr-FR" dirty="0"/>
          </a:p>
          <a:p>
            <a:pPr lvl="2"/>
            <a:endParaRPr lang="fr-FR" dirty="0"/>
          </a:p>
          <a:p>
            <a:pPr marL="354012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117B90-34AD-1A94-CDF7-C1D1EBF6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914048-A97B-91B5-073F-9E5B7F9B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E390765-0220-EC4A-ED01-F3CFD58F34EE}"/>
              </a:ext>
            </a:extLst>
          </p:cNvPr>
          <p:cNvSpPr txBox="1">
            <a:spLocks/>
          </p:cNvSpPr>
          <p:nvPr/>
        </p:nvSpPr>
        <p:spPr>
          <a:xfrm>
            <a:off x="6160896" y="954540"/>
            <a:ext cx="5666799" cy="522001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354013" indent="-2746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657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2072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9217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074738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 groupe de 4 élèves dispose :</a:t>
            </a:r>
          </a:p>
          <a:p>
            <a:pPr lvl="1"/>
            <a:r>
              <a:rPr lang="fr-FR" dirty="0"/>
              <a:t>d’un modèle de système asservi (Matlab/Simulink, Scilab/</a:t>
            </a:r>
            <a:r>
              <a:rPr lang="fr-FR" dirty="0" err="1"/>
              <a:t>Xcos</a:t>
            </a:r>
            <a:r>
              <a:rPr lang="fr-FR" dirty="0"/>
              <a:t>, </a:t>
            </a:r>
            <a:r>
              <a:rPr lang="fr-FR" dirty="0" err="1"/>
              <a:t>Pysylic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d’un cahier des charges (4 critères).</a:t>
            </a:r>
          </a:p>
          <a:p>
            <a:pPr lvl="1"/>
            <a:endParaRPr lang="fr-FR" dirty="0"/>
          </a:p>
          <a:p>
            <a:r>
              <a:rPr lang="fr-FR" dirty="0"/>
              <a:t>Chaque élève doit déterminer la condition pour laquelle K vérifie une exigence</a:t>
            </a:r>
          </a:p>
          <a:p>
            <a:endParaRPr lang="fr-FR" dirty="0"/>
          </a:p>
          <a:p>
            <a:r>
              <a:rPr lang="fr-FR" dirty="0"/>
              <a:t>Chaque élève présente à son groupe ses résultats et sa méthode de résolution</a:t>
            </a:r>
          </a:p>
          <a:p>
            <a:endParaRPr lang="fr-FR" dirty="0"/>
          </a:p>
          <a:p>
            <a:r>
              <a:rPr lang="fr-FR" dirty="0"/>
              <a:t>Chaque groupe restitue </a:t>
            </a:r>
          </a:p>
          <a:p>
            <a:pPr lvl="1"/>
            <a:r>
              <a:rPr lang="fr-FR" dirty="0"/>
              <a:t>Les 4 réponses temporelles et/ou fréquentielles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Kp</a:t>
            </a:r>
            <a:r>
              <a:rPr lang="fr-FR" dirty="0"/>
              <a:t> associés</a:t>
            </a:r>
          </a:p>
          <a:p>
            <a:pPr lvl="1"/>
            <a:r>
              <a:rPr lang="fr-FR" dirty="0"/>
              <a:t>La condition (si elle existe) où les 4 conditions sont respectées.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534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BB99D2-489F-B371-9572-8755BE8A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Semaine 2 – Exemple d’évaluation diagnostique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365C25A-0145-1E1C-263C-9C0349304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On prend une fonction de transfert en boucle ouverte avec un retour unitaire: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1+2×</m:t>
                            </m:r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0,2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den>
                    </m:f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Cahier des charges</a:t>
                </a:r>
              </a:p>
              <a:p>
                <a:pPr lvl="2"/>
                <a:r>
                  <a:rPr lang="fr-FR" dirty="0"/>
                  <a:t>Erreur de trainage : 	</a:t>
                </a:r>
              </a:p>
              <a:p>
                <a:pPr lvl="3"/>
                <a:r>
                  <a:rPr lang="fr-FR" dirty="0"/>
                  <a:t>0.1</a:t>
                </a:r>
              </a:p>
              <a:p>
                <a:pPr lvl="3"/>
                <a:r>
                  <a:rPr lang="fr-FR" dirty="0"/>
                  <a:t>Marge de phase 45°</a:t>
                </a:r>
              </a:p>
              <a:p>
                <a:pPr lvl="3"/>
                <a:r>
                  <a:rPr lang="fr-FR" dirty="0"/>
                  <a:t>Marge de gain 10 dB</a:t>
                </a:r>
              </a:p>
              <a:p>
                <a:pPr lvl="3"/>
                <a:r>
                  <a:rPr lang="fr-FR" dirty="0"/>
                  <a:t>Pulsation de coupure à  0dB : 100 rad/s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365C25A-0145-1E1C-263C-9C0349304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2" t="-12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49FDEB-6BB1-43E1-9889-37B68B91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337477-3C93-4FA1-D6A9-DFCED402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85290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Emines - Fellow">
      <a:dk1>
        <a:srgbClr val="000000"/>
      </a:dk1>
      <a:lt1>
        <a:sysClr val="window" lastClr="FFFFFF"/>
      </a:lt1>
      <a:dk2>
        <a:srgbClr val="4D402D"/>
      </a:dk2>
      <a:lt2>
        <a:srgbClr val="7E924A"/>
      </a:lt2>
      <a:accent1>
        <a:srgbClr val="7B3421"/>
      </a:accent1>
      <a:accent2>
        <a:srgbClr val="DE8657"/>
      </a:accent2>
      <a:accent3>
        <a:srgbClr val="FFBF9F"/>
      </a:accent3>
      <a:accent4>
        <a:srgbClr val="62553E"/>
      </a:accent4>
      <a:accent5>
        <a:srgbClr val="ABA091"/>
      </a:accent5>
      <a:accent6>
        <a:srgbClr val="94A088"/>
      </a:accent6>
      <a:hlink>
        <a:srgbClr val="3B8DC4"/>
      </a:hlink>
      <a:folHlink>
        <a:srgbClr val="A4CEE6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Rétrospective</Template>
  <TotalTime>0</TotalTime>
  <Words>1635</Words>
  <Application>Microsoft Office PowerPoint</Application>
  <PresentationFormat>Grand écran</PresentationFormat>
  <Paragraphs>351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Rétrospective</vt:lpstr>
      <vt:lpstr>Education Fellow UM6P</vt:lpstr>
      <vt:lpstr>La filière PCSI – PSI </vt:lpstr>
      <vt:lpstr>Objectif de la séquence</vt:lpstr>
      <vt:lpstr>Progression pédagogique annuelle</vt:lpstr>
      <vt:lpstr>Conception de la commande d’un système asservi</vt:lpstr>
      <vt:lpstr>Conception de la commande d’un système asservi</vt:lpstr>
      <vt:lpstr>Conception de la commande d’un système asservi</vt:lpstr>
      <vt:lpstr>Semaine 2 – Exemple d’évaluation diagnostique</vt:lpstr>
      <vt:lpstr>Semaine 2 – Exemple d’évaluation diagnostique</vt:lpstr>
      <vt:lpstr>Séance de TP 1 : Analyser l’effet d’un correcteur P</vt:lpstr>
      <vt:lpstr>Travail en ilot</vt:lpstr>
      <vt:lpstr>Séance de TP 1 : Analyser l’effet d’un correcteur P</vt:lpstr>
      <vt:lpstr>Séance de TP 1 : Analyser l’effet d’un correcteur P Travail de l’expérimentateur</vt:lpstr>
      <vt:lpstr>Séance de TP 1 : Analyser l’effet d’un correcteur P Travail attendu de la part du groupe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109</cp:revision>
  <dcterms:created xsi:type="dcterms:W3CDTF">2020-07-07T20:56:13Z</dcterms:created>
  <dcterms:modified xsi:type="dcterms:W3CDTF">2023-04-13T18:28:06Z</dcterms:modified>
</cp:coreProperties>
</file>