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7" r:id="rId4"/>
    <p:sldId id="263" r:id="rId5"/>
    <p:sldId id="258" r:id="rId6"/>
    <p:sldId id="261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78917" autoAdjust="0"/>
  </p:normalViewPr>
  <p:slideViewPr>
    <p:cSldViewPr snapToGrid="0">
      <p:cViewPr varScale="1">
        <p:scale>
          <a:sx n="60" d="100"/>
          <a:sy n="60" d="100"/>
        </p:scale>
        <p:origin x="1028" y="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8E714-27C3-48F5-86D6-55C61E49433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9116-2B8F-4F4C-8601-2B380590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8F212C7-C25B-4E13-BC63-0C058408C3DC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BF2-2DF5-494E-8776-2FD1968CE0B4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14E-35F0-4314-AAF8-FC82144246D7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D6E-D3CA-4B1B-AC1B-A352A6D1F9A7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1DAB-3E25-4D19-9974-19C3825CDE9E}" type="datetime1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7719-52D2-4F7E-8519-BFEC4130C0D5}" type="datetime1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0771-CDA5-4161-AD36-665A4FB597E8}" type="datetime1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4AF-31D2-497E-8818-6E4ACBD0D9E2}" type="datetime1">
              <a:rPr lang="fr-FR" smtClean="0"/>
              <a:t>13/04/2023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24B6-B481-490E-BCE4-66B9F929459C}" type="datetime1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C5D7A-3DE0-47F2-8757-A9EB968D07BF}" type="datetime1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A9A-9D1D-47FC-A484-8CDD02F949F7}" type="datetime1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95A87-1CBE-4538-A091-5E1C5EF16A09}" type="datetime1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54013" indent="-27463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365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72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921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74738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Epreuve transversale – Trame de </a:t>
            </a:r>
            <a:r>
              <a:rPr lang="fr-FR" dirty="0" err="1"/>
              <a:t>tp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13C0A-7CAE-72F7-A8CA-BDA11450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Séance : Modéliser un système mécanique par un schéma cinématique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53DB4-E2E2-306D-5439-0B85586F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Effectifs : 28 élèves par classe, 14 élèves en TP – 7 binômes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E97C02-5C08-2CE2-564F-6C5872A0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7319F7-79EF-D87E-3C68-0B7E9F65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BD286EA-7115-29D8-4AF5-1B144C3FB573}"/>
              </a:ext>
            </a:extLst>
          </p:cNvPr>
          <p:cNvSpPr/>
          <p:nvPr/>
        </p:nvSpPr>
        <p:spPr>
          <a:xfrm>
            <a:off x="333080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Barrière sympact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42FCC65-4115-3177-5834-4C7990F894FB}"/>
              </a:ext>
            </a:extLst>
          </p:cNvPr>
          <p:cNvSpPr/>
          <p:nvPr/>
        </p:nvSpPr>
        <p:spPr>
          <a:xfrm>
            <a:off x="2002693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350CCB3-31E9-0208-4FFA-03320D9B0963}"/>
              </a:ext>
            </a:extLst>
          </p:cNvPr>
          <p:cNvSpPr/>
          <p:nvPr/>
        </p:nvSpPr>
        <p:spPr>
          <a:xfrm>
            <a:off x="3672306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Scie sauteuse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47E3B2F-406E-C4AC-AA01-F32ABDFC1C2C}"/>
              </a:ext>
            </a:extLst>
          </p:cNvPr>
          <p:cNvSpPr/>
          <p:nvPr/>
        </p:nvSpPr>
        <p:spPr>
          <a:xfrm>
            <a:off x="5341919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Winch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4FB18D2-6179-877E-FECA-29B54C2521E3}"/>
              </a:ext>
            </a:extLst>
          </p:cNvPr>
          <p:cNvSpPr/>
          <p:nvPr/>
        </p:nvSpPr>
        <p:spPr>
          <a:xfrm>
            <a:off x="7011532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Moulinet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9276B4C-0998-67E4-70A1-D674554E2D9A}"/>
              </a:ext>
            </a:extLst>
          </p:cNvPr>
          <p:cNvSpPr/>
          <p:nvPr/>
        </p:nvSpPr>
        <p:spPr>
          <a:xfrm>
            <a:off x="8681145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Etau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F3C10BA-2FF9-9ADB-9FA3-85A2095FD76A}"/>
              </a:ext>
            </a:extLst>
          </p:cNvPr>
          <p:cNvSpPr/>
          <p:nvPr/>
        </p:nvSpPr>
        <p:spPr>
          <a:xfrm>
            <a:off x="10350756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314280-1D58-25DF-D91C-91FCDDD6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532" y="2017908"/>
            <a:ext cx="152333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tau d'établi sur rotule STANLEY - Plomberie Online">
            <a:extLst>
              <a:ext uri="{FF2B5EF4-FFF2-40B4-BE49-F238E27FC236}">
                <a16:creationId xmlns:a16="http://schemas.microsoft.com/office/drawing/2014/main" id="{A4699927-CCC4-29C6-7243-59D6A6E09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954" y="2134363"/>
            <a:ext cx="859291" cy="8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Étau d'établi sur rotule STANLEY - Plomberie Online">
            <a:extLst>
              <a:ext uri="{FF2B5EF4-FFF2-40B4-BE49-F238E27FC236}">
                <a16:creationId xmlns:a16="http://schemas.microsoft.com/office/drawing/2014/main" id="{B06EFF1D-FF63-4E4A-6856-FABC6DD7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70" y="2134363"/>
            <a:ext cx="859291" cy="8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ch - éduscol STI">
            <a:extLst>
              <a:ext uri="{FF2B5EF4-FFF2-40B4-BE49-F238E27FC236}">
                <a16:creationId xmlns:a16="http://schemas.microsoft.com/office/drawing/2014/main" id="{3BBE5CFE-A252-CB49-847A-01AA4C91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79" y="1988820"/>
            <a:ext cx="114300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ie sauteuse - éduscol STI">
            <a:extLst>
              <a:ext uri="{FF2B5EF4-FFF2-40B4-BE49-F238E27FC236}">
                <a16:creationId xmlns:a16="http://schemas.microsoft.com/office/drawing/2014/main" id="{18B125F4-A8D0-D32C-31F6-C00972FB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1" y="2060863"/>
            <a:ext cx="945564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MAxpid&quot;">
            <a:extLst>
              <a:ext uri="{FF2B5EF4-FFF2-40B4-BE49-F238E27FC236}">
                <a16:creationId xmlns:a16="http://schemas.microsoft.com/office/drawing/2014/main" id="{62F108D8-D534-E16E-263D-A76D439EC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99" y="1978221"/>
            <a:ext cx="15716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SSIER TECHNIQUE">
            <a:extLst>
              <a:ext uri="{FF2B5EF4-FFF2-40B4-BE49-F238E27FC236}">
                <a16:creationId xmlns:a16="http://schemas.microsoft.com/office/drawing/2014/main" id="{28F957C8-7612-91EA-6AA1-9F46306E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5" y="2010266"/>
            <a:ext cx="1426306" cy="11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3A03-3397-F12A-5B3B-25F3743A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Séance : Modéliser un système mécanique par un schéma cinématique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E1B6E-ECAC-C728-F04A-579FB7F9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C71E41-F7D5-EE38-4857-CD56E93B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484BF-7108-BD11-6645-2E14365E1D3B}"/>
              </a:ext>
            </a:extLst>
          </p:cNvPr>
          <p:cNvSpPr/>
          <p:nvPr/>
        </p:nvSpPr>
        <p:spPr>
          <a:xfrm>
            <a:off x="444500" y="1270000"/>
            <a:ext cx="6375400" cy="4343400"/>
          </a:xfrm>
          <a:prstGeom prst="rect">
            <a:avLst/>
          </a:prstGeom>
          <a:noFill/>
          <a:ln w="1905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271C93-CD85-6098-426B-724315BBCA55}"/>
              </a:ext>
            </a:extLst>
          </p:cNvPr>
          <p:cNvSpPr txBox="1"/>
          <p:nvPr/>
        </p:nvSpPr>
        <p:spPr>
          <a:xfrm>
            <a:off x="444500" y="1269999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Modélisation de la barrière </a:t>
            </a:r>
            <a:r>
              <a:rPr lang="fr-FR" dirty="0" err="1"/>
              <a:t>Symapct</a:t>
            </a:r>
            <a:endParaRPr lang="fr-FR" dirty="0"/>
          </a:p>
        </p:txBody>
      </p:sp>
      <p:pic>
        <p:nvPicPr>
          <p:cNvPr id="2050" name="Picture 2" descr="SYMPACT&quot; BARRIERE AUTOMATIQUE - DIDASTEL PROVENCE">
            <a:extLst>
              <a:ext uri="{FF2B5EF4-FFF2-40B4-BE49-F238E27FC236}">
                <a16:creationId xmlns:a16="http://schemas.microsoft.com/office/drawing/2014/main" id="{6B9C8C8F-3AB4-A3B3-B3BE-0304F43A8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8222" l="9778" r="97778">
                        <a14:foregroundMark x1="8444" y1="75111" x2="32000" y2="92444"/>
                        <a14:foregroundMark x1="32000" y1="92444" x2="35111" y2="93778"/>
                        <a14:foregroundMark x1="29778" y1="93778" x2="49333" y2="30667"/>
                        <a14:foregroundMark x1="49333" y1="30667" x2="67556" y2="43111"/>
                        <a14:foregroundMark x1="67556" y1="43111" x2="88889" y2="50222"/>
                        <a14:foregroundMark x1="88889" y1="50222" x2="97778" y2="48444"/>
                        <a14:foregroundMark x1="40444" y1="96000" x2="40444" y2="96000"/>
                        <a14:foregroundMark x1="24000" y1="98222" x2="24000" y2="98222"/>
                        <a14:foregroundMark x1="12000" y1="73333" x2="12000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6"/>
          <a:stretch/>
        </p:blipFill>
        <p:spPr bwMode="auto">
          <a:xfrm>
            <a:off x="635000" y="1602344"/>
            <a:ext cx="2143125" cy="163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5BF501B-4862-4FBC-22B1-6F7C807686F7}"/>
              </a:ext>
            </a:extLst>
          </p:cNvPr>
          <p:cNvSpPr txBox="1"/>
          <p:nvPr/>
        </p:nvSpPr>
        <p:spPr>
          <a:xfrm>
            <a:off x="444500" y="329236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Système réel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0F2B2EE-CB07-DE5D-8D2D-81CB594BB904}"/>
              </a:ext>
            </a:extLst>
          </p:cNvPr>
          <p:cNvSpPr txBox="1"/>
          <p:nvPr/>
        </p:nvSpPr>
        <p:spPr>
          <a:xfrm>
            <a:off x="4047067" y="2796053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Système modélisé par un schéma d’architecture en 3D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E1C6F0-DA3D-0AFD-98D0-E3DEDEF0D1B3}"/>
              </a:ext>
            </a:extLst>
          </p:cNvPr>
          <p:cNvSpPr txBox="1"/>
          <p:nvPr/>
        </p:nvSpPr>
        <p:spPr>
          <a:xfrm>
            <a:off x="444500" y="5003677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Barrière ouverte</a:t>
            </a:r>
          </a:p>
          <a:p>
            <a:pPr algn="ctr"/>
            <a:r>
              <a:rPr lang="fr-FR" sz="1200" dirty="0"/>
              <a:t>Schéma cinématique minimal 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04257-F80C-D2AD-A358-2F7C05995297}"/>
              </a:ext>
            </a:extLst>
          </p:cNvPr>
          <p:cNvSpPr/>
          <p:nvPr/>
        </p:nvSpPr>
        <p:spPr>
          <a:xfrm>
            <a:off x="4318001" y="1713254"/>
            <a:ext cx="1921932" cy="1059277"/>
          </a:xfrm>
          <a:prstGeom prst="rect">
            <a:avLst/>
          </a:prstGeom>
          <a:noFill/>
          <a:ln w="38100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617237-BBEC-F64A-04D9-930941178B9D}"/>
              </a:ext>
            </a:extLst>
          </p:cNvPr>
          <p:cNvSpPr txBox="1"/>
          <p:nvPr/>
        </p:nvSpPr>
        <p:spPr>
          <a:xfrm>
            <a:off x="3877733" y="5003677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Barrière fermée</a:t>
            </a:r>
          </a:p>
          <a:p>
            <a:pPr algn="ctr"/>
            <a:r>
              <a:rPr lang="fr-FR" sz="1200" dirty="0"/>
              <a:t>Schéma cinématique minimal plan</a:t>
            </a: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56BDF86E-3D89-74EE-2328-A39B4FF344EE}"/>
              </a:ext>
            </a:extLst>
          </p:cNvPr>
          <p:cNvSpPr/>
          <p:nvPr/>
        </p:nvSpPr>
        <p:spPr>
          <a:xfrm rot="16200000">
            <a:off x="3130524" y="1510835"/>
            <a:ext cx="835078" cy="1539876"/>
          </a:xfrm>
          <a:prstGeom prst="downArrow">
            <a:avLst/>
          </a:prstGeom>
          <a:noFill/>
          <a:ln w="28575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Modélisation et justification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C868CA1C-7E30-9AA9-E74E-73649725EB1A}"/>
              </a:ext>
            </a:extLst>
          </p:cNvPr>
          <p:cNvSpPr/>
          <p:nvPr/>
        </p:nvSpPr>
        <p:spPr>
          <a:xfrm>
            <a:off x="6461126" y="2549335"/>
            <a:ext cx="835078" cy="1539876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Simplification du modèle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9AADCC-B746-4DBF-B2EE-85D24A382137}"/>
              </a:ext>
            </a:extLst>
          </p:cNvPr>
          <p:cNvSpPr/>
          <p:nvPr/>
        </p:nvSpPr>
        <p:spPr>
          <a:xfrm>
            <a:off x="778934" y="3944399"/>
            <a:ext cx="1921932" cy="1059277"/>
          </a:xfrm>
          <a:prstGeom prst="rect">
            <a:avLst/>
          </a:prstGeom>
          <a:noFill/>
          <a:ln w="38100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36C6A-1405-104E-A713-C9F550C63292}"/>
              </a:ext>
            </a:extLst>
          </p:cNvPr>
          <p:cNvSpPr/>
          <p:nvPr/>
        </p:nvSpPr>
        <p:spPr>
          <a:xfrm>
            <a:off x="4318001" y="3900631"/>
            <a:ext cx="1921932" cy="1059277"/>
          </a:xfrm>
          <a:prstGeom prst="rect">
            <a:avLst/>
          </a:prstGeom>
          <a:noFill/>
          <a:ln w="38100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ED7BEBD-2C13-B974-A1D2-7D96D006BE73}"/>
              </a:ext>
            </a:extLst>
          </p:cNvPr>
          <p:cNvSpPr txBox="1"/>
          <p:nvPr/>
        </p:nvSpPr>
        <p:spPr>
          <a:xfrm>
            <a:off x="7081520" y="1269999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Critères d’évaluation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Validité des modèles (8/20)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Justification des liaisons (5/20)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Identification des classes d’équivalence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Analyse des surfaces de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Choix des liaisons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Justification des simplifications (3/20)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Association des liaisons en série ou 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Qualité de la représentation des liaisons (4/20)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couleur par classe d’équivalence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Représentation des liaisons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6D51DEF-5372-9A00-76FA-251578B63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300" y="4753822"/>
            <a:ext cx="5276928" cy="13726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094FD10-CF96-7BA7-C0B2-78BB844C80F3}"/>
              </a:ext>
            </a:extLst>
          </p:cNvPr>
          <p:cNvSpPr/>
          <p:nvPr/>
        </p:nvSpPr>
        <p:spPr>
          <a:xfrm>
            <a:off x="8885766" y="5003676"/>
            <a:ext cx="1532466" cy="4326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14E294-4AE3-80F8-9222-630AE54821AD}"/>
              </a:ext>
            </a:extLst>
          </p:cNvPr>
          <p:cNvSpPr/>
          <p:nvPr/>
        </p:nvSpPr>
        <p:spPr>
          <a:xfrm>
            <a:off x="10708640" y="5181600"/>
            <a:ext cx="1432632" cy="2837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11EECC-F904-C4AC-A6F6-60066A2FABCC}"/>
              </a:ext>
            </a:extLst>
          </p:cNvPr>
          <p:cNvSpPr/>
          <p:nvPr/>
        </p:nvSpPr>
        <p:spPr>
          <a:xfrm>
            <a:off x="7081520" y="1589228"/>
            <a:ext cx="4475480" cy="19159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66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C86A3-4AF6-1498-9E1E-8783CA96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d’évaluation certificative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147DD-B480-10AA-9CE3-7F11AC01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Epreuve E41 : Modélisation et comportement des systèmes industriels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371656-1F0E-ED19-C4DA-3C8FA79A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6B7AF9-678F-1CF2-BD1C-1F4A7667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D71D15-98A8-A48A-03EC-0A32FEAB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01" y="1571529"/>
            <a:ext cx="6750397" cy="37149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F6C83CA-CA04-07C2-0F5A-343D7CC2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76" y="1261599"/>
            <a:ext cx="4019757" cy="49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1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4096E-0E7D-4A45-68C7-7A59816C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EC7E7-ED87-FB8F-2FA3-7EB37EB1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de la formation</a:t>
            </a:r>
          </a:p>
          <a:p>
            <a:r>
              <a:rPr lang="fr-FR" dirty="0"/>
              <a:t>Origine des élèves</a:t>
            </a:r>
          </a:p>
          <a:p>
            <a:r>
              <a:rPr lang="fr-FR" dirty="0"/>
              <a:t>Débouchés pour les élèves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6D45B8-F9F0-A250-6BC7-9EF59012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7AF51C-FF64-18AB-5797-79FD789A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AC94-2D4D-22E3-FC5C-2162DD33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de la séquence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1CD76-70D2-BE24-7043-5C73E6C9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756635" cy="5220013"/>
          </a:xfrm>
        </p:spPr>
        <p:txBody>
          <a:bodyPr/>
          <a:lstStyle/>
          <a:p>
            <a:r>
              <a:rPr lang="fr-FR" dirty="0"/>
              <a:t>BTS CPI – 1</a:t>
            </a:r>
            <a:r>
              <a:rPr lang="fr-FR" baseline="30000" dirty="0"/>
              <a:t>ère</a:t>
            </a:r>
            <a:r>
              <a:rPr lang="fr-FR" dirty="0"/>
              <a:t> année</a:t>
            </a:r>
          </a:p>
          <a:p>
            <a:r>
              <a:rPr lang="fr-FR" dirty="0"/>
              <a:t>Activités professionnelles </a:t>
            </a:r>
          </a:p>
          <a:p>
            <a:pPr lvl="1"/>
            <a:r>
              <a:rPr lang="fr-FR" dirty="0"/>
              <a:t>A3 – Conception préliminaire</a:t>
            </a:r>
          </a:p>
          <a:p>
            <a:pPr lvl="2"/>
            <a:r>
              <a:rPr lang="fr-FR" dirty="0"/>
              <a:t>C13- Valider une géométrie ou une architecture, par simulation informatique ou calcul élémentaire des comportements mécaniques</a:t>
            </a:r>
          </a:p>
          <a:p>
            <a:pPr lvl="1"/>
            <a:r>
              <a:rPr lang="fr-FR" dirty="0"/>
              <a:t>A4 – Conception détaillée</a:t>
            </a:r>
          </a:p>
          <a:p>
            <a:pPr lvl="2"/>
            <a:r>
              <a:rPr lang="fr-FR" dirty="0"/>
              <a:t>C23- Valider le comportement du système conçu au regard du cahier des charges fonctionnel.</a:t>
            </a:r>
          </a:p>
          <a:p>
            <a:r>
              <a:rPr lang="fr-FR" dirty="0"/>
              <a:t>Savoirs</a:t>
            </a:r>
          </a:p>
          <a:p>
            <a:pPr lvl="1"/>
            <a:r>
              <a:rPr lang="fr-FR" dirty="0"/>
              <a:t>S4 : Mécanique industrielle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CEF433-17B2-D436-67BB-5908F2A8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BAFE1-E90B-3140-35D5-A12BAB6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9D70E4-EE87-AE7D-45EA-FE39F318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82" y="1114785"/>
            <a:ext cx="5987967" cy="45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0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C3C70-52CC-C28B-C645-EBDBA39C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professionnelles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FBEDC40-7014-46B5-8FAA-7FFE9984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44" y="1066679"/>
            <a:ext cx="4134062" cy="2362321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18FF3E-D68F-5455-55BC-D4A98D25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017AFD-86DE-98F7-635F-C0772EB0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92C0A9B-2C4D-A992-A0B8-96FA1990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21" y="247565"/>
            <a:ext cx="5018935" cy="22538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BB3967-6CCA-D383-4E51-287EDF40C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720" y="2501439"/>
            <a:ext cx="5018935" cy="13219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679E93-2F66-2295-D27F-E614F0815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10" y="4013201"/>
            <a:ext cx="5956372" cy="15493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A3724E-260C-55AB-0F35-4F5AC038D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341" y="4013201"/>
            <a:ext cx="5634292" cy="15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16F0B-E36C-ABBE-13B7-08498EC9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Organisation de la formation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631E4AC-D321-6AE2-7DA1-92F33F5A1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11" y="829554"/>
            <a:ext cx="5691926" cy="258816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73A241-0F38-B676-4502-F102E39E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279F6A-F6DE-02E9-1082-AC2A6C39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5954ED-867F-0F2D-A1D9-66313C9BA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69"/>
          <a:stretch/>
        </p:blipFill>
        <p:spPr>
          <a:xfrm>
            <a:off x="6042374" y="2162246"/>
            <a:ext cx="6149626" cy="4147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A1CD5F-7BAE-130D-A5A0-97BF7ED72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30" r="20607"/>
          <a:stretch/>
        </p:blipFill>
        <p:spPr>
          <a:xfrm>
            <a:off x="406400" y="3567891"/>
            <a:ext cx="5102225" cy="365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98DC6A-9418-5466-E959-7E12F78D0970}"/>
              </a:ext>
            </a:extLst>
          </p:cNvPr>
          <p:cNvSpPr/>
          <p:nvPr/>
        </p:nvSpPr>
        <p:spPr>
          <a:xfrm>
            <a:off x="6096000" y="4456498"/>
            <a:ext cx="6096000" cy="152097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13C37A9-FC8D-B0E8-3ABA-B765E79D19E0}"/>
              </a:ext>
            </a:extLst>
          </p:cNvPr>
          <p:cNvSpPr txBox="1"/>
          <p:nvPr/>
        </p:nvSpPr>
        <p:spPr>
          <a:xfrm>
            <a:off x="650328" y="4417021"/>
            <a:ext cx="48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Périmètre d’intervention de l’enseignant de SII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A99C65F-EF0E-01B6-9EBA-CDE4C94E0F6C}"/>
              </a:ext>
            </a:extLst>
          </p:cNvPr>
          <p:cNvCxnSpPr/>
          <p:nvPr/>
        </p:nvCxnSpPr>
        <p:spPr>
          <a:xfrm>
            <a:off x="5192272" y="4601687"/>
            <a:ext cx="82973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DA49-A683-6B17-F221-7968882A4F0D}"/>
              </a:ext>
            </a:extLst>
          </p:cNvPr>
          <p:cNvSpPr/>
          <p:nvPr/>
        </p:nvSpPr>
        <p:spPr>
          <a:xfrm>
            <a:off x="6127042" y="4485373"/>
            <a:ext cx="6064958" cy="3298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6FFA117-6826-C2EF-D7CB-EF42F6DBC406}"/>
              </a:ext>
            </a:extLst>
          </p:cNvPr>
          <p:cNvCxnSpPr>
            <a:cxnSpLocks/>
          </p:cNvCxnSpPr>
          <p:nvPr/>
        </p:nvCxnSpPr>
        <p:spPr>
          <a:xfrm flipV="1">
            <a:off x="5266267" y="4786353"/>
            <a:ext cx="942028" cy="641502"/>
          </a:xfrm>
          <a:prstGeom prst="straightConnector1">
            <a:avLst/>
          </a:prstGeom>
          <a:ln w="317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584FE56-2229-C951-4F92-B2B609658645}"/>
              </a:ext>
            </a:extLst>
          </p:cNvPr>
          <p:cNvSpPr txBox="1"/>
          <p:nvPr/>
        </p:nvSpPr>
        <p:spPr>
          <a:xfrm>
            <a:off x="676292" y="5297465"/>
            <a:ext cx="48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Périmètre lié à la séquence d’enseignement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6DA037-A34C-9621-8ED1-37EA8690D66E}"/>
              </a:ext>
            </a:extLst>
          </p:cNvPr>
          <p:cNvSpPr/>
          <p:nvPr/>
        </p:nvSpPr>
        <p:spPr>
          <a:xfrm>
            <a:off x="6127042" y="4853451"/>
            <a:ext cx="5980290" cy="57440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9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C6902-9F45-C620-3FD0-99D5900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pédagogique annuelle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28559-E283-307A-906A-E8A2A7D3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Horaires disponibles</a:t>
            </a:r>
          </a:p>
          <a:p>
            <a:pPr lvl="1"/>
            <a:r>
              <a:rPr lang="fr-FR" dirty="0"/>
              <a:t>2 heures de cours</a:t>
            </a:r>
          </a:p>
          <a:p>
            <a:pPr lvl="1"/>
            <a:r>
              <a:rPr lang="fr-FR" dirty="0"/>
              <a:t>2 heure de TD</a:t>
            </a:r>
          </a:p>
          <a:p>
            <a:pPr lvl="1"/>
            <a:r>
              <a:rPr lang="fr-FR" dirty="0"/>
              <a:t>2 heures de TP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39E691-5DD9-27FE-D48A-1419C0F6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424FDB-9164-BE03-2CDC-22687A35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7417A3-C03D-0767-561D-D3CE334E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62" y="954541"/>
            <a:ext cx="5620971" cy="16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9DDE5-3D35-D019-1F6A-DE877258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5BA5F4-4130-4EC3-4DBF-BE67AE63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433" y="6459785"/>
            <a:ext cx="7200899" cy="365125"/>
          </a:xfrm>
        </p:spPr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7BF502-8CFC-63B1-254D-58AB34F7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8232" y="6459786"/>
            <a:ext cx="1434401" cy="365124"/>
          </a:xfrm>
        </p:spPr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23724-274C-5F8A-BE2E-785F56F11C44}"/>
              </a:ext>
            </a:extLst>
          </p:cNvPr>
          <p:cNvSpPr/>
          <p:nvPr/>
        </p:nvSpPr>
        <p:spPr>
          <a:xfrm>
            <a:off x="8393229" y="21867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 SEMAINES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25B14-290A-8DDC-B319-FC8A94A820E9}"/>
              </a:ext>
            </a:extLst>
          </p:cNvPr>
          <p:cNvSpPr/>
          <p:nvPr/>
        </p:nvSpPr>
        <p:spPr>
          <a:xfrm>
            <a:off x="3883080" y="437955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2 SEMAINES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430F24-AE5E-06CE-972E-D367FD910D14}"/>
              </a:ext>
            </a:extLst>
          </p:cNvPr>
          <p:cNvSpPr/>
          <p:nvPr/>
        </p:nvSpPr>
        <p:spPr>
          <a:xfrm>
            <a:off x="3883080" y="169570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5A025-D603-4C17-1725-9C16DECBCF11}"/>
              </a:ext>
            </a:extLst>
          </p:cNvPr>
          <p:cNvSpPr/>
          <p:nvPr/>
        </p:nvSpPr>
        <p:spPr>
          <a:xfrm>
            <a:off x="3883080" y="3037631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2 SEMAINES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C184A-EEA1-175B-CB78-5829268807D1}"/>
              </a:ext>
            </a:extLst>
          </p:cNvPr>
          <p:cNvSpPr/>
          <p:nvPr/>
        </p:nvSpPr>
        <p:spPr>
          <a:xfrm>
            <a:off x="3883080" y="102474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598A3-4245-4F0E-849B-8990DEBDF534}"/>
              </a:ext>
            </a:extLst>
          </p:cNvPr>
          <p:cNvSpPr/>
          <p:nvPr/>
        </p:nvSpPr>
        <p:spPr>
          <a:xfrm>
            <a:off x="3883080" y="505051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C1712-DE46-2701-0C0F-54FF7F88EA90}"/>
              </a:ext>
            </a:extLst>
          </p:cNvPr>
          <p:cNvSpPr/>
          <p:nvPr/>
        </p:nvSpPr>
        <p:spPr>
          <a:xfrm>
            <a:off x="3883080" y="236666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E0A4-C3C9-C5A0-CC3C-F5BE13450F22}"/>
              </a:ext>
            </a:extLst>
          </p:cNvPr>
          <p:cNvSpPr/>
          <p:nvPr/>
        </p:nvSpPr>
        <p:spPr>
          <a:xfrm>
            <a:off x="3883080" y="3708593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937E8D-DC81-BE8B-FAFD-27B855D30B55}"/>
              </a:ext>
            </a:extLst>
          </p:cNvPr>
          <p:cNvSpPr/>
          <p:nvPr/>
        </p:nvSpPr>
        <p:spPr>
          <a:xfrm>
            <a:off x="3883080" y="5721482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8900F-C724-2C86-712F-6BC33CA0C238}"/>
              </a:ext>
            </a:extLst>
          </p:cNvPr>
          <p:cNvSpPr/>
          <p:nvPr/>
        </p:nvSpPr>
        <p:spPr>
          <a:xfrm>
            <a:off x="352467" y="164522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S4-1-1 Modélisation des liaisons mécaniques (3)</a:t>
            </a:r>
          </a:p>
          <a:p>
            <a:r>
              <a:rPr lang="fr-FR" sz="1000" dirty="0"/>
              <a:t>S4-1-2- Schématisation d’un produit technique (4)</a:t>
            </a:r>
          </a:p>
          <a:p>
            <a:r>
              <a:rPr lang="fr-FR" sz="1000" dirty="0"/>
              <a:t>S4-1-3- Mouvements relatifs de solides dans un repère (3)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15FF0E-22F4-33E6-E63E-0C0CBCA215AA}"/>
              </a:ext>
            </a:extLst>
          </p:cNvPr>
          <p:cNvSpPr/>
          <p:nvPr/>
        </p:nvSpPr>
        <p:spPr>
          <a:xfrm>
            <a:off x="352467" y="298768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S4-1-4- Modélisation des actions mécaniques (234)</a:t>
            </a:r>
          </a:p>
          <a:p>
            <a:r>
              <a:rPr lang="fr-FR" sz="1000" dirty="0"/>
              <a:t>S4-1-5- Principe Fondamental de la Statique (34)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9FA09B-8B07-B434-51BE-F9591C4349F5}"/>
              </a:ext>
            </a:extLst>
          </p:cNvPr>
          <p:cNvSpPr/>
          <p:nvPr/>
        </p:nvSpPr>
        <p:spPr>
          <a:xfrm>
            <a:off x="352467" y="433014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S4-1-6- Résistance des matériaux (3)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06D924-E33D-4C28-1E0D-10255E0DB94F}"/>
              </a:ext>
            </a:extLst>
          </p:cNvPr>
          <p:cNvSpPr/>
          <p:nvPr/>
        </p:nvSpPr>
        <p:spPr>
          <a:xfrm>
            <a:off x="352467" y="97399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r>
              <a:rPr lang="fr-FR" sz="1000" dirty="0"/>
              <a:t>S4-3-1- Analyse fonctionnelle (3)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3297F6-4A5D-53B8-96ED-ADCD01CA2F84}"/>
              </a:ext>
            </a:extLst>
          </p:cNvPr>
          <p:cNvSpPr/>
          <p:nvPr/>
        </p:nvSpPr>
        <p:spPr>
          <a:xfrm>
            <a:off x="352467" y="231645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S4-3-2- Fonctionnalités des liaisons mécaniques (4)</a:t>
            </a:r>
          </a:p>
          <a:p>
            <a:r>
              <a:rPr lang="fr-FR" sz="1000" dirty="0"/>
              <a:t>S4-3-3- Étude des composants mécaniques de transmission (3)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DD0FE-ABFA-CB4E-D121-899352659A6D}"/>
              </a:ext>
            </a:extLst>
          </p:cNvPr>
          <p:cNvSpPr/>
          <p:nvPr/>
        </p:nvSpPr>
        <p:spPr>
          <a:xfrm>
            <a:off x="352467" y="5672608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S4-3-4- Étude des composants de conversion d’énergie (2)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94657C-3883-91C8-3DCD-02DC82CD4C7A}"/>
              </a:ext>
            </a:extLst>
          </p:cNvPr>
          <p:cNvSpPr/>
          <p:nvPr/>
        </p:nvSpPr>
        <p:spPr>
          <a:xfrm>
            <a:off x="352467" y="365891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S4-3-5- Ergonomie et sûreté des produits (2)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E38D5F-B6E2-18D3-652D-7C73C9D0FB58}"/>
              </a:ext>
            </a:extLst>
          </p:cNvPr>
          <p:cNvSpPr/>
          <p:nvPr/>
        </p:nvSpPr>
        <p:spPr>
          <a:xfrm>
            <a:off x="352467" y="500137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S4-3-6- Relation produit, matériau, procédé  (2)</a:t>
            </a:r>
          </a:p>
          <a:p>
            <a:r>
              <a:rPr lang="fr-FR" sz="1000" dirty="0"/>
              <a:t>S4-3-7- Spécification de produits  (3)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11D8F-3093-1C5D-CBAE-C16A82388AAD}"/>
              </a:ext>
            </a:extLst>
          </p:cNvPr>
          <p:cNvSpPr/>
          <p:nvPr/>
        </p:nvSpPr>
        <p:spPr>
          <a:xfrm>
            <a:off x="6837947" y="437955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3 SEMAINES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F86D59-A26B-5EB5-0D3A-09622AC43AC7}"/>
              </a:ext>
            </a:extLst>
          </p:cNvPr>
          <p:cNvSpPr/>
          <p:nvPr/>
        </p:nvSpPr>
        <p:spPr>
          <a:xfrm>
            <a:off x="6837947" y="169570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32C7F9-6862-9E7A-BBC7-66E8B9CD6B49}"/>
              </a:ext>
            </a:extLst>
          </p:cNvPr>
          <p:cNvSpPr/>
          <p:nvPr/>
        </p:nvSpPr>
        <p:spPr>
          <a:xfrm>
            <a:off x="6837947" y="3037631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2 SEMAINES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0234FC-EC5A-A8F5-2D7A-A2D60E30D5CB}"/>
              </a:ext>
            </a:extLst>
          </p:cNvPr>
          <p:cNvSpPr/>
          <p:nvPr/>
        </p:nvSpPr>
        <p:spPr>
          <a:xfrm>
            <a:off x="6837947" y="102474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B23196-DE0D-156B-01EA-B64B2F3331A8}"/>
              </a:ext>
            </a:extLst>
          </p:cNvPr>
          <p:cNvSpPr/>
          <p:nvPr/>
        </p:nvSpPr>
        <p:spPr>
          <a:xfrm>
            <a:off x="6837947" y="505051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 SEMAINES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FC1197-216A-EF22-C761-E120F3BAEB8B}"/>
              </a:ext>
            </a:extLst>
          </p:cNvPr>
          <p:cNvSpPr/>
          <p:nvPr/>
        </p:nvSpPr>
        <p:spPr>
          <a:xfrm>
            <a:off x="6837947" y="236666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 SEMAINES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9B70F3-4455-4774-BFC3-0F3C9F1923EA}"/>
              </a:ext>
            </a:extLst>
          </p:cNvPr>
          <p:cNvSpPr/>
          <p:nvPr/>
        </p:nvSpPr>
        <p:spPr>
          <a:xfrm>
            <a:off x="6837947" y="3708593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15F3FE-5A0B-6957-731C-CDE9D7528480}"/>
              </a:ext>
            </a:extLst>
          </p:cNvPr>
          <p:cNvSpPr/>
          <p:nvPr/>
        </p:nvSpPr>
        <p:spPr>
          <a:xfrm>
            <a:off x="6837947" y="5721482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22DA2D-1237-39B7-1071-9C95E6516297}"/>
              </a:ext>
            </a:extLst>
          </p:cNvPr>
          <p:cNvSpPr/>
          <p:nvPr/>
        </p:nvSpPr>
        <p:spPr>
          <a:xfrm>
            <a:off x="3883080" y="627419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 SEMAINE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7E0F72-FD10-A3A1-74E2-F001A4C24806}"/>
              </a:ext>
            </a:extLst>
          </p:cNvPr>
          <p:cNvSpPr/>
          <p:nvPr/>
        </p:nvSpPr>
        <p:spPr>
          <a:xfrm>
            <a:off x="6837947" y="627419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17 SEMAINES</a:t>
            </a:r>
          </a:p>
        </p:txBody>
      </p:sp>
    </p:spTree>
    <p:extLst>
      <p:ext uri="{BB962C8B-B14F-4D97-AF65-F5344CB8AC3E}">
        <p14:creationId xmlns:p14="http://schemas.microsoft.com/office/powerpoint/2010/main" val="199367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BAC0E-2318-7227-7439-997D5D1A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FC05CE-95BA-9D18-5204-7F7AF552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8D091B-7E8E-669A-EC2F-AEE20501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EB66A5-16F8-E7FB-6D4B-1D12301B0145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017829" cy="0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F8424AC-6092-3E02-2360-1D3FAD0C117B}"/>
              </a:ext>
            </a:extLst>
          </p:cNvPr>
          <p:cNvCxnSpPr>
            <a:cxnSpLocks/>
          </p:cNvCxnSpPr>
          <p:nvPr/>
        </p:nvCxnSpPr>
        <p:spPr>
          <a:xfrm>
            <a:off x="478972" y="32112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60FA88-9556-C703-CD83-48C0AB75362F}"/>
              </a:ext>
            </a:extLst>
          </p:cNvPr>
          <p:cNvCxnSpPr>
            <a:cxnSpLocks/>
          </p:cNvCxnSpPr>
          <p:nvPr/>
        </p:nvCxnSpPr>
        <p:spPr>
          <a:xfrm>
            <a:off x="1774372" y="32112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A7A2D07-87DF-D0D1-764B-B10C67C55594}"/>
              </a:ext>
            </a:extLst>
          </p:cNvPr>
          <p:cNvCxnSpPr>
            <a:cxnSpLocks/>
          </p:cNvCxnSpPr>
          <p:nvPr/>
        </p:nvCxnSpPr>
        <p:spPr>
          <a:xfrm>
            <a:off x="3940629" y="3243943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A6BCF25-5F33-A5E3-3CC7-085B1E85396C}"/>
              </a:ext>
            </a:extLst>
          </p:cNvPr>
          <p:cNvCxnSpPr>
            <a:cxnSpLocks/>
          </p:cNvCxnSpPr>
          <p:nvPr/>
        </p:nvCxnSpPr>
        <p:spPr>
          <a:xfrm>
            <a:off x="5388429" y="3243943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F4A62F5-50D2-DF09-3886-ADB5BE4CF58D}"/>
              </a:ext>
            </a:extLst>
          </p:cNvPr>
          <p:cNvCxnSpPr>
            <a:cxnSpLocks/>
          </p:cNvCxnSpPr>
          <p:nvPr/>
        </p:nvCxnSpPr>
        <p:spPr>
          <a:xfrm>
            <a:off x="6096000" y="3243943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55B1BEC-AC87-A191-4BDF-E9F712D7051A}"/>
              </a:ext>
            </a:extLst>
          </p:cNvPr>
          <p:cNvCxnSpPr>
            <a:cxnSpLocks/>
          </p:cNvCxnSpPr>
          <p:nvPr/>
        </p:nvCxnSpPr>
        <p:spPr>
          <a:xfrm>
            <a:off x="8240485" y="32112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4432967-9C57-6CDB-3A75-5BE036F9896F}"/>
              </a:ext>
            </a:extLst>
          </p:cNvPr>
          <p:cNvCxnSpPr>
            <a:cxnSpLocks/>
          </p:cNvCxnSpPr>
          <p:nvPr/>
        </p:nvCxnSpPr>
        <p:spPr>
          <a:xfrm>
            <a:off x="10418231" y="32112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7EC5871-53B7-DBE4-7EBE-9776A7392242}"/>
              </a:ext>
            </a:extLst>
          </p:cNvPr>
          <p:cNvCxnSpPr>
            <a:cxnSpLocks/>
          </p:cNvCxnSpPr>
          <p:nvPr/>
        </p:nvCxnSpPr>
        <p:spPr>
          <a:xfrm>
            <a:off x="11851326" y="32754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505D5F4-2138-CEC6-4A51-3E3988260FFA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97971" y="1199277"/>
            <a:ext cx="903514" cy="2229723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57D1E05-A67A-FEAB-2966-74E3D83237A8}"/>
              </a:ext>
            </a:extLst>
          </p:cNvPr>
          <p:cNvSpPr txBox="1"/>
          <p:nvPr/>
        </p:nvSpPr>
        <p:spPr>
          <a:xfrm>
            <a:off x="1001485" y="1014611"/>
            <a:ext cx="47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 un produit industriel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5040734-9606-4DE6-2C6A-29E809D8061D}"/>
              </a:ext>
            </a:extLst>
          </p:cNvPr>
          <p:cNvSpPr txBox="1"/>
          <p:nvPr/>
        </p:nvSpPr>
        <p:spPr>
          <a:xfrm>
            <a:off x="1404258" y="5903702"/>
            <a:ext cx="86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 et modéliser les mécanismes en vue de résoudre des problèmes cinématiques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D79C374-1CF5-9654-000E-74AD55E7845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110343" y="3494316"/>
            <a:ext cx="293915" cy="2594052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2CB871A-DACF-D3B1-E037-6D3282B76E90}"/>
              </a:ext>
            </a:extLst>
          </p:cNvPr>
          <p:cNvSpPr txBox="1"/>
          <p:nvPr/>
        </p:nvSpPr>
        <p:spPr>
          <a:xfrm>
            <a:off x="2645229" y="1449256"/>
            <a:ext cx="5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Concevoir des liaisons mécaniques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28E9CD6-3C40-D2B9-98F7-E6066C608F01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177143" y="1633922"/>
            <a:ext cx="468086" cy="1795078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D7C871E1-D5CD-CE99-2690-5C92BBE8B10E}"/>
              </a:ext>
            </a:extLst>
          </p:cNvPr>
          <p:cNvSpPr txBox="1"/>
          <p:nvPr/>
        </p:nvSpPr>
        <p:spPr>
          <a:xfrm>
            <a:off x="4819759" y="5085578"/>
            <a:ext cx="574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Modéliser des actions mécaniques dans le but de résoudre des problèmes de statique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96AF94-4E6D-A9AB-E607-8F611B01C7B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680859" y="3475165"/>
            <a:ext cx="138900" cy="1933579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AC8C3FAE-3618-6514-EDEC-6609A09A2F7F}"/>
              </a:ext>
            </a:extLst>
          </p:cNvPr>
          <p:cNvSpPr txBox="1"/>
          <p:nvPr/>
        </p:nvSpPr>
        <p:spPr>
          <a:xfrm>
            <a:off x="6367441" y="975533"/>
            <a:ext cx="515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 l’ergonomie et la sûreté des produits industriels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B624E2A-07E9-5F04-0417-5C10E414F439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725886" y="1298699"/>
            <a:ext cx="641555" cy="2118243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1B798945-F7DA-C2FE-1935-D479EF06763F}"/>
              </a:ext>
            </a:extLst>
          </p:cNvPr>
          <p:cNvSpPr txBox="1"/>
          <p:nvPr/>
        </p:nvSpPr>
        <p:spPr>
          <a:xfrm>
            <a:off x="7327221" y="4352037"/>
            <a:ext cx="37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Analyser, Modéliser et Résoudre les problèmes de </a:t>
            </a:r>
            <a:r>
              <a:rPr lang="fr-FR" dirty="0" err="1"/>
              <a:t>RdM</a:t>
            </a:r>
            <a:endParaRPr lang="fr-FR" dirty="0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6185A06-2D6C-F4E8-8A48-BFE1F579602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173686" y="3429000"/>
            <a:ext cx="153535" cy="1246203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537A1DA0-8E97-41C0-0291-8C749FABA41F}"/>
              </a:ext>
            </a:extLst>
          </p:cNvPr>
          <p:cNvSpPr txBox="1"/>
          <p:nvPr/>
        </p:nvSpPr>
        <p:spPr>
          <a:xfrm>
            <a:off x="8793119" y="1567424"/>
            <a:ext cx="337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Choisir un matériau et un procédé en adéquation avec un produit industriel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10C21E59-7A7D-0AA2-D06B-F8FE92FAA568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469087" y="2029089"/>
            <a:ext cx="324032" cy="1397846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5AAFF07F-3764-10CF-5D0C-3364A312BDD2}"/>
              </a:ext>
            </a:extLst>
          </p:cNvPr>
          <p:cNvSpPr txBox="1"/>
          <p:nvPr/>
        </p:nvSpPr>
        <p:spPr>
          <a:xfrm>
            <a:off x="9231314" y="3710914"/>
            <a:ext cx="3047771" cy="64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 les convertisseurs d’énergie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B421876-7CF2-CF6E-AC10-DC3C6397649D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10755200" y="3429000"/>
            <a:ext cx="356201" cy="281914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Éclair 73">
            <a:extLst>
              <a:ext uri="{FF2B5EF4-FFF2-40B4-BE49-F238E27FC236}">
                <a16:creationId xmlns:a16="http://schemas.microsoft.com/office/drawing/2014/main" id="{4BA18A75-D69B-C80D-8144-AFA9FF741CF8}"/>
              </a:ext>
            </a:extLst>
          </p:cNvPr>
          <p:cNvSpPr/>
          <p:nvPr/>
        </p:nvSpPr>
        <p:spPr>
          <a:xfrm>
            <a:off x="1258458" y="2671595"/>
            <a:ext cx="449531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F1307D-B9D7-041D-1378-4CFC8493ECF0}"/>
              </a:ext>
            </a:extLst>
          </p:cNvPr>
          <p:cNvSpPr/>
          <p:nvPr/>
        </p:nvSpPr>
        <p:spPr>
          <a:xfrm>
            <a:off x="-44862" y="3320536"/>
            <a:ext cx="416740" cy="21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FC92FC-B4D4-7AE2-5590-4198213CC3C5}"/>
              </a:ext>
            </a:extLst>
          </p:cNvPr>
          <p:cNvSpPr/>
          <p:nvPr/>
        </p:nvSpPr>
        <p:spPr>
          <a:xfrm>
            <a:off x="719279" y="3193567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C93BF5-1DF7-FB08-021E-915E7E858280}"/>
              </a:ext>
            </a:extLst>
          </p:cNvPr>
          <p:cNvSpPr/>
          <p:nvPr/>
        </p:nvSpPr>
        <p:spPr>
          <a:xfrm>
            <a:off x="2374378" y="3220581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171429-A78E-3C0F-33AD-3775B5D0C993}"/>
              </a:ext>
            </a:extLst>
          </p:cNvPr>
          <p:cNvSpPr/>
          <p:nvPr/>
        </p:nvSpPr>
        <p:spPr>
          <a:xfrm>
            <a:off x="4258351" y="3203253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911AFE-575D-7C83-CF32-D8B9959D3456}"/>
              </a:ext>
            </a:extLst>
          </p:cNvPr>
          <p:cNvSpPr/>
          <p:nvPr/>
        </p:nvSpPr>
        <p:spPr>
          <a:xfrm>
            <a:off x="6740246" y="3164742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387ED3-4164-F69F-51C5-0A28ED45913E}"/>
              </a:ext>
            </a:extLst>
          </p:cNvPr>
          <p:cNvSpPr/>
          <p:nvPr/>
        </p:nvSpPr>
        <p:spPr>
          <a:xfrm>
            <a:off x="8864888" y="3176242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S7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211CCE0-8538-A81F-DD57-B6F186B2D499}"/>
              </a:ext>
            </a:extLst>
          </p:cNvPr>
          <p:cNvSpPr/>
          <p:nvPr/>
        </p:nvSpPr>
        <p:spPr>
          <a:xfrm>
            <a:off x="10776070" y="3211286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S8</a:t>
            </a:r>
          </a:p>
        </p:txBody>
      </p:sp>
      <p:sp>
        <p:nvSpPr>
          <p:cNvPr id="84" name="Éclair 83">
            <a:extLst>
              <a:ext uri="{FF2B5EF4-FFF2-40B4-BE49-F238E27FC236}">
                <a16:creationId xmlns:a16="http://schemas.microsoft.com/office/drawing/2014/main" id="{EA8F1F9C-ADFB-AC87-2FBC-4E1FBC673534}"/>
              </a:ext>
            </a:extLst>
          </p:cNvPr>
          <p:cNvSpPr/>
          <p:nvPr/>
        </p:nvSpPr>
        <p:spPr>
          <a:xfrm>
            <a:off x="3405017" y="2812049"/>
            <a:ext cx="449531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Éclair 84">
            <a:extLst>
              <a:ext uri="{FF2B5EF4-FFF2-40B4-BE49-F238E27FC236}">
                <a16:creationId xmlns:a16="http://schemas.microsoft.com/office/drawing/2014/main" id="{B3A0B45B-9BDA-50DC-54C9-4224FA08980D}"/>
              </a:ext>
            </a:extLst>
          </p:cNvPr>
          <p:cNvSpPr/>
          <p:nvPr/>
        </p:nvSpPr>
        <p:spPr>
          <a:xfrm flipH="1">
            <a:off x="5429975" y="2671595"/>
            <a:ext cx="526219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Éclair 85">
            <a:extLst>
              <a:ext uri="{FF2B5EF4-FFF2-40B4-BE49-F238E27FC236}">
                <a16:creationId xmlns:a16="http://schemas.microsoft.com/office/drawing/2014/main" id="{A546E2B8-48C5-BCBA-6800-2C2C22D85CD2}"/>
              </a:ext>
            </a:extLst>
          </p:cNvPr>
          <p:cNvSpPr/>
          <p:nvPr/>
        </p:nvSpPr>
        <p:spPr>
          <a:xfrm>
            <a:off x="7666992" y="2836409"/>
            <a:ext cx="489894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Éclair 86">
            <a:extLst>
              <a:ext uri="{FF2B5EF4-FFF2-40B4-BE49-F238E27FC236}">
                <a16:creationId xmlns:a16="http://schemas.microsoft.com/office/drawing/2014/main" id="{DA1CCE26-ED66-F6AD-3791-E7B61115DD47}"/>
              </a:ext>
            </a:extLst>
          </p:cNvPr>
          <p:cNvSpPr/>
          <p:nvPr/>
        </p:nvSpPr>
        <p:spPr>
          <a:xfrm>
            <a:off x="9851875" y="2773041"/>
            <a:ext cx="489894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DC6DD434-8416-9603-199E-CC66DF74F6B9}"/>
              </a:ext>
            </a:extLst>
          </p:cNvPr>
          <p:cNvSpPr/>
          <p:nvPr/>
        </p:nvSpPr>
        <p:spPr>
          <a:xfrm>
            <a:off x="1404258" y="5758244"/>
            <a:ext cx="8338454" cy="51479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63889-84B3-012B-27D9-6E046E4A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Analyser et modéliser les mécanismes dans le but de résoudre des problèmes cinématiques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BFF460-AB28-54E5-A1A0-E5582E8C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8402FD-0249-07D5-D237-732E249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F36E61-A5EF-EA90-59FE-AEE31FA74A5A}"/>
              </a:ext>
            </a:extLst>
          </p:cNvPr>
          <p:cNvSpPr/>
          <p:nvPr/>
        </p:nvSpPr>
        <p:spPr>
          <a:xfrm>
            <a:off x="339361" y="1446610"/>
            <a:ext cx="1819639" cy="1586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Semaine 1</a:t>
            </a:r>
          </a:p>
          <a:p>
            <a:pPr algn="ctr"/>
            <a:r>
              <a:rPr lang="fr-FR" sz="1600" b="1" i="1" dirty="0"/>
              <a:t>Découvrir les liaisons mécanique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8C87D-152E-FC3A-8EE2-D3D1A0C918F5}"/>
              </a:ext>
            </a:extLst>
          </p:cNvPr>
          <p:cNvSpPr/>
          <p:nvPr/>
        </p:nvSpPr>
        <p:spPr>
          <a:xfrm>
            <a:off x="339361" y="3085179"/>
            <a:ext cx="1819639" cy="1586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Semaine 2</a:t>
            </a:r>
          </a:p>
          <a:p>
            <a:pPr algn="ctr"/>
            <a:r>
              <a:rPr lang="fr-FR" b="1" i="1" dirty="0"/>
              <a:t>Modéliser un mécanisme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CE23D-2190-AAD5-803A-20279356DA92}"/>
              </a:ext>
            </a:extLst>
          </p:cNvPr>
          <p:cNvSpPr/>
          <p:nvPr/>
        </p:nvSpPr>
        <p:spPr>
          <a:xfrm>
            <a:off x="339362" y="4723013"/>
            <a:ext cx="1819639" cy="1586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Semaine 3</a:t>
            </a:r>
            <a:endParaRPr lang="fr-FR" i="1" dirty="0"/>
          </a:p>
          <a:p>
            <a:pPr algn="ctr"/>
            <a:r>
              <a:rPr lang="fr-FR" b="1" i="1" dirty="0"/>
              <a:t>Caractériser un mouvement</a:t>
            </a:r>
            <a:endParaRPr lang="fr-FR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F53DF-651F-7D3D-C123-1825235F025D}"/>
              </a:ext>
            </a:extLst>
          </p:cNvPr>
          <p:cNvSpPr/>
          <p:nvPr/>
        </p:nvSpPr>
        <p:spPr>
          <a:xfrm>
            <a:off x="2493433" y="984019"/>
            <a:ext cx="3051539" cy="365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Travaux Pratiques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07731-AD2C-4BED-7ECA-ADB3ABC9AD80}"/>
              </a:ext>
            </a:extLst>
          </p:cNvPr>
          <p:cNvSpPr/>
          <p:nvPr/>
        </p:nvSpPr>
        <p:spPr>
          <a:xfrm>
            <a:off x="5726311" y="984018"/>
            <a:ext cx="3051539" cy="365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129A0-EBC9-7C38-0F61-D9B3D2E08898}"/>
              </a:ext>
            </a:extLst>
          </p:cNvPr>
          <p:cNvSpPr/>
          <p:nvPr/>
        </p:nvSpPr>
        <p:spPr>
          <a:xfrm>
            <a:off x="8959189" y="984018"/>
            <a:ext cx="3051539" cy="365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Travaux Dirigés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6C5BD08-F1CB-3EA3-8B7B-8C2B14419126}"/>
              </a:ext>
            </a:extLst>
          </p:cNvPr>
          <p:cNvSpPr/>
          <p:nvPr/>
        </p:nvSpPr>
        <p:spPr>
          <a:xfrm>
            <a:off x="2493433" y="1446610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Découvrir les liaisons mécaniques élémentaire sur des exemples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Associer une liaison à son modèle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32E363D-971D-B1B9-5749-54793FF5DEAF}"/>
              </a:ext>
            </a:extLst>
          </p:cNvPr>
          <p:cNvSpPr/>
          <p:nvPr/>
        </p:nvSpPr>
        <p:spPr>
          <a:xfrm>
            <a:off x="5726311" y="1446610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fr-FR" sz="1400" dirty="0"/>
              <a:t>Synthèse du TP et des liaisons rencontrées</a:t>
            </a:r>
          </a:p>
          <a:p>
            <a:pPr marL="342900" indent="-342900">
              <a:buAutoNum type="arabicPeriod"/>
            </a:pPr>
            <a:r>
              <a:rPr lang="fr-FR" sz="1400" dirty="0"/>
              <a:t>Tableau des liaisons (repère, DDL, paramétrage)</a:t>
            </a:r>
          </a:p>
          <a:p>
            <a:pPr marL="342900" indent="-342900">
              <a:buAutoNum type="arabicPeriod"/>
            </a:pPr>
            <a:r>
              <a:rPr lang="fr-FR" sz="1400" dirty="0"/>
              <a:t>Mobilités</a:t>
            </a:r>
          </a:p>
          <a:p>
            <a:pPr marL="342900" indent="-342900">
              <a:buAutoNum type="arabicPeriod"/>
            </a:pPr>
            <a:r>
              <a:rPr lang="fr-FR" sz="1400" dirty="0"/>
              <a:t>Assemblage de liaisons pour modéliser un mécanisme.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779C2D4-53D6-D705-575D-EA05DB67AFB4}"/>
              </a:ext>
            </a:extLst>
          </p:cNvPr>
          <p:cNvSpPr/>
          <p:nvPr/>
        </p:nvSpPr>
        <p:spPr>
          <a:xfrm>
            <a:off x="8959188" y="1446610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Objectif : modéliser une liaison à partir de la lecture d’un dessin de définition.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3143389-9BDE-BE2E-FB19-1E8663D1B238}"/>
              </a:ext>
            </a:extLst>
          </p:cNvPr>
          <p:cNvSpPr/>
          <p:nvPr/>
        </p:nvSpPr>
        <p:spPr>
          <a:xfrm>
            <a:off x="2493433" y="3085179"/>
            <a:ext cx="3051539" cy="1586962"/>
          </a:xfrm>
          <a:prstGeom prst="roundRect">
            <a:avLst/>
          </a:prstGeom>
          <a:ln>
            <a:solidFill>
              <a:schemeClr val="accent3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Réaliser un schéma cinématique à partir d’un système réel.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Découvrir l’association de liaisons en parallèle et en série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B5DF6C3-A634-2D20-09AB-85220083C258}"/>
              </a:ext>
            </a:extLst>
          </p:cNvPr>
          <p:cNvSpPr/>
          <p:nvPr/>
        </p:nvSpPr>
        <p:spPr>
          <a:xfrm>
            <a:off x="5726310" y="3085179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Synthèse sur les classes d’équivalence et liaisons équivalentes.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Torseur cinématique associé aux liaisons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Association des liaisons séries et parallèles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24634BA-28CB-31FC-DCDF-090B205D0A79}"/>
              </a:ext>
            </a:extLst>
          </p:cNvPr>
          <p:cNvSpPr/>
          <p:nvPr/>
        </p:nvSpPr>
        <p:spPr>
          <a:xfrm>
            <a:off x="8959188" y="3085179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Objectif : déterminer les liaisons équivalentes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AE2C08C-147F-46D3-FD32-F9D05DF18CEF}"/>
              </a:ext>
            </a:extLst>
          </p:cNvPr>
          <p:cNvSpPr/>
          <p:nvPr/>
        </p:nvSpPr>
        <p:spPr>
          <a:xfrm>
            <a:off x="2493433" y="4723013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Réaliser un assemblage sur un logiciel de modélisation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Tracer la trajectoire d’un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Donner la vitesse d’un point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9EA9A2C-E093-6B0F-A802-BEBAC8C3BBF4}"/>
              </a:ext>
            </a:extLst>
          </p:cNvPr>
          <p:cNvSpPr/>
          <p:nvPr/>
        </p:nvSpPr>
        <p:spPr>
          <a:xfrm>
            <a:off x="5726310" y="4723013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/>
              <a:t>Déterminer analytiquement la trajectoire, la vitesse et l’accélération d’un point d’un solide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511DAC4-9C38-1558-F905-3B9110307462}"/>
              </a:ext>
            </a:extLst>
          </p:cNvPr>
          <p:cNvSpPr/>
          <p:nvPr/>
        </p:nvSpPr>
        <p:spPr>
          <a:xfrm>
            <a:off x="8959187" y="4723013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Objectif : appliquer le cours</a:t>
            </a:r>
          </a:p>
        </p:txBody>
      </p:sp>
    </p:spTree>
    <p:extLst>
      <p:ext uri="{BB962C8B-B14F-4D97-AF65-F5344CB8AC3E}">
        <p14:creationId xmlns:p14="http://schemas.microsoft.com/office/powerpoint/2010/main" val="45118595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698</Words>
  <Application>Microsoft Office PowerPoint</Application>
  <PresentationFormat>Grand écran</PresentationFormat>
  <Paragraphs>160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Rétrospective</vt:lpstr>
      <vt:lpstr>Education Fellow UM6P</vt:lpstr>
      <vt:lpstr>Présentation de la formation</vt:lpstr>
      <vt:lpstr>Modalités de la séquence</vt:lpstr>
      <vt:lpstr>Activités professionnelles</vt:lpstr>
      <vt:lpstr>Organisation de la formation</vt:lpstr>
      <vt:lpstr>Progression pédagogique annuelle</vt:lpstr>
      <vt:lpstr>Présentation PowerPoint</vt:lpstr>
      <vt:lpstr>Présentation PowerPoint</vt:lpstr>
      <vt:lpstr>Analyser et modéliser les mécanismes dans le but de résoudre des problèmes cinématiques</vt:lpstr>
      <vt:lpstr>Séance : Modéliser un système mécanique par un schéma cinématique</vt:lpstr>
      <vt:lpstr>Séance : Modéliser un système mécanique par un schéma cinématique</vt:lpstr>
      <vt:lpstr>Modalités d’évaluation certificative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127</cp:revision>
  <dcterms:created xsi:type="dcterms:W3CDTF">2020-07-07T20:56:13Z</dcterms:created>
  <dcterms:modified xsi:type="dcterms:W3CDTF">2023-04-13T18:29:38Z</dcterms:modified>
</cp:coreProperties>
</file>