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56" r:id="rId2"/>
    <p:sldId id="258" r:id="rId3"/>
    <p:sldId id="259" r:id="rId4"/>
    <p:sldId id="261"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8DC4"/>
    <a:srgbClr val="62553E"/>
    <a:srgbClr val="C9BDA9"/>
    <a:srgbClr val="ABA091"/>
    <a:srgbClr val="B8B2A9"/>
    <a:srgbClr val="67822B"/>
    <a:srgbClr val="4D402D"/>
    <a:srgbClr val="FFBF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565"/>
  </p:normalViewPr>
  <p:slideViewPr>
    <p:cSldViewPr snapToGrid="0">
      <p:cViewPr varScale="1">
        <p:scale>
          <a:sx n="56" d="100"/>
          <a:sy n="56" d="100"/>
        </p:scale>
        <p:origin x="1036" y="56"/>
      </p:cViewPr>
      <p:guideLst/>
    </p:cSldViewPr>
  </p:slideViewPr>
  <p:notesTextViewPr>
    <p:cViewPr>
      <p:scale>
        <a:sx n="150" d="100"/>
        <a:sy n="150" d="100"/>
      </p:scale>
      <p:origin x="0" y="0"/>
    </p:cViewPr>
  </p:notesTextViewPr>
  <p:notesViewPr>
    <p:cSldViewPr snapToGrid="0" showGuides="1">
      <p:cViewPr varScale="1">
        <p:scale>
          <a:sx n="84" d="100"/>
          <a:sy n="84" d="100"/>
        </p:scale>
        <p:origin x="31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F8E714-27C3-48F5-86D6-55C61E49433C}" type="datetimeFigureOut">
              <a:rPr lang="fr-FR" smtClean="0"/>
              <a:t>13/04/2023</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129116-2B8F-4F4C-8601-2B380590F41F}" type="slidenum">
              <a:rPr lang="fr-FR" smtClean="0"/>
              <a:t>‹N°›</a:t>
            </a:fld>
            <a:endParaRPr lang="fr-FR"/>
          </a:p>
        </p:txBody>
      </p:sp>
    </p:spTree>
    <p:extLst>
      <p:ext uri="{BB962C8B-B14F-4D97-AF65-F5344CB8AC3E}">
        <p14:creationId xmlns:p14="http://schemas.microsoft.com/office/powerpoint/2010/main" val="2949878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8A5FA-8F0A-4416-A5C2-E78A06059D0C}" type="datetimeFigureOut">
              <a:rPr lang="fr-FR" smtClean="0"/>
              <a:t>13/04/2023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15A3FD-5357-496E-805B-543A8EF6F4E7}" type="slidenum">
              <a:rPr lang="fr-FR" smtClean="0"/>
              <a:t>‹N°›</a:t>
            </a:fld>
            <a:endParaRPr lang="fr-FR"/>
          </a:p>
        </p:txBody>
      </p:sp>
    </p:spTree>
    <p:extLst>
      <p:ext uri="{BB962C8B-B14F-4D97-AF65-F5344CB8AC3E}">
        <p14:creationId xmlns:p14="http://schemas.microsoft.com/office/powerpoint/2010/main" val="287944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C9BDA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62553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2927044"/>
            <a:ext cx="10058400" cy="1398067"/>
          </a:xfrm>
          <a:ln>
            <a:noFill/>
          </a:ln>
        </p:spPr>
        <p:txBody>
          <a:bodyPr anchor="b">
            <a:normAutofit/>
          </a:bodyPr>
          <a:lstStyle>
            <a:lvl1pPr algn="l">
              <a:lnSpc>
                <a:spcPct val="85000"/>
              </a:lnSpc>
              <a:defRPr sz="7200" spc="-50" baseline="0">
                <a:solidFill>
                  <a:schemeClr val="accent1"/>
                </a:solidFill>
              </a:defRPr>
            </a:lvl1pPr>
          </a:lstStyle>
          <a:p>
            <a:r>
              <a:rPr lang="fr-FR" dirty="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accent1"/>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dirty="0"/>
              <a:t>Modifiez le style des sous-titres du masque</a:t>
            </a:r>
            <a:endParaRPr lang="en-US" dirty="0"/>
          </a:p>
        </p:txBody>
      </p:sp>
      <p:sp>
        <p:nvSpPr>
          <p:cNvPr id="4" name="Date Placeholder 3"/>
          <p:cNvSpPr>
            <a:spLocks noGrp="1"/>
          </p:cNvSpPr>
          <p:nvPr>
            <p:ph type="dt" sz="half" idx="10"/>
          </p:nvPr>
        </p:nvSpPr>
        <p:spPr/>
        <p:txBody>
          <a:bodyPr/>
          <a:lstStyle>
            <a:lvl1pPr>
              <a:defRPr sz="1100"/>
            </a:lvl1pPr>
          </a:lstStyle>
          <a:p>
            <a:fld id="{18F212C7-C25B-4E13-BC63-0C058408C3DC}" type="datetime1">
              <a:rPr lang="fr-FR" smtClean="0"/>
              <a:t>13/04/2023</a:t>
            </a:fld>
            <a:endParaRPr lang="fr-FR"/>
          </a:p>
        </p:txBody>
      </p:sp>
      <p:sp>
        <p:nvSpPr>
          <p:cNvPr id="5" name="Footer Placeholder 4"/>
          <p:cNvSpPr>
            <a:spLocks noGrp="1"/>
          </p:cNvSpPr>
          <p:nvPr>
            <p:ph type="ftr" sz="quarter" idx="11"/>
          </p:nvPr>
        </p:nvSpPr>
        <p:spPr/>
        <p:txBody>
          <a:bodyPr/>
          <a:lstStyle>
            <a:lvl1pPr>
              <a:defRPr sz="1100"/>
            </a:lvl1pPr>
          </a:lstStyle>
          <a:p>
            <a:r>
              <a:rPr lang="fr-FR"/>
              <a:t>Xavier Pessoles</a:t>
            </a:r>
          </a:p>
        </p:txBody>
      </p:sp>
      <p:sp>
        <p:nvSpPr>
          <p:cNvPr id="6" name="Slide Number Placeholder 5"/>
          <p:cNvSpPr>
            <a:spLocks noGrp="1"/>
          </p:cNvSpPr>
          <p:nvPr>
            <p:ph type="sldNum" sz="quarter" idx="12"/>
          </p:nvPr>
        </p:nvSpPr>
        <p:spPr/>
        <p:txBody>
          <a:bodyPr/>
          <a:lstStyle>
            <a:lvl1pPr>
              <a:defRPr sz="1100"/>
            </a:lvl1pPr>
          </a:lstStyle>
          <a:p>
            <a:fld id="{956FD943-6D90-4B00-A69F-9AB9CE3206A3}" type="slidenum">
              <a:rPr lang="fr-FR" smtClean="0"/>
              <a:pPr/>
              <a:t>‹N°›</a:t>
            </a:fld>
            <a:endParaRPr lang="fr-FR" dirty="0"/>
          </a:p>
        </p:txBody>
      </p:sp>
      <p:cxnSp>
        <p:nvCxnSpPr>
          <p:cNvPr id="9" name="Straight Connector 8"/>
          <p:cNvCxnSpPr>
            <a:cxnSpLocks/>
          </p:cNvCxnSpPr>
          <p:nvPr/>
        </p:nvCxnSpPr>
        <p:spPr>
          <a:xfrm>
            <a:off x="1097280" y="4325111"/>
            <a:ext cx="100584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F132D1C5-F9D5-4B30-ADEC-A6C002A3B44B}"/>
              </a:ext>
            </a:extLst>
          </p:cNvPr>
          <p:cNvPicPr>
            <a:picLocks noChangeAspect="1"/>
          </p:cNvPicPr>
          <p:nvPr userDrawn="1"/>
        </p:nvPicPr>
        <p:blipFill>
          <a:blip r:embed="rId2"/>
          <a:stretch>
            <a:fillRect/>
          </a:stretch>
        </p:blipFill>
        <p:spPr>
          <a:xfrm>
            <a:off x="0" y="542073"/>
            <a:ext cx="12188825" cy="2082712"/>
          </a:xfrm>
          <a:prstGeom prst="rect">
            <a:avLst/>
          </a:prstGeom>
        </p:spPr>
      </p:pic>
    </p:spTree>
    <p:extLst>
      <p:ext uri="{BB962C8B-B14F-4D97-AF65-F5344CB8AC3E}">
        <p14:creationId xmlns:p14="http://schemas.microsoft.com/office/powerpoint/2010/main" val="120585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884CBF2-2DF5-494E-8776-2FD1968CE0B4}" type="datetime1">
              <a:rPr lang="fr-FR" smtClean="0"/>
              <a:t>13/04/2023</a:t>
            </a:fld>
            <a:endParaRPr lang="fr-FR"/>
          </a:p>
        </p:txBody>
      </p:sp>
      <p:sp>
        <p:nvSpPr>
          <p:cNvPr id="5" name="Footer Placeholder 4"/>
          <p:cNvSpPr>
            <a:spLocks noGrp="1"/>
          </p:cNvSpPr>
          <p:nvPr>
            <p:ph type="ftr" sz="quarter" idx="11"/>
          </p:nvPr>
        </p:nvSpPr>
        <p:spPr/>
        <p:txBody>
          <a:bodyPr/>
          <a:lstStyle/>
          <a:p>
            <a:r>
              <a:rPr lang="fr-FR"/>
              <a:t>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2518109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47814E-35F0-4314-AAF8-FC82144246D7}" type="datetime1">
              <a:rPr lang="fr-FR" smtClean="0"/>
              <a:t>13/04/2023</a:t>
            </a:fld>
            <a:endParaRPr lang="fr-FR"/>
          </a:p>
        </p:txBody>
      </p:sp>
      <p:sp>
        <p:nvSpPr>
          <p:cNvPr id="5" name="Footer Placeholder 4"/>
          <p:cNvSpPr>
            <a:spLocks noGrp="1"/>
          </p:cNvSpPr>
          <p:nvPr>
            <p:ph type="ftr" sz="quarter" idx="11"/>
          </p:nvPr>
        </p:nvSpPr>
        <p:spPr/>
        <p:txBody>
          <a:bodyPr/>
          <a:lstStyle/>
          <a:p>
            <a:r>
              <a:rPr lang="fr-FR"/>
              <a:t>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46610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B50DD6E-D3CA-4B1B-AC1B-A352A6D1F9A7}" type="datetime1">
              <a:rPr lang="fr-FR" smtClean="0"/>
              <a:t>13/04/2023</a:t>
            </a:fld>
            <a:endParaRPr lang="fr-FR"/>
          </a:p>
        </p:txBody>
      </p:sp>
      <p:sp>
        <p:nvSpPr>
          <p:cNvPr id="5" name="Footer Placeholder 4"/>
          <p:cNvSpPr>
            <a:spLocks noGrp="1"/>
          </p:cNvSpPr>
          <p:nvPr>
            <p:ph type="ftr" sz="quarter" idx="11"/>
          </p:nvPr>
        </p:nvSpPr>
        <p:spPr/>
        <p:txBody>
          <a:bodyPr/>
          <a:lstStyle/>
          <a:p>
            <a:r>
              <a:rPr lang="fr-FR"/>
              <a:t>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02718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4511DAB-3E25-4D19-9974-19C3825CDE9E}" type="datetime1">
              <a:rPr lang="fr-FR" smtClean="0"/>
              <a:t>13/04/2023</a:t>
            </a:fld>
            <a:endParaRPr lang="fr-FR"/>
          </a:p>
        </p:txBody>
      </p:sp>
      <p:sp>
        <p:nvSpPr>
          <p:cNvPr id="5" name="Footer Placeholder 4"/>
          <p:cNvSpPr>
            <a:spLocks noGrp="1"/>
          </p:cNvSpPr>
          <p:nvPr>
            <p:ph type="ftr" sz="quarter" idx="11"/>
          </p:nvPr>
        </p:nvSpPr>
        <p:spPr/>
        <p:txBody>
          <a:bodyPr/>
          <a:lstStyle/>
          <a:p>
            <a:r>
              <a:rPr lang="fr-FR"/>
              <a:t>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05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339365" y="33091"/>
            <a:ext cx="11513267" cy="796250"/>
          </a:xfrm>
        </p:spPr>
        <p:txBody>
          <a:bodyPr/>
          <a:lstStyle/>
          <a:p>
            <a:r>
              <a:rPr lang="fr-FR" dirty="0"/>
              <a:t>Modifiez le style du titre</a:t>
            </a:r>
            <a:endParaRPr lang="en-US" dirty="0"/>
          </a:p>
        </p:txBody>
      </p:sp>
      <p:sp>
        <p:nvSpPr>
          <p:cNvPr id="3" name="Content Placeholder 2"/>
          <p:cNvSpPr>
            <a:spLocks noGrp="1"/>
          </p:cNvSpPr>
          <p:nvPr>
            <p:ph sz="half" idx="1"/>
          </p:nvPr>
        </p:nvSpPr>
        <p:spPr>
          <a:xfrm>
            <a:off x="339365" y="967563"/>
            <a:ext cx="5695674" cy="5273749"/>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156963" y="967562"/>
            <a:ext cx="5695669" cy="527374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74A7719-52D2-4F7E-8519-BFEC4130C0D5}" type="datetime1">
              <a:rPr lang="fr-FR" smtClean="0"/>
              <a:t>13/04/2023</a:t>
            </a:fld>
            <a:endParaRPr lang="fr-FR"/>
          </a:p>
        </p:txBody>
      </p:sp>
      <p:sp>
        <p:nvSpPr>
          <p:cNvPr id="6" name="Footer Placeholder 5"/>
          <p:cNvSpPr>
            <a:spLocks noGrp="1"/>
          </p:cNvSpPr>
          <p:nvPr>
            <p:ph type="ftr" sz="quarter" idx="11"/>
          </p:nvPr>
        </p:nvSpPr>
        <p:spPr/>
        <p:txBody>
          <a:bodyPr/>
          <a:lstStyle/>
          <a:p>
            <a:r>
              <a:rPr lang="fr-FR"/>
              <a:t>Xavier Pessoles</a:t>
            </a:r>
          </a:p>
        </p:txBody>
      </p:sp>
      <p:sp>
        <p:nvSpPr>
          <p:cNvPr id="7" name="Slide Number Placeholder 6"/>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623860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339365" y="33090"/>
            <a:ext cx="11513267" cy="785618"/>
          </a:xfrm>
        </p:spPr>
        <p:txBody>
          <a:bodyPr/>
          <a:lstStyle/>
          <a:p>
            <a:r>
              <a:rPr lang="fr-FR" dirty="0"/>
              <a:t>Modifiez le style du titre</a:t>
            </a:r>
            <a:endParaRPr lang="en-US" dirty="0"/>
          </a:p>
        </p:txBody>
      </p:sp>
      <p:sp>
        <p:nvSpPr>
          <p:cNvPr id="3" name="Text Placeholder 2"/>
          <p:cNvSpPr>
            <a:spLocks noGrp="1"/>
          </p:cNvSpPr>
          <p:nvPr>
            <p:ph type="body" idx="1"/>
          </p:nvPr>
        </p:nvSpPr>
        <p:spPr>
          <a:xfrm>
            <a:off x="339365" y="846574"/>
            <a:ext cx="5695675"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Content Placeholder 3"/>
          <p:cNvSpPr>
            <a:spLocks noGrp="1"/>
          </p:cNvSpPr>
          <p:nvPr>
            <p:ph sz="half" idx="2"/>
          </p:nvPr>
        </p:nvSpPr>
        <p:spPr>
          <a:xfrm>
            <a:off x="339365" y="1610722"/>
            <a:ext cx="5695675" cy="4349811"/>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4"/>
          <p:cNvSpPr>
            <a:spLocks noGrp="1"/>
          </p:cNvSpPr>
          <p:nvPr>
            <p:ph type="body" sz="quarter" idx="3"/>
          </p:nvPr>
        </p:nvSpPr>
        <p:spPr>
          <a:xfrm>
            <a:off x="6156957" y="846574"/>
            <a:ext cx="5695675"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56957" y="1610722"/>
            <a:ext cx="5695675" cy="4349812"/>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Date Placeholder 6"/>
          <p:cNvSpPr>
            <a:spLocks noGrp="1"/>
          </p:cNvSpPr>
          <p:nvPr>
            <p:ph type="dt" sz="half" idx="10"/>
          </p:nvPr>
        </p:nvSpPr>
        <p:spPr/>
        <p:txBody>
          <a:bodyPr/>
          <a:lstStyle/>
          <a:p>
            <a:fld id="{DEB60771-CDA5-4161-AD36-665A4FB597E8}" type="datetime1">
              <a:rPr lang="fr-FR" smtClean="0"/>
              <a:t>13/04/2023</a:t>
            </a:fld>
            <a:endParaRPr lang="fr-FR"/>
          </a:p>
        </p:txBody>
      </p:sp>
      <p:sp>
        <p:nvSpPr>
          <p:cNvPr id="8" name="Footer Placeholder 7"/>
          <p:cNvSpPr>
            <a:spLocks noGrp="1"/>
          </p:cNvSpPr>
          <p:nvPr>
            <p:ph type="ftr" sz="quarter" idx="11"/>
          </p:nvPr>
        </p:nvSpPr>
        <p:spPr/>
        <p:txBody>
          <a:bodyPr/>
          <a:lstStyle/>
          <a:p>
            <a:r>
              <a:rPr lang="fr-FR"/>
              <a:t>Xavier Pessoles</a:t>
            </a:r>
          </a:p>
        </p:txBody>
      </p:sp>
      <p:sp>
        <p:nvSpPr>
          <p:cNvPr id="9" name="Slide Number Placeholder 8"/>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3806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77A84AF-31D2-497E-8818-6E4ACBD0D9E2}" type="datetime1">
              <a:rPr lang="fr-FR" smtClean="0"/>
              <a:t>13/04/2023</a:t>
            </a:fld>
            <a:endParaRPr lang="fr-FR"/>
          </a:p>
        </p:txBody>
      </p:sp>
      <p:sp>
        <p:nvSpPr>
          <p:cNvPr id="4" name="Footer Placeholder 3"/>
          <p:cNvSpPr>
            <a:spLocks noGrp="1"/>
          </p:cNvSpPr>
          <p:nvPr>
            <p:ph type="ftr" sz="quarter" idx="11"/>
          </p:nvPr>
        </p:nvSpPr>
        <p:spPr/>
        <p:txBody>
          <a:bodyPr/>
          <a:lstStyle/>
          <a:p>
            <a:r>
              <a:rPr lang="fr-FR"/>
              <a:t>Xavier Pessoles</a:t>
            </a:r>
          </a:p>
        </p:txBody>
      </p:sp>
      <p:sp>
        <p:nvSpPr>
          <p:cNvPr id="5" name="Slide Number Placeholder 4"/>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82054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A224B6-B481-490E-BCE4-66B9F929459C}" type="datetime1">
              <a:rPr lang="fr-FR" smtClean="0"/>
              <a:t>13/04/2023</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a:t>Xavier Pessoles</a:t>
            </a:r>
          </a:p>
        </p:txBody>
      </p:sp>
      <p:sp>
        <p:nvSpPr>
          <p:cNvPr id="9" name="Slide Number Placeholder 8"/>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234723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7C5D7A-3DE0-47F2-8757-A9EB968D07BF}" type="datetime1">
              <a:rPr lang="fr-FR" smtClean="0"/>
              <a:t>13/04/2023</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FR"/>
              <a:t>Xavier Pessoles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6FD943-6D90-4B00-A69F-9AB9CE3206A3}" type="slidenum">
              <a:rPr lang="fr-FR" smtClean="0"/>
              <a:t>‹N°›</a:t>
            </a:fld>
            <a:endParaRPr lang="fr-FR"/>
          </a:p>
        </p:txBody>
      </p:sp>
    </p:spTree>
    <p:extLst>
      <p:ext uri="{BB962C8B-B14F-4D97-AF65-F5344CB8AC3E}">
        <p14:creationId xmlns:p14="http://schemas.microsoft.com/office/powerpoint/2010/main" val="340812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6F43A9A-9D1D-47FC-A484-8CDD02F949F7}" type="datetime1">
              <a:rPr lang="fr-FR" smtClean="0"/>
              <a:t>13/04/2023</a:t>
            </a:fld>
            <a:endParaRPr lang="fr-FR"/>
          </a:p>
        </p:txBody>
      </p:sp>
      <p:sp>
        <p:nvSpPr>
          <p:cNvPr id="6" name="Footer Placeholder 5"/>
          <p:cNvSpPr>
            <a:spLocks noGrp="1"/>
          </p:cNvSpPr>
          <p:nvPr>
            <p:ph type="ftr" sz="quarter" idx="11"/>
          </p:nvPr>
        </p:nvSpPr>
        <p:spPr/>
        <p:txBody>
          <a:bodyPr/>
          <a:lstStyle/>
          <a:p>
            <a:r>
              <a:rPr lang="fr-FR"/>
              <a:t>Xavier Pessoles</a:t>
            </a:r>
          </a:p>
        </p:txBody>
      </p:sp>
      <p:sp>
        <p:nvSpPr>
          <p:cNvPr id="7" name="Slide Number Placeholder 6"/>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96421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62553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39365" y="33091"/>
            <a:ext cx="11519555" cy="796463"/>
          </a:xfrm>
          <a:prstGeom prst="rect">
            <a:avLst/>
          </a:prstGeom>
        </p:spPr>
        <p:txBody>
          <a:bodyPr vert="horz" lIns="91440" tIns="45720" rIns="91440" bIns="45720" rtlCol="0" anchor="b">
            <a:normAutofit/>
          </a:bodyPr>
          <a:lstStyle/>
          <a:p>
            <a:r>
              <a:rPr lang="fr-FR" dirty="0"/>
              <a:t>Modifiez le style du titre</a:t>
            </a:r>
            <a:endParaRPr lang="en-US" dirty="0"/>
          </a:p>
        </p:txBody>
      </p:sp>
      <p:sp>
        <p:nvSpPr>
          <p:cNvPr id="3" name="Text Placeholder 2"/>
          <p:cNvSpPr>
            <a:spLocks noGrp="1"/>
          </p:cNvSpPr>
          <p:nvPr>
            <p:ph type="body" idx="1"/>
          </p:nvPr>
        </p:nvSpPr>
        <p:spPr>
          <a:xfrm>
            <a:off x="339365" y="954541"/>
            <a:ext cx="11519555" cy="5220013"/>
          </a:xfrm>
          <a:prstGeom prst="rect">
            <a:avLst/>
          </a:prstGeom>
        </p:spPr>
        <p:txBody>
          <a:bodyPr vert="horz" lIns="0" tIns="45720" rIns="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339366" y="6459786"/>
            <a:ext cx="1434401" cy="365124"/>
          </a:xfrm>
          <a:prstGeom prst="rect">
            <a:avLst/>
          </a:prstGeom>
        </p:spPr>
        <p:txBody>
          <a:bodyPr vert="horz" lIns="91440" tIns="45720" rIns="91440" bIns="45720" rtlCol="0" anchor="ctr"/>
          <a:lstStyle>
            <a:lvl1pPr algn="l">
              <a:defRPr sz="900">
                <a:solidFill>
                  <a:srgbClr val="FFFFFF"/>
                </a:solidFill>
              </a:defRPr>
            </a:lvl1pPr>
          </a:lstStyle>
          <a:p>
            <a:fld id="{06D95A87-1CBE-4538-A091-5E1C5EF16A09}" type="datetime1">
              <a:rPr lang="fr-FR" smtClean="0"/>
              <a:t>13/04/2023</a:t>
            </a:fld>
            <a:endParaRPr lang="fr-FR" dirty="0"/>
          </a:p>
        </p:txBody>
      </p:sp>
      <p:sp>
        <p:nvSpPr>
          <p:cNvPr id="5" name="Footer Placeholder 4"/>
          <p:cNvSpPr>
            <a:spLocks noGrp="1"/>
          </p:cNvSpPr>
          <p:nvPr>
            <p:ph type="ftr" sz="quarter" idx="3"/>
          </p:nvPr>
        </p:nvSpPr>
        <p:spPr>
          <a:xfrm>
            <a:off x="2493433" y="6459785"/>
            <a:ext cx="7200899"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a:t>Xavier Pessoles</a:t>
            </a:r>
            <a:endParaRPr lang="fr-FR" dirty="0"/>
          </a:p>
        </p:txBody>
      </p:sp>
      <p:sp>
        <p:nvSpPr>
          <p:cNvPr id="6" name="Slide Number Placeholder 5"/>
          <p:cNvSpPr>
            <a:spLocks noGrp="1"/>
          </p:cNvSpPr>
          <p:nvPr>
            <p:ph type="sldNum" sz="quarter" idx="4"/>
          </p:nvPr>
        </p:nvSpPr>
        <p:spPr>
          <a:xfrm>
            <a:off x="10418232" y="6459786"/>
            <a:ext cx="1434401" cy="365124"/>
          </a:xfrm>
          <a:prstGeom prst="rect">
            <a:avLst/>
          </a:prstGeom>
        </p:spPr>
        <p:txBody>
          <a:bodyPr vert="horz" lIns="91440" tIns="45720" rIns="91440" bIns="45720" rtlCol="0" anchor="ctr"/>
          <a:lstStyle>
            <a:lvl1pPr algn="r">
              <a:defRPr sz="1050">
                <a:solidFill>
                  <a:srgbClr val="FFFFFF"/>
                </a:solidFill>
              </a:defRPr>
            </a:lvl1pPr>
          </a:lstStyle>
          <a:p>
            <a:fld id="{956FD943-6D90-4B00-A69F-9AB9CE3206A3}" type="slidenum">
              <a:rPr lang="fr-FR" smtClean="0"/>
              <a:t>‹N°›</a:t>
            </a:fld>
            <a:endParaRPr lang="fr-FR" dirty="0"/>
          </a:p>
        </p:txBody>
      </p:sp>
      <p:cxnSp>
        <p:nvCxnSpPr>
          <p:cNvPr id="10" name="Straight Connector 9"/>
          <p:cNvCxnSpPr>
            <a:cxnSpLocks/>
          </p:cNvCxnSpPr>
          <p:nvPr/>
        </p:nvCxnSpPr>
        <p:spPr>
          <a:xfrm>
            <a:off x="339365" y="829554"/>
            <a:ext cx="11519555"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979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354013" indent="-274638"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q"/>
        <a:defRPr sz="2000" kern="1200">
          <a:solidFill>
            <a:schemeClr val="tx2"/>
          </a:solidFill>
          <a:latin typeface="+mn-lt"/>
          <a:ea typeface="+mn-ea"/>
          <a:cs typeface="+mn-cs"/>
        </a:defRPr>
      </a:lvl1pPr>
      <a:lvl2pPr marL="536575" indent="-182563"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2"/>
          </a:solidFill>
          <a:latin typeface="+mn-lt"/>
          <a:ea typeface="+mn-ea"/>
          <a:cs typeface="+mn-cs"/>
        </a:defRPr>
      </a:lvl2pPr>
      <a:lvl3pPr marL="72072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3pPr>
      <a:lvl4pPr marL="89217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4pPr>
      <a:lvl5pPr marL="1074738"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D45BC-35FD-4539-A0AD-629E63087D64}"/>
              </a:ext>
            </a:extLst>
          </p:cNvPr>
          <p:cNvSpPr>
            <a:spLocks noGrp="1"/>
          </p:cNvSpPr>
          <p:nvPr>
            <p:ph type="ctrTitle"/>
          </p:nvPr>
        </p:nvSpPr>
        <p:spPr/>
        <p:txBody>
          <a:bodyPr>
            <a:normAutofit/>
          </a:bodyPr>
          <a:lstStyle/>
          <a:p>
            <a:r>
              <a:rPr lang="fr-FR" sz="4800" b="1" dirty="0" err="1"/>
              <a:t>Education</a:t>
            </a:r>
            <a:r>
              <a:rPr lang="fr-FR" sz="4800" b="1" dirty="0"/>
              <a:t> </a:t>
            </a:r>
            <a:r>
              <a:rPr lang="fr-FR" sz="4800" b="1" dirty="0" err="1"/>
              <a:t>Fellow</a:t>
            </a:r>
            <a:r>
              <a:rPr lang="fr-FR" sz="4800" b="1" dirty="0"/>
              <a:t> UM6P</a:t>
            </a:r>
          </a:p>
        </p:txBody>
      </p:sp>
      <p:sp>
        <p:nvSpPr>
          <p:cNvPr id="3" name="Sous-titre 2">
            <a:extLst>
              <a:ext uri="{FF2B5EF4-FFF2-40B4-BE49-F238E27FC236}">
                <a16:creationId xmlns:a16="http://schemas.microsoft.com/office/drawing/2014/main" id="{F8D619D0-DA39-47D9-8B61-58E17C408F85}"/>
              </a:ext>
            </a:extLst>
          </p:cNvPr>
          <p:cNvSpPr>
            <a:spLocks noGrp="1"/>
          </p:cNvSpPr>
          <p:nvPr>
            <p:ph type="subTitle" idx="1"/>
          </p:nvPr>
        </p:nvSpPr>
        <p:spPr>
          <a:xfrm>
            <a:off x="1100051" y="4455620"/>
            <a:ext cx="10058400" cy="665020"/>
          </a:xfrm>
        </p:spPr>
        <p:txBody>
          <a:bodyPr/>
          <a:lstStyle/>
          <a:p>
            <a:r>
              <a:rPr lang="fr-FR" dirty="0"/>
              <a:t>Epreuve transversale – Trame de </a:t>
            </a:r>
            <a:r>
              <a:rPr lang="fr-FR" dirty="0" err="1"/>
              <a:t>tp</a:t>
            </a:r>
            <a:endParaRPr lang="fr-FR" dirty="0"/>
          </a:p>
        </p:txBody>
      </p:sp>
      <p:sp>
        <p:nvSpPr>
          <p:cNvPr id="5" name="Espace réservé du pied de page 4">
            <a:extLst>
              <a:ext uri="{FF2B5EF4-FFF2-40B4-BE49-F238E27FC236}">
                <a16:creationId xmlns:a16="http://schemas.microsoft.com/office/drawing/2014/main" id="{65EDDEC6-D056-43E9-A372-5665D3B59A86}"/>
              </a:ext>
            </a:extLst>
          </p:cNvPr>
          <p:cNvSpPr>
            <a:spLocks noGrp="1"/>
          </p:cNvSpPr>
          <p:nvPr>
            <p:ph type="ftr" sz="quarter" idx="11"/>
          </p:nvPr>
        </p:nvSpPr>
        <p:spPr/>
        <p:txBody>
          <a:bodyPr/>
          <a:lstStyle/>
          <a:p>
            <a:r>
              <a:rPr lang="fr-FR"/>
              <a:t>Xavier Pessoles</a:t>
            </a:r>
            <a:endParaRPr lang="fr-FR" dirty="0"/>
          </a:p>
        </p:txBody>
      </p:sp>
      <p:sp>
        <p:nvSpPr>
          <p:cNvPr id="6" name="Espace réservé du numéro de diapositive 5">
            <a:extLst>
              <a:ext uri="{FF2B5EF4-FFF2-40B4-BE49-F238E27FC236}">
                <a16:creationId xmlns:a16="http://schemas.microsoft.com/office/drawing/2014/main" id="{5129DA60-8BFA-475B-9D9F-D74779382A1F}"/>
              </a:ext>
            </a:extLst>
          </p:cNvPr>
          <p:cNvSpPr>
            <a:spLocks noGrp="1"/>
          </p:cNvSpPr>
          <p:nvPr>
            <p:ph type="sldNum" sz="quarter" idx="12"/>
          </p:nvPr>
        </p:nvSpPr>
        <p:spPr/>
        <p:txBody>
          <a:bodyPr/>
          <a:lstStyle/>
          <a:p>
            <a:fld id="{956FD943-6D90-4B00-A69F-9AB9CE3206A3}" type="slidenum">
              <a:rPr lang="fr-FR" smtClean="0"/>
              <a:t>1</a:t>
            </a:fld>
            <a:endParaRPr lang="fr-FR"/>
          </a:p>
        </p:txBody>
      </p:sp>
    </p:spTree>
    <p:extLst>
      <p:ext uri="{BB962C8B-B14F-4D97-AF65-F5344CB8AC3E}">
        <p14:creationId xmlns:p14="http://schemas.microsoft.com/office/powerpoint/2010/main" val="952380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1A676-9418-1203-6385-EEDFA4DAC49A}"/>
              </a:ext>
            </a:extLst>
          </p:cNvPr>
          <p:cNvSpPr>
            <a:spLocks noGrp="1"/>
          </p:cNvSpPr>
          <p:nvPr>
            <p:ph type="title"/>
          </p:nvPr>
        </p:nvSpPr>
        <p:spPr/>
        <p:txBody>
          <a:bodyPr>
            <a:noAutofit/>
          </a:bodyPr>
          <a:lstStyle/>
          <a:p>
            <a:r>
              <a:rPr lang="fr-FR" sz="2800" dirty="0"/>
              <a:t>Rappels – Rapport du jury 2021</a:t>
            </a:r>
            <a:br>
              <a:rPr lang="fr-FR" sz="2800" dirty="0"/>
            </a:br>
            <a:r>
              <a:rPr lang="fr-FR" sz="2800" dirty="0"/>
              <a:t>Phase 1, 1</a:t>
            </a:r>
            <a:r>
              <a:rPr lang="fr-FR" sz="2800" baseline="30000" dirty="0"/>
              <a:t>er</a:t>
            </a:r>
            <a:r>
              <a:rPr lang="fr-FR" sz="2800" dirty="0"/>
              <a:t> temps</a:t>
            </a:r>
          </a:p>
        </p:txBody>
      </p:sp>
      <p:sp>
        <p:nvSpPr>
          <p:cNvPr id="3" name="Espace réservé du contenu 2">
            <a:extLst>
              <a:ext uri="{FF2B5EF4-FFF2-40B4-BE49-F238E27FC236}">
                <a16:creationId xmlns:a16="http://schemas.microsoft.com/office/drawing/2014/main" id="{214D350F-07F3-4408-7568-C636ECC3DBF5}"/>
              </a:ext>
            </a:extLst>
          </p:cNvPr>
          <p:cNvSpPr>
            <a:spLocks noGrp="1"/>
          </p:cNvSpPr>
          <p:nvPr>
            <p:ph idx="1"/>
          </p:nvPr>
        </p:nvSpPr>
        <p:spPr/>
        <p:txBody>
          <a:bodyPr>
            <a:normAutofit/>
          </a:bodyPr>
          <a:lstStyle/>
          <a:p>
            <a:r>
              <a:rPr lang="fr-FR" dirty="0"/>
              <a:t>Au cours de ce premier temps, les candidats doivent réfléchir et concevoir une séquence de formation dont le contexte pédagogique imposé est composé :</a:t>
            </a:r>
          </a:p>
          <a:p>
            <a:pPr lvl="1"/>
            <a:r>
              <a:rPr lang="fr-FR" dirty="0"/>
              <a:t>du titre de la séquence ;</a:t>
            </a:r>
          </a:p>
          <a:p>
            <a:pPr lvl="1"/>
            <a:r>
              <a:rPr lang="fr-FR" dirty="0"/>
              <a:t>du niveau de formation visé ;</a:t>
            </a:r>
          </a:p>
          <a:p>
            <a:pPr lvl="1"/>
            <a:r>
              <a:rPr lang="fr-FR" dirty="0"/>
              <a:t>d’une proposition de progression pédagogique adaptée au niveau de formation ;</a:t>
            </a:r>
          </a:p>
          <a:p>
            <a:pPr lvl="1"/>
            <a:r>
              <a:rPr lang="fr-FR" dirty="0"/>
              <a:t>de la situation temporelle de la séquence dans la progression pédagogique annuelle ;</a:t>
            </a:r>
          </a:p>
          <a:p>
            <a:pPr lvl="1"/>
            <a:r>
              <a:rPr lang="fr-FR" dirty="0"/>
              <a:t>du référentiel du niveau de formation visé ;</a:t>
            </a:r>
          </a:p>
          <a:p>
            <a:pPr lvl="1"/>
            <a:r>
              <a:rPr lang="fr-FR" dirty="0"/>
              <a:t>d’un document d’accompagnement (ressources) ;</a:t>
            </a:r>
          </a:p>
          <a:p>
            <a:pPr lvl="1"/>
            <a:r>
              <a:rPr lang="fr-FR" dirty="0"/>
              <a:t>d’une liste de matériel de laboratoire de sciences industrielles de l’ingénieur à utiliser.</a:t>
            </a:r>
          </a:p>
          <a:p>
            <a:r>
              <a:rPr lang="fr-FR" dirty="0"/>
              <a:t>Les candidats doivent repérer les objectifs de formation du niveau imposé et s’approprier les compétences à faire acquérir aux élèves liées à la séquence demandée. Puis, ils doivent identifier les savoir-faire et savoirs du programme correspondant dans le but d’élaborer une trame détaillée de la séquence en décrivant son organisation pédagogique, temporelle, matérielle et humaine. Les prérequis de la séquence doivent être identifiés et analysés en cohérence avec la progression didactique annuelle proposée. Les candidats doivent justifier tous leurs choix sur les modalités pédagogique et didactique (TP, TD, cours, projet...). L’ensemble de ces éléments doit être rédigé sur un support de présentation numérique.</a:t>
            </a:r>
          </a:p>
          <a:p>
            <a:endParaRPr lang="fr-FR" dirty="0"/>
          </a:p>
        </p:txBody>
      </p:sp>
      <p:sp>
        <p:nvSpPr>
          <p:cNvPr id="4" name="Espace réservé du pied de page 3">
            <a:extLst>
              <a:ext uri="{FF2B5EF4-FFF2-40B4-BE49-F238E27FC236}">
                <a16:creationId xmlns:a16="http://schemas.microsoft.com/office/drawing/2014/main" id="{E441AFE2-5D64-B6EE-6696-D4354E15C24C}"/>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7C4A886-1C61-5C20-DF0C-8B9727553094}"/>
              </a:ext>
            </a:extLst>
          </p:cNvPr>
          <p:cNvSpPr>
            <a:spLocks noGrp="1"/>
          </p:cNvSpPr>
          <p:nvPr>
            <p:ph type="sldNum" sz="quarter" idx="12"/>
          </p:nvPr>
        </p:nvSpPr>
        <p:spPr/>
        <p:txBody>
          <a:bodyPr/>
          <a:lstStyle/>
          <a:p>
            <a:fld id="{956FD943-6D90-4B00-A69F-9AB9CE3206A3}" type="slidenum">
              <a:rPr lang="fr-FR" smtClean="0"/>
              <a:t>2</a:t>
            </a:fld>
            <a:endParaRPr lang="fr-FR"/>
          </a:p>
        </p:txBody>
      </p:sp>
    </p:spTree>
    <p:extLst>
      <p:ext uri="{BB962C8B-B14F-4D97-AF65-F5344CB8AC3E}">
        <p14:creationId xmlns:p14="http://schemas.microsoft.com/office/powerpoint/2010/main" val="9621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1A676-9418-1203-6385-EEDFA4DAC49A}"/>
              </a:ext>
            </a:extLst>
          </p:cNvPr>
          <p:cNvSpPr>
            <a:spLocks noGrp="1"/>
          </p:cNvSpPr>
          <p:nvPr>
            <p:ph type="title"/>
          </p:nvPr>
        </p:nvSpPr>
        <p:spPr/>
        <p:txBody>
          <a:bodyPr>
            <a:noAutofit/>
          </a:bodyPr>
          <a:lstStyle/>
          <a:p>
            <a:r>
              <a:rPr lang="fr-FR" sz="2800" dirty="0"/>
              <a:t>Rappels – Rapport du jury 2021</a:t>
            </a:r>
            <a:br>
              <a:rPr lang="fr-FR" sz="2800" dirty="0"/>
            </a:br>
            <a:r>
              <a:rPr lang="fr-FR" sz="2800" dirty="0"/>
              <a:t>Phase 1, 4ème temps</a:t>
            </a:r>
          </a:p>
        </p:txBody>
      </p:sp>
      <p:sp>
        <p:nvSpPr>
          <p:cNvPr id="3" name="Espace réservé du contenu 2">
            <a:extLst>
              <a:ext uri="{FF2B5EF4-FFF2-40B4-BE49-F238E27FC236}">
                <a16:creationId xmlns:a16="http://schemas.microsoft.com/office/drawing/2014/main" id="{214D350F-07F3-4408-7568-C636ECC3DBF5}"/>
              </a:ext>
            </a:extLst>
          </p:cNvPr>
          <p:cNvSpPr>
            <a:spLocks noGrp="1"/>
          </p:cNvSpPr>
          <p:nvPr>
            <p:ph idx="1"/>
          </p:nvPr>
        </p:nvSpPr>
        <p:spPr/>
        <p:txBody>
          <a:bodyPr>
            <a:normAutofit/>
          </a:bodyPr>
          <a:lstStyle/>
          <a:p>
            <a:r>
              <a:rPr lang="fr-FR" dirty="0"/>
              <a:t>Au cours de ce quatrième temps, les candidats doivent décrire une séance à caractère expérimental s’insérant dans la séquence pédagogique :</a:t>
            </a:r>
          </a:p>
          <a:p>
            <a:pPr lvl="1"/>
            <a:r>
              <a:rPr lang="fr-FR" dirty="0"/>
              <a:t>en situant la séance à caractère expérimental dans la proposition de séquence pédagogique ;</a:t>
            </a:r>
          </a:p>
          <a:p>
            <a:pPr lvl="1"/>
            <a:r>
              <a:rPr lang="fr-FR" dirty="0"/>
              <a:t>en précisant l’organisation matérielle et pédagogique de la séance (nombre d’élèves, systèmes utilisés, travail en groupe) ;</a:t>
            </a:r>
          </a:p>
          <a:p>
            <a:pPr lvl="1"/>
            <a:r>
              <a:rPr lang="fr-FR" dirty="0"/>
              <a:t>en décrivant les démarches pédagogiques retenues (démarche d’investigation, de résolution de problème technique, de projet...) ;</a:t>
            </a:r>
          </a:p>
          <a:p>
            <a:pPr lvl="1"/>
            <a:r>
              <a:rPr lang="fr-FR" dirty="0"/>
              <a:t>en détaillant le scénario des activités que doivent réaliser les élèves ;</a:t>
            </a:r>
          </a:p>
          <a:p>
            <a:pPr lvl="1"/>
            <a:r>
              <a:rPr lang="fr-FR" dirty="0"/>
              <a:t>en proposant et en mettant en œuvre au moins un protocole expérimental différent de ceux proposés au cours du troisième temps ;</a:t>
            </a:r>
          </a:p>
          <a:p>
            <a:pPr lvl="1"/>
            <a:r>
              <a:rPr lang="fr-FR" dirty="0"/>
              <a:t>en illustrant les différentes analyses que devront effectuer les élèves ;</a:t>
            </a:r>
          </a:p>
          <a:p>
            <a:pPr lvl="1"/>
            <a:r>
              <a:rPr lang="fr-FR" dirty="0"/>
              <a:t>en explicitant clairement l’apport de la séance proposée dans le développement des compétences de élèves.</a:t>
            </a:r>
          </a:p>
          <a:p>
            <a:r>
              <a:rPr lang="fr-FR" dirty="0"/>
              <a:t>Pendant toute la durée de cette phase, les candidats ont accès aux logiciels de simulation, au système et aux matériels de travaux pratiques. Les candidats doivent donc entreprendre de réaliser de nouvelles simulations ou expérimentations utiles et adaptées au niveau de formation visé par la séquence pour alimenter et </a:t>
            </a:r>
            <a:r>
              <a:rPr lang="fr-FR"/>
              <a:t>étayer la trame </a:t>
            </a:r>
            <a:r>
              <a:rPr lang="fr-FR" dirty="0"/>
              <a:t>de la séance qu’ils ont choisi de développer.</a:t>
            </a:r>
          </a:p>
        </p:txBody>
      </p:sp>
      <p:sp>
        <p:nvSpPr>
          <p:cNvPr id="4" name="Espace réservé du pied de page 3">
            <a:extLst>
              <a:ext uri="{FF2B5EF4-FFF2-40B4-BE49-F238E27FC236}">
                <a16:creationId xmlns:a16="http://schemas.microsoft.com/office/drawing/2014/main" id="{E441AFE2-5D64-B6EE-6696-D4354E15C24C}"/>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7C4A886-1C61-5C20-DF0C-8B9727553094}"/>
              </a:ext>
            </a:extLst>
          </p:cNvPr>
          <p:cNvSpPr>
            <a:spLocks noGrp="1"/>
          </p:cNvSpPr>
          <p:nvPr>
            <p:ph type="sldNum" sz="quarter" idx="12"/>
          </p:nvPr>
        </p:nvSpPr>
        <p:spPr/>
        <p:txBody>
          <a:bodyPr/>
          <a:lstStyle/>
          <a:p>
            <a:fld id="{956FD943-6D90-4B00-A69F-9AB9CE3206A3}" type="slidenum">
              <a:rPr lang="fr-FR" smtClean="0"/>
              <a:t>3</a:t>
            </a:fld>
            <a:endParaRPr lang="fr-FR"/>
          </a:p>
        </p:txBody>
      </p:sp>
    </p:spTree>
    <p:extLst>
      <p:ext uri="{BB962C8B-B14F-4D97-AF65-F5344CB8AC3E}">
        <p14:creationId xmlns:p14="http://schemas.microsoft.com/office/powerpoint/2010/main" val="91348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1A676-9418-1203-6385-EEDFA4DAC49A}"/>
              </a:ext>
            </a:extLst>
          </p:cNvPr>
          <p:cNvSpPr>
            <a:spLocks noGrp="1"/>
          </p:cNvSpPr>
          <p:nvPr>
            <p:ph type="title"/>
          </p:nvPr>
        </p:nvSpPr>
        <p:spPr/>
        <p:txBody>
          <a:bodyPr>
            <a:noAutofit/>
          </a:bodyPr>
          <a:lstStyle/>
          <a:p>
            <a:r>
              <a:rPr lang="fr-FR" sz="2800" dirty="0"/>
              <a:t>Rappels – Rapport du jury 2021</a:t>
            </a:r>
          </a:p>
        </p:txBody>
      </p:sp>
      <p:sp>
        <p:nvSpPr>
          <p:cNvPr id="3" name="Espace réservé du contenu 2">
            <a:extLst>
              <a:ext uri="{FF2B5EF4-FFF2-40B4-BE49-F238E27FC236}">
                <a16:creationId xmlns:a16="http://schemas.microsoft.com/office/drawing/2014/main" id="{214D350F-07F3-4408-7568-C636ECC3DBF5}"/>
              </a:ext>
            </a:extLst>
          </p:cNvPr>
          <p:cNvSpPr>
            <a:spLocks noGrp="1"/>
          </p:cNvSpPr>
          <p:nvPr>
            <p:ph idx="1"/>
          </p:nvPr>
        </p:nvSpPr>
        <p:spPr/>
        <p:txBody>
          <a:bodyPr>
            <a:normAutofit/>
          </a:bodyPr>
          <a:lstStyle/>
          <a:p>
            <a:r>
              <a:rPr lang="fr-FR" dirty="0"/>
              <a:t>Les candidats sont amenés au cours de la présentation orale à : </a:t>
            </a:r>
          </a:p>
          <a:p>
            <a:pPr lvl="1"/>
            <a:r>
              <a:rPr lang="fr-FR" dirty="0"/>
              <a:t>définir les objectifs de formation ; </a:t>
            </a:r>
          </a:p>
          <a:p>
            <a:pPr lvl="1"/>
            <a:r>
              <a:rPr lang="fr-FR" dirty="0"/>
              <a:t>présenter et justifier la structure de la séquence pédagogique, en précisant sa durée, la répartition des séances et leurs objectifs pédagogiques, etc. ; </a:t>
            </a:r>
          </a:p>
          <a:p>
            <a:pPr lvl="1"/>
            <a:r>
              <a:rPr lang="fr-FR" dirty="0"/>
              <a:t>identifier les prérequis et les conditions matérielles nécessaires pour la séance ; </a:t>
            </a:r>
          </a:p>
          <a:p>
            <a:pPr lvl="1"/>
            <a:r>
              <a:rPr lang="fr-FR" dirty="0"/>
              <a:t>mettre en évidence les informations, les données et les résultats issus de leurs propres investigations dans la perspective de la séquence pédagogique imposée et de la séance à caractère expérimental développée.</a:t>
            </a:r>
          </a:p>
          <a:p>
            <a:pPr lvl="1"/>
            <a:endParaRPr lang="fr-FR" dirty="0"/>
          </a:p>
          <a:p>
            <a:pPr lvl="1"/>
            <a:r>
              <a:rPr lang="fr-FR" dirty="0"/>
              <a:t>définir précisément les compétences abordées lors de la séance détaillée ; </a:t>
            </a:r>
          </a:p>
          <a:p>
            <a:pPr lvl="1"/>
            <a:r>
              <a:rPr lang="fr-FR" dirty="0"/>
              <a:t>mettre en adéquation les objectifs visés de la séance et de la séquence ; -</a:t>
            </a:r>
          </a:p>
          <a:p>
            <a:pPr lvl="1"/>
            <a:r>
              <a:rPr lang="fr-FR" dirty="0"/>
              <a:t>exploiter et adapter au niveau de formation demandé les informations, les données et les résultats issus des activités ou des investigations conduites au cours de l’activité pratique ; </a:t>
            </a:r>
          </a:p>
          <a:p>
            <a:pPr lvl="1"/>
            <a:r>
              <a:rPr lang="fr-FR" dirty="0"/>
              <a:t>détailler les activités proposées aux élèves lors de la séance ; </a:t>
            </a:r>
          </a:p>
          <a:p>
            <a:pPr lvl="1"/>
            <a:r>
              <a:rPr lang="fr-FR" dirty="0"/>
              <a:t>présenter les résultats attendus des élèves ; </a:t>
            </a:r>
          </a:p>
          <a:p>
            <a:pPr lvl="1"/>
            <a:r>
              <a:rPr lang="fr-FR" dirty="0"/>
              <a:t>présenter une synthèse ou une structuration des connaissances ; </a:t>
            </a:r>
          </a:p>
          <a:p>
            <a:pPr lvl="1"/>
            <a:r>
              <a:rPr lang="fr-FR" dirty="0"/>
              <a:t>définir les stratégies d’évaluation des acquis des élèves (évaluation sommative, évaluation formative…) et leur lien avec d’éventuelles remédiations.</a:t>
            </a:r>
          </a:p>
        </p:txBody>
      </p:sp>
      <p:sp>
        <p:nvSpPr>
          <p:cNvPr id="4" name="Espace réservé du pied de page 3">
            <a:extLst>
              <a:ext uri="{FF2B5EF4-FFF2-40B4-BE49-F238E27FC236}">
                <a16:creationId xmlns:a16="http://schemas.microsoft.com/office/drawing/2014/main" id="{E441AFE2-5D64-B6EE-6696-D4354E15C24C}"/>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7C4A886-1C61-5C20-DF0C-8B9727553094}"/>
              </a:ext>
            </a:extLst>
          </p:cNvPr>
          <p:cNvSpPr>
            <a:spLocks noGrp="1"/>
          </p:cNvSpPr>
          <p:nvPr>
            <p:ph type="sldNum" sz="quarter" idx="12"/>
          </p:nvPr>
        </p:nvSpPr>
        <p:spPr/>
        <p:txBody>
          <a:bodyPr/>
          <a:lstStyle/>
          <a:p>
            <a:fld id="{956FD943-6D90-4B00-A69F-9AB9CE3206A3}" type="slidenum">
              <a:rPr lang="fr-FR" smtClean="0"/>
              <a:t>4</a:t>
            </a:fld>
            <a:endParaRPr lang="fr-FR"/>
          </a:p>
        </p:txBody>
      </p:sp>
    </p:spTree>
    <p:extLst>
      <p:ext uri="{BB962C8B-B14F-4D97-AF65-F5344CB8AC3E}">
        <p14:creationId xmlns:p14="http://schemas.microsoft.com/office/powerpoint/2010/main" val="1883300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1A676-9418-1203-6385-EEDFA4DAC49A}"/>
              </a:ext>
            </a:extLst>
          </p:cNvPr>
          <p:cNvSpPr>
            <a:spLocks noGrp="1"/>
          </p:cNvSpPr>
          <p:nvPr>
            <p:ph type="title"/>
          </p:nvPr>
        </p:nvSpPr>
        <p:spPr/>
        <p:txBody>
          <a:bodyPr>
            <a:noAutofit/>
          </a:bodyPr>
          <a:lstStyle/>
          <a:p>
            <a:r>
              <a:rPr lang="fr-FR" sz="2800" dirty="0"/>
              <a:t>Commentaires – Rapport du jury 2021</a:t>
            </a:r>
            <a:br>
              <a:rPr lang="fr-FR" sz="2800" dirty="0"/>
            </a:br>
            <a:r>
              <a:rPr lang="fr-FR" sz="2800" dirty="0"/>
              <a:t>Phase 1, 4ème temps</a:t>
            </a:r>
          </a:p>
        </p:txBody>
      </p:sp>
      <p:sp>
        <p:nvSpPr>
          <p:cNvPr id="3" name="Espace réservé du contenu 2">
            <a:extLst>
              <a:ext uri="{FF2B5EF4-FFF2-40B4-BE49-F238E27FC236}">
                <a16:creationId xmlns:a16="http://schemas.microsoft.com/office/drawing/2014/main" id="{214D350F-07F3-4408-7568-C636ECC3DBF5}"/>
              </a:ext>
            </a:extLst>
          </p:cNvPr>
          <p:cNvSpPr>
            <a:spLocks noGrp="1"/>
          </p:cNvSpPr>
          <p:nvPr>
            <p:ph idx="1"/>
          </p:nvPr>
        </p:nvSpPr>
        <p:spPr/>
        <p:txBody>
          <a:bodyPr>
            <a:normAutofit/>
          </a:bodyPr>
          <a:lstStyle/>
          <a:p>
            <a:r>
              <a:rPr lang="fr-FR" dirty="0"/>
              <a:t>Au cours de ce quatrième temps, les candidats doivent décrire une séance à caractère expérimental s’insérant dans la séquence pédagogique :</a:t>
            </a:r>
          </a:p>
          <a:p>
            <a:pPr lvl="1"/>
            <a:r>
              <a:rPr lang="fr-FR" dirty="0"/>
              <a:t>en situant la séance à caractère expérimental dans la proposition de séquence pédagogique ;</a:t>
            </a:r>
          </a:p>
          <a:p>
            <a:pPr lvl="1"/>
            <a:r>
              <a:rPr lang="fr-FR" dirty="0"/>
              <a:t>en précisant l’organisation matérielle et pédagogique de la séance (nombre d’élèves, systèmes utilisés, travail en groupe) ;</a:t>
            </a:r>
          </a:p>
          <a:p>
            <a:pPr lvl="1"/>
            <a:r>
              <a:rPr lang="fr-FR" dirty="0"/>
              <a:t>en décrivant les démarches pédagogiques retenues (démarche d’investigation, de résolution de problème technique, de projet...) ;</a:t>
            </a:r>
          </a:p>
          <a:p>
            <a:pPr lvl="1"/>
            <a:r>
              <a:rPr lang="fr-FR" dirty="0"/>
              <a:t>en détaillant le scénario des activités que doivent réaliser les élèves ;</a:t>
            </a:r>
          </a:p>
          <a:p>
            <a:pPr lvl="1"/>
            <a:r>
              <a:rPr lang="fr-FR" dirty="0"/>
              <a:t>en proposant et en mettant en œuvre au moins un protocole expérimental différent de ceux proposés au cours du troisième temps ;</a:t>
            </a:r>
          </a:p>
          <a:p>
            <a:pPr lvl="1"/>
            <a:r>
              <a:rPr lang="fr-FR" dirty="0"/>
              <a:t>en illustrant les différentes analyses que devront effectuer les élèves ;</a:t>
            </a:r>
          </a:p>
          <a:p>
            <a:pPr lvl="1"/>
            <a:r>
              <a:rPr lang="fr-FR" dirty="0"/>
              <a:t>en explicitant clairement l’apport de la séance proposée dans le développement des compétences de élèves.</a:t>
            </a:r>
          </a:p>
          <a:p>
            <a:r>
              <a:rPr lang="fr-FR" dirty="0"/>
              <a:t>Pendant toute la durée de cette phase, les candidats ont accès aux logiciels de simulation, au système et aux matériels de travaux pratiques. Les candidats doivent donc entreprendre de réaliser de nouvelles simulations ou expérimentations utiles et adaptées au niveau de formation visé par la séquence pour alimenter et étayer la trame de la séance qu’ils ont choisi de développer.</a:t>
            </a:r>
          </a:p>
        </p:txBody>
      </p:sp>
      <p:sp>
        <p:nvSpPr>
          <p:cNvPr id="4" name="Espace réservé du pied de page 3">
            <a:extLst>
              <a:ext uri="{FF2B5EF4-FFF2-40B4-BE49-F238E27FC236}">
                <a16:creationId xmlns:a16="http://schemas.microsoft.com/office/drawing/2014/main" id="{E441AFE2-5D64-B6EE-6696-D4354E15C24C}"/>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7C4A886-1C61-5C20-DF0C-8B9727553094}"/>
              </a:ext>
            </a:extLst>
          </p:cNvPr>
          <p:cNvSpPr>
            <a:spLocks noGrp="1"/>
          </p:cNvSpPr>
          <p:nvPr>
            <p:ph type="sldNum" sz="quarter" idx="12"/>
          </p:nvPr>
        </p:nvSpPr>
        <p:spPr/>
        <p:txBody>
          <a:bodyPr/>
          <a:lstStyle/>
          <a:p>
            <a:fld id="{956FD943-6D90-4B00-A69F-9AB9CE3206A3}" type="slidenum">
              <a:rPr lang="fr-FR" smtClean="0"/>
              <a:t>5</a:t>
            </a:fld>
            <a:endParaRPr lang="fr-FR"/>
          </a:p>
        </p:txBody>
      </p:sp>
    </p:spTree>
    <p:extLst>
      <p:ext uri="{BB962C8B-B14F-4D97-AF65-F5344CB8AC3E}">
        <p14:creationId xmlns:p14="http://schemas.microsoft.com/office/powerpoint/2010/main" val="190842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3C545E-1D7C-DC25-7DA6-55C644C5B4EB}"/>
              </a:ext>
            </a:extLst>
          </p:cNvPr>
          <p:cNvSpPr>
            <a:spLocks noGrp="1"/>
          </p:cNvSpPr>
          <p:nvPr>
            <p:ph type="title"/>
          </p:nvPr>
        </p:nvSpPr>
        <p:spPr/>
        <p:txBody>
          <a:bodyPr>
            <a:normAutofit/>
          </a:bodyPr>
          <a:lstStyle/>
          <a:p>
            <a:r>
              <a:rPr lang="fr-FR" dirty="0"/>
              <a:t>Remarques sur l’exploitation pédagogique</a:t>
            </a:r>
          </a:p>
        </p:txBody>
      </p:sp>
      <p:sp>
        <p:nvSpPr>
          <p:cNvPr id="3" name="Espace réservé du contenu 2">
            <a:extLst>
              <a:ext uri="{FF2B5EF4-FFF2-40B4-BE49-F238E27FC236}">
                <a16:creationId xmlns:a16="http://schemas.microsoft.com/office/drawing/2014/main" id="{DC9C640E-34E4-1CCA-C1DE-44D6953E8F4D}"/>
              </a:ext>
            </a:extLst>
          </p:cNvPr>
          <p:cNvSpPr>
            <a:spLocks noGrp="1"/>
          </p:cNvSpPr>
          <p:nvPr>
            <p:ph idx="1"/>
          </p:nvPr>
        </p:nvSpPr>
        <p:spPr/>
        <p:txBody>
          <a:bodyPr>
            <a:normAutofit fontScale="92500" lnSpcReduction="20000"/>
          </a:bodyPr>
          <a:lstStyle/>
          <a:p>
            <a:r>
              <a:rPr lang="fr-FR" dirty="0"/>
              <a:t>La trame pédagogique qui doit être conçue pour situer les activités regroupant et organisant les différentes facettes de l’acte pédagogique et sa progression étalée sur l’année scolaire a été réussie par certains candidats du fait que la majorité ne donne pas et ne sait pas lire correctement les référentiels pédagogiques des différentes filières qui sont mis à leur disposition. La séquence détaillée qu’ils proposent ne cerne pas les compétences et objectifs qu’ils annoncent dans leurs fiches pédagogiques. </a:t>
            </a:r>
          </a:p>
          <a:p>
            <a:r>
              <a:rPr lang="fr-FR" dirty="0"/>
              <a:t>La plupart des candidats n’arrivent pas à argumenter leurs choix pour l’exploitation pédagogique visant un niveau et une situation d’apprentissage dans l’année. Pour se défendre, ils reprennent les éléments de l’épreuve sans justifier ni argumenter la pertinence de leur utilisation pour étayer leur production pédagogique. </a:t>
            </a:r>
          </a:p>
          <a:p>
            <a:r>
              <a:rPr lang="fr-FR" dirty="0"/>
              <a:t>Certains candidats font appel à des techniques utilisées en classe (TP en ILOTS) (Cours Classes inversée, méthode déductive et inductive), qui nécessite des conditions particulières à vérifier. </a:t>
            </a:r>
          </a:p>
          <a:p>
            <a:r>
              <a:rPr lang="fr-FR" dirty="0"/>
              <a:t>Le découpage des séances de cours/Td/TP, n'est parfois pas adéquat. </a:t>
            </a:r>
          </a:p>
          <a:p>
            <a:r>
              <a:rPr lang="fr-FR" dirty="0"/>
              <a:t>Chez certains candidats, il y a un manque de vision au niveau de l’évaluation. </a:t>
            </a:r>
          </a:p>
          <a:p>
            <a:r>
              <a:rPr lang="fr-FR" dirty="0"/>
              <a:t>Les candidats n’exploitent pas le système disponible pour concevoir une séance pédagogique à caractère expérimental partie IV (manque de protocole expérimental et de mesures...) </a:t>
            </a:r>
          </a:p>
          <a:p>
            <a:r>
              <a:rPr lang="fr-FR" dirty="0"/>
              <a:t>Les candidats ne respectent pas les consignes de présentation de l’épreuve E1 en termes de contenu et en termes de durée. </a:t>
            </a:r>
          </a:p>
          <a:p>
            <a:r>
              <a:rPr lang="fr-FR" dirty="0"/>
              <a:t>Il y a nécessité de revoir les programmes enseignés au BTS et au CPGE pour situer la séquence de formation donnée et la séquence expérimentale. </a:t>
            </a:r>
          </a:p>
        </p:txBody>
      </p:sp>
      <p:sp>
        <p:nvSpPr>
          <p:cNvPr id="4" name="Espace réservé du pied de page 3">
            <a:extLst>
              <a:ext uri="{FF2B5EF4-FFF2-40B4-BE49-F238E27FC236}">
                <a16:creationId xmlns:a16="http://schemas.microsoft.com/office/drawing/2014/main" id="{D995EA63-3F92-8676-0B33-19322FBA8872}"/>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29765889-4472-DE3B-5801-3EF92AC57921}"/>
              </a:ext>
            </a:extLst>
          </p:cNvPr>
          <p:cNvSpPr>
            <a:spLocks noGrp="1"/>
          </p:cNvSpPr>
          <p:nvPr>
            <p:ph type="sldNum" sz="quarter" idx="12"/>
          </p:nvPr>
        </p:nvSpPr>
        <p:spPr/>
        <p:txBody>
          <a:bodyPr/>
          <a:lstStyle/>
          <a:p>
            <a:fld id="{956FD943-6D90-4B00-A69F-9AB9CE3206A3}" type="slidenum">
              <a:rPr lang="fr-FR" smtClean="0"/>
              <a:t>6</a:t>
            </a:fld>
            <a:endParaRPr lang="fr-FR"/>
          </a:p>
        </p:txBody>
      </p:sp>
    </p:spTree>
    <p:extLst>
      <p:ext uri="{BB962C8B-B14F-4D97-AF65-F5344CB8AC3E}">
        <p14:creationId xmlns:p14="http://schemas.microsoft.com/office/powerpoint/2010/main" val="3974883871"/>
      </p:ext>
    </p:extLst>
  </p:cSld>
  <p:clrMapOvr>
    <a:masterClrMapping/>
  </p:clrMapOvr>
</p:sld>
</file>

<file path=ppt/theme/theme1.xml><?xml version="1.0" encoding="utf-8"?>
<a:theme xmlns:a="http://schemas.openxmlformats.org/drawingml/2006/main" name="Rétrospective">
  <a:themeElements>
    <a:clrScheme name="Emines - Fellow">
      <a:dk1>
        <a:srgbClr val="000000"/>
      </a:dk1>
      <a:lt1>
        <a:sysClr val="window" lastClr="FFFFFF"/>
      </a:lt1>
      <a:dk2>
        <a:srgbClr val="4D402D"/>
      </a:dk2>
      <a:lt2>
        <a:srgbClr val="7E924A"/>
      </a:lt2>
      <a:accent1>
        <a:srgbClr val="7B3421"/>
      </a:accent1>
      <a:accent2>
        <a:srgbClr val="DE8657"/>
      </a:accent2>
      <a:accent3>
        <a:srgbClr val="FFBF9F"/>
      </a:accent3>
      <a:accent4>
        <a:srgbClr val="62553E"/>
      </a:accent4>
      <a:accent5>
        <a:srgbClr val="ABA091"/>
      </a:accent5>
      <a:accent6>
        <a:srgbClr val="94A088"/>
      </a:accent6>
      <a:hlink>
        <a:srgbClr val="3B8DC4"/>
      </a:hlink>
      <a:folHlink>
        <a:srgbClr val="A4CEE6"/>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Rétrospective</Template>
  <TotalTime>0</TotalTime>
  <Words>1142</Words>
  <Application>Microsoft Office PowerPoint</Application>
  <PresentationFormat>Grand écran</PresentationFormat>
  <Paragraphs>67</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Calibri</vt:lpstr>
      <vt:lpstr>Calibri Light</vt:lpstr>
      <vt:lpstr>Wingdings</vt:lpstr>
      <vt:lpstr>Rétrospective</vt:lpstr>
      <vt:lpstr>Education Fellow UM6P</vt:lpstr>
      <vt:lpstr>Rappels – Rapport du jury 2021 Phase 1, 1er temps</vt:lpstr>
      <vt:lpstr>Rappels – Rapport du jury 2021 Phase 1, 4ème temps</vt:lpstr>
      <vt:lpstr>Rappels – Rapport du jury 2021</vt:lpstr>
      <vt:lpstr>Commentaires – Rapport du jury 2021 Phase 1, 4ème temps</vt:lpstr>
      <vt:lpstr>Remarques sur l’exploitation pédagogique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109</cp:revision>
  <dcterms:created xsi:type="dcterms:W3CDTF">2020-07-07T20:56:13Z</dcterms:created>
  <dcterms:modified xsi:type="dcterms:W3CDTF">2023-04-13T18:29:14Z</dcterms:modified>
</cp:coreProperties>
</file>