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3" r:id="rId5"/>
    <p:sldId id="258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78917" autoAdjust="0"/>
  </p:normalViewPr>
  <p:slideViewPr>
    <p:cSldViewPr snapToGrid="0">
      <p:cViewPr>
        <p:scale>
          <a:sx n="75" d="100"/>
          <a:sy n="75" d="100"/>
        </p:scale>
        <p:origin x="360" y="-1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12/04/2023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Epreuve transversale – Trame de </a:t>
            </a:r>
            <a:r>
              <a:rPr lang="fr-FR" dirty="0" err="1"/>
              <a:t>tp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4096E-0E7D-4A45-68C7-7A59816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C7E7-ED87-FB8F-2FA3-7EB37EB1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de la formation</a:t>
            </a:r>
          </a:p>
          <a:p>
            <a:r>
              <a:rPr lang="fr-FR" dirty="0"/>
              <a:t>Origine des élèves</a:t>
            </a:r>
          </a:p>
          <a:p>
            <a:r>
              <a:rPr lang="fr-FR" dirty="0"/>
              <a:t>Débouchés pour les élèves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D45B8-F9F0-A250-6BC7-9EF59012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7AF51C-FF64-18AB-5797-79FD789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AC94-2D4D-22E3-FC5C-2162DD33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de la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1CD76-70D2-BE24-7043-5C73E6C9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756635" cy="5220013"/>
          </a:xfrm>
        </p:spPr>
        <p:txBody>
          <a:bodyPr/>
          <a:lstStyle/>
          <a:p>
            <a:r>
              <a:rPr lang="fr-FR" dirty="0"/>
              <a:t>BTS CPI – 1</a:t>
            </a:r>
            <a:r>
              <a:rPr lang="fr-FR" baseline="30000" dirty="0"/>
              <a:t>ère</a:t>
            </a:r>
            <a:r>
              <a:rPr lang="fr-FR" dirty="0"/>
              <a:t> année</a:t>
            </a:r>
          </a:p>
          <a:p>
            <a:r>
              <a:rPr lang="fr-FR" dirty="0"/>
              <a:t>Activités professionnelles </a:t>
            </a:r>
          </a:p>
          <a:p>
            <a:pPr lvl="1"/>
            <a:r>
              <a:rPr lang="fr-FR" dirty="0"/>
              <a:t>A3 – Conception préliminaire</a:t>
            </a:r>
          </a:p>
          <a:p>
            <a:pPr lvl="2"/>
            <a:r>
              <a:rPr lang="fr-FR" dirty="0"/>
              <a:t>C13- Valider une géométrie ou une architecture, par simulation informatique ou calcul élémentaire des comportements mécaniques</a:t>
            </a:r>
          </a:p>
          <a:p>
            <a:pPr lvl="1"/>
            <a:r>
              <a:rPr lang="fr-FR" dirty="0"/>
              <a:t>A4 – Conception détaillée</a:t>
            </a:r>
          </a:p>
          <a:p>
            <a:pPr lvl="2"/>
            <a:r>
              <a:rPr lang="fr-FR" dirty="0"/>
              <a:t>C23- Valider le comportement du système conçu au regard du cahier des charges fonctionnel.</a:t>
            </a:r>
          </a:p>
          <a:p>
            <a:r>
              <a:rPr lang="fr-FR" dirty="0"/>
              <a:t>Savoirs</a:t>
            </a:r>
          </a:p>
          <a:p>
            <a:pPr lvl="1"/>
            <a:r>
              <a:rPr lang="fr-FR" dirty="0"/>
              <a:t>S4 : Mécanique industrielle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CEF433-17B2-D436-67BB-5908F2A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BAFE1-E90B-3140-35D5-A12BAB6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9D70E4-EE87-AE7D-45EA-FE39F318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2" y="1114785"/>
            <a:ext cx="5987967" cy="4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C3C70-52CC-C28B-C645-EBDBA39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professionnelles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FBEDC40-7014-46B5-8FAA-7FFE9984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44" y="1066679"/>
            <a:ext cx="4134062" cy="236232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18FF3E-D68F-5455-55BC-D4A98D2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17AFD-86DE-98F7-635F-C0772EB0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2C0A9B-2C4D-A992-A0B8-96FA1990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21" y="247565"/>
            <a:ext cx="5018935" cy="22538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BB3967-6CCA-D383-4E51-287EDF40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20" y="2501439"/>
            <a:ext cx="5018935" cy="13219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79E93-2F66-2295-D27F-E614F0815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10" y="4013201"/>
            <a:ext cx="5956372" cy="15493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A3724E-260C-55AB-0F35-4F5AC038D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341" y="4013201"/>
            <a:ext cx="5634292" cy="1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16F0B-E36C-ABBE-13B7-08498EC9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la formation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631E4AC-D321-6AE2-7DA1-92F33F5A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11" y="829554"/>
            <a:ext cx="5691926" cy="258816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73A241-0F38-B676-4502-F102E39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279F6A-F6DE-02E9-1082-AC2A6C39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5954ED-867F-0F2D-A1D9-66313C9B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9"/>
          <a:stretch/>
        </p:blipFill>
        <p:spPr>
          <a:xfrm>
            <a:off x="6042374" y="2162246"/>
            <a:ext cx="6149626" cy="4147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A1CD5F-7BAE-130D-A5A0-97BF7ED7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0" r="20607"/>
          <a:stretch/>
        </p:blipFill>
        <p:spPr>
          <a:xfrm>
            <a:off x="406400" y="3567891"/>
            <a:ext cx="5102225" cy="36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98DC6A-9418-5466-E959-7E12F78D0970}"/>
              </a:ext>
            </a:extLst>
          </p:cNvPr>
          <p:cNvSpPr/>
          <p:nvPr/>
        </p:nvSpPr>
        <p:spPr>
          <a:xfrm>
            <a:off x="6096000" y="4456498"/>
            <a:ext cx="6096000" cy="152097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3C37A9-FC8D-B0E8-3ABA-B765E79D19E0}"/>
              </a:ext>
            </a:extLst>
          </p:cNvPr>
          <p:cNvSpPr txBox="1"/>
          <p:nvPr/>
        </p:nvSpPr>
        <p:spPr>
          <a:xfrm>
            <a:off x="650328" y="4417021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d’intervention de l’enseignant de SII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99C65F-EF0E-01B6-9EBA-CDE4C94E0F6C}"/>
              </a:ext>
            </a:extLst>
          </p:cNvPr>
          <p:cNvCxnSpPr/>
          <p:nvPr/>
        </p:nvCxnSpPr>
        <p:spPr>
          <a:xfrm>
            <a:off x="5192272" y="4601687"/>
            <a:ext cx="82973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DA49-A683-6B17-F221-7968882A4F0D}"/>
              </a:ext>
            </a:extLst>
          </p:cNvPr>
          <p:cNvSpPr/>
          <p:nvPr/>
        </p:nvSpPr>
        <p:spPr>
          <a:xfrm>
            <a:off x="6127042" y="4485373"/>
            <a:ext cx="6064958" cy="3298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6FFA117-6826-C2EF-D7CB-EF42F6DBC406}"/>
              </a:ext>
            </a:extLst>
          </p:cNvPr>
          <p:cNvCxnSpPr>
            <a:cxnSpLocks/>
          </p:cNvCxnSpPr>
          <p:nvPr/>
        </p:nvCxnSpPr>
        <p:spPr>
          <a:xfrm flipV="1">
            <a:off x="5266267" y="4786353"/>
            <a:ext cx="942028" cy="641502"/>
          </a:xfrm>
          <a:prstGeom prst="straightConnector1">
            <a:avLst/>
          </a:prstGeom>
          <a:ln w="317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584FE56-2229-C951-4F92-B2B609658645}"/>
              </a:ext>
            </a:extLst>
          </p:cNvPr>
          <p:cNvSpPr txBox="1"/>
          <p:nvPr/>
        </p:nvSpPr>
        <p:spPr>
          <a:xfrm>
            <a:off x="676292" y="5297465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lié à la séquence d’enseignement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6DA037-A34C-9621-8ED1-37EA8690D66E}"/>
              </a:ext>
            </a:extLst>
          </p:cNvPr>
          <p:cNvSpPr/>
          <p:nvPr/>
        </p:nvSpPr>
        <p:spPr>
          <a:xfrm>
            <a:off x="6127042" y="4853451"/>
            <a:ext cx="5980290" cy="57440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C6902-9F45-C620-3FD0-99D590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pédagogique annuelle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28559-E283-307A-906A-E8A2A7D3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Horaires disponibles</a:t>
            </a:r>
          </a:p>
          <a:p>
            <a:pPr lvl="1"/>
            <a:r>
              <a:rPr lang="fr-FR" dirty="0"/>
              <a:t>2 heures de cours</a:t>
            </a:r>
          </a:p>
          <a:p>
            <a:pPr lvl="1"/>
            <a:r>
              <a:rPr lang="fr-FR" dirty="0"/>
              <a:t>2 heure de TD</a:t>
            </a:r>
          </a:p>
          <a:p>
            <a:pPr lvl="1"/>
            <a:r>
              <a:rPr lang="fr-FR" dirty="0"/>
              <a:t>2 heures de TP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39E691-5DD9-27FE-D48A-1419C0F6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24FDB-9164-BE03-2CDC-22687A35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7417A3-C03D-0767-561D-D3CE334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62" y="954541"/>
            <a:ext cx="5620971" cy="16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9DDE5-3D35-D019-1F6A-DE877258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BA5F4-4130-4EC3-4DBF-BE67AE6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7BF502-8CFC-63B1-254D-58AB34F7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23724-274C-5F8A-BE2E-785F56F11C44}"/>
              </a:ext>
            </a:extLst>
          </p:cNvPr>
          <p:cNvSpPr/>
          <p:nvPr/>
        </p:nvSpPr>
        <p:spPr>
          <a:xfrm>
            <a:off x="8393229" y="21867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25B14-290A-8DDC-B319-FC8A94A820E9}"/>
              </a:ext>
            </a:extLst>
          </p:cNvPr>
          <p:cNvSpPr/>
          <p:nvPr/>
        </p:nvSpPr>
        <p:spPr>
          <a:xfrm>
            <a:off x="3883080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30F24-AE5E-06CE-972E-D367FD910D14}"/>
              </a:ext>
            </a:extLst>
          </p:cNvPr>
          <p:cNvSpPr/>
          <p:nvPr/>
        </p:nvSpPr>
        <p:spPr>
          <a:xfrm>
            <a:off x="3883080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5A025-D603-4C17-1725-9C16DECBCF11}"/>
              </a:ext>
            </a:extLst>
          </p:cNvPr>
          <p:cNvSpPr/>
          <p:nvPr/>
        </p:nvSpPr>
        <p:spPr>
          <a:xfrm>
            <a:off x="3883080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C184A-EEA1-175B-CB78-5829268807D1}"/>
              </a:ext>
            </a:extLst>
          </p:cNvPr>
          <p:cNvSpPr/>
          <p:nvPr/>
        </p:nvSpPr>
        <p:spPr>
          <a:xfrm>
            <a:off x="3883080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598A3-4245-4F0E-849B-8990DEBDF534}"/>
              </a:ext>
            </a:extLst>
          </p:cNvPr>
          <p:cNvSpPr/>
          <p:nvPr/>
        </p:nvSpPr>
        <p:spPr>
          <a:xfrm>
            <a:off x="3883080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C1712-DE46-2701-0C0F-54FF7F88EA90}"/>
              </a:ext>
            </a:extLst>
          </p:cNvPr>
          <p:cNvSpPr/>
          <p:nvPr/>
        </p:nvSpPr>
        <p:spPr>
          <a:xfrm>
            <a:off x="3883080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E0A4-C3C9-C5A0-CC3C-F5BE13450F22}"/>
              </a:ext>
            </a:extLst>
          </p:cNvPr>
          <p:cNvSpPr/>
          <p:nvPr/>
        </p:nvSpPr>
        <p:spPr>
          <a:xfrm>
            <a:off x="3883080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37E8D-DC81-BE8B-FAFD-27B855D30B55}"/>
              </a:ext>
            </a:extLst>
          </p:cNvPr>
          <p:cNvSpPr/>
          <p:nvPr/>
        </p:nvSpPr>
        <p:spPr>
          <a:xfrm>
            <a:off x="3883080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8900F-C724-2C86-712F-6BC33CA0C238}"/>
              </a:ext>
            </a:extLst>
          </p:cNvPr>
          <p:cNvSpPr/>
          <p:nvPr/>
        </p:nvSpPr>
        <p:spPr>
          <a:xfrm>
            <a:off x="352467" y="164522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 dirty="0"/>
              <a:t>S4-1-1 Modélisation des liaisons mécaniques (3)</a:t>
            </a:r>
          </a:p>
          <a:p>
            <a:pPr lvl="1"/>
            <a:r>
              <a:rPr lang="fr-FR" sz="900" dirty="0"/>
              <a:t>S4-1-2- Schématisation d’un produit technique (4)</a:t>
            </a:r>
          </a:p>
          <a:p>
            <a:pPr lvl="1"/>
            <a:r>
              <a:rPr lang="fr-FR" sz="900" dirty="0"/>
              <a:t>S4-1-3- Mouvements relatifs de solides dans un repère (3)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5FF0E-22F4-33E6-E63E-0C0CBCA215AA}"/>
              </a:ext>
            </a:extLst>
          </p:cNvPr>
          <p:cNvSpPr/>
          <p:nvPr/>
        </p:nvSpPr>
        <p:spPr>
          <a:xfrm>
            <a:off x="352467" y="298768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S4-1-4- Modélisation des actions mécaniques (234)</a:t>
            </a:r>
          </a:p>
          <a:p>
            <a:pPr lvl="1"/>
            <a:r>
              <a:rPr lang="fr-FR" sz="900"/>
              <a:t>S4-1-5- Principe Fondamental de la Statique (34)</a:t>
            </a:r>
            <a:endParaRPr lang="fr-FR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FA09B-8B07-B434-51BE-F9591C4349F5}"/>
              </a:ext>
            </a:extLst>
          </p:cNvPr>
          <p:cNvSpPr/>
          <p:nvPr/>
        </p:nvSpPr>
        <p:spPr>
          <a:xfrm>
            <a:off x="352467" y="433014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 dirty="0"/>
              <a:t>S4-1-6- Résistance des matériaux (3)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6D924-E33D-4C28-1E0D-10255E0DB94F}"/>
              </a:ext>
            </a:extLst>
          </p:cNvPr>
          <p:cNvSpPr/>
          <p:nvPr/>
        </p:nvSpPr>
        <p:spPr>
          <a:xfrm>
            <a:off x="352467" y="97399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S4-3-1- Analyse fonctionnelle (3)</a:t>
            </a:r>
            <a:endParaRPr lang="fr-FR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3297F6-4A5D-53B8-96ED-ADCD01CA2F84}"/>
              </a:ext>
            </a:extLst>
          </p:cNvPr>
          <p:cNvSpPr/>
          <p:nvPr/>
        </p:nvSpPr>
        <p:spPr>
          <a:xfrm>
            <a:off x="352467" y="231645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S4-3-2- Fonctionnalités des liaisons mécaniques (4)</a:t>
            </a:r>
          </a:p>
          <a:p>
            <a:pPr lvl="1"/>
            <a:r>
              <a:rPr lang="fr-FR" sz="900"/>
              <a:t>S4-3-3- Étude des composants mécaniques de transmission (3)</a:t>
            </a:r>
            <a:endParaRPr lang="fr-FR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DD0FE-ABFA-CB4E-D121-899352659A6D}"/>
              </a:ext>
            </a:extLst>
          </p:cNvPr>
          <p:cNvSpPr/>
          <p:nvPr/>
        </p:nvSpPr>
        <p:spPr>
          <a:xfrm>
            <a:off x="352467" y="5672608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S4-3-4- Étude des composants de conversion d’énergie (2)</a:t>
            </a:r>
            <a:endParaRPr lang="fr-FR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94657C-3883-91C8-3DCD-02DC82CD4C7A}"/>
              </a:ext>
            </a:extLst>
          </p:cNvPr>
          <p:cNvSpPr/>
          <p:nvPr/>
        </p:nvSpPr>
        <p:spPr>
          <a:xfrm>
            <a:off x="352467" y="365891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S4-3-5- Ergonomie et sûreté des produits (2)</a:t>
            </a:r>
            <a:endParaRPr lang="fr-FR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38D5F-B6E2-18D3-652D-7C73C9D0FB58}"/>
              </a:ext>
            </a:extLst>
          </p:cNvPr>
          <p:cNvSpPr/>
          <p:nvPr/>
        </p:nvSpPr>
        <p:spPr>
          <a:xfrm>
            <a:off x="352467" y="500137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900"/>
              <a:t>S4-3-6- Relation produit, matériau, procédé  (2)</a:t>
            </a:r>
          </a:p>
          <a:p>
            <a:pPr lvl="1"/>
            <a:r>
              <a:rPr lang="fr-FR" sz="900"/>
              <a:t>S4-3-7- Spécification de produits  (3)</a:t>
            </a:r>
            <a:endParaRPr lang="fr-FR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11D8F-3093-1C5D-CBAE-C16A82388AAD}"/>
              </a:ext>
            </a:extLst>
          </p:cNvPr>
          <p:cNvSpPr/>
          <p:nvPr/>
        </p:nvSpPr>
        <p:spPr>
          <a:xfrm>
            <a:off x="6837947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3 SEMAINES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86D59-A26B-5EB5-0D3A-09622AC43AC7}"/>
              </a:ext>
            </a:extLst>
          </p:cNvPr>
          <p:cNvSpPr/>
          <p:nvPr/>
        </p:nvSpPr>
        <p:spPr>
          <a:xfrm>
            <a:off x="6837947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32C7F9-6862-9E7A-BBC7-66E8B9CD6B49}"/>
              </a:ext>
            </a:extLst>
          </p:cNvPr>
          <p:cNvSpPr/>
          <p:nvPr/>
        </p:nvSpPr>
        <p:spPr>
          <a:xfrm>
            <a:off x="6837947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234FC-EC5A-A8F5-2D7A-A2D60E30D5CB}"/>
              </a:ext>
            </a:extLst>
          </p:cNvPr>
          <p:cNvSpPr/>
          <p:nvPr/>
        </p:nvSpPr>
        <p:spPr>
          <a:xfrm>
            <a:off x="6837947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B23196-DE0D-156B-01EA-B64B2F3331A8}"/>
              </a:ext>
            </a:extLst>
          </p:cNvPr>
          <p:cNvSpPr/>
          <p:nvPr/>
        </p:nvSpPr>
        <p:spPr>
          <a:xfrm>
            <a:off x="6837947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FC1197-216A-EF22-C761-E120F3BAEB8B}"/>
              </a:ext>
            </a:extLst>
          </p:cNvPr>
          <p:cNvSpPr/>
          <p:nvPr/>
        </p:nvSpPr>
        <p:spPr>
          <a:xfrm>
            <a:off x="6837947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9B70F3-4455-4774-BFC3-0F3C9F1923EA}"/>
              </a:ext>
            </a:extLst>
          </p:cNvPr>
          <p:cNvSpPr/>
          <p:nvPr/>
        </p:nvSpPr>
        <p:spPr>
          <a:xfrm>
            <a:off x="6837947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5F3FE-5A0B-6957-731C-CDE9D7528480}"/>
              </a:ext>
            </a:extLst>
          </p:cNvPr>
          <p:cNvSpPr/>
          <p:nvPr/>
        </p:nvSpPr>
        <p:spPr>
          <a:xfrm>
            <a:off x="6837947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22DA2D-1237-39B7-1071-9C95E6516297}"/>
              </a:ext>
            </a:extLst>
          </p:cNvPr>
          <p:cNvSpPr/>
          <p:nvPr/>
        </p:nvSpPr>
        <p:spPr>
          <a:xfrm>
            <a:off x="3883080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E0F72-FD10-A3A1-74E2-F001A4C24806}"/>
              </a:ext>
            </a:extLst>
          </p:cNvPr>
          <p:cNvSpPr/>
          <p:nvPr/>
        </p:nvSpPr>
        <p:spPr>
          <a:xfrm>
            <a:off x="6837947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17 SEMAINES</a:t>
            </a:r>
          </a:p>
        </p:txBody>
      </p:sp>
    </p:spTree>
    <p:extLst>
      <p:ext uri="{BB962C8B-B14F-4D97-AF65-F5344CB8AC3E}">
        <p14:creationId xmlns:p14="http://schemas.microsoft.com/office/powerpoint/2010/main" val="19936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C86A3-4AF6-1498-9E1E-8783CA9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d’évaluation certificative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147DD-B480-10AA-9CE3-7F11AC01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Epreuve E41 : Modélisation et comportement des systèmes industriels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71656-1F0E-ED19-C4DA-3C8FA79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B7AF9-678F-1CF2-BD1C-1F4A766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D71D15-98A8-A48A-03EC-0A32FEAB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1" y="1571529"/>
            <a:ext cx="6750397" cy="37149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6C83CA-CA04-07C2-0F5A-343D7CC2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76" y="1261599"/>
            <a:ext cx="4019757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21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306</Words>
  <Application>Microsoft Office PowerPoint</Application>
  <PresentationFormat>Grand écran</PresentationFormat>
  <Paragraphs>75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Rétrospective</vt:lpstr>
      <vt:lpstr>Education Fellow UM6P</vt:lpstr>
      <vt:lpstr>Présentation de la formation</vt:lpstr>
      <vt:lpstr>Modalités de la séquence</vt:lpstr>
      <vt:lpstr>Activités professionnelles</vt:lpstr>
      <vt:lpstr>Organisation de la formation</vt:lpstr>
      <vt:lpstr>Progression pédagogique annuelle</vt:lpstr>
      <vt:lpstr>Présentation PowerPoint</vt:lpstr>
      <vt:lpstr>Modalités d’évaluation certificative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113</cp:revision>
  <dcterms:created xsi:type="dcterms:W3CDTF">2020-07-07T20:56:13Z</dcterms:created>
  <dcterms:modified xsi:type="dcterms:W3CDTF">2023-04-12T13:35:14Z</dcterms:modified>
</cp:coreProperties>
</file>