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9" r:id="rId4"/>
    <p:sldId id="268" r:id="rId5"/>
    <p:sldId id="258" r:id="rId6"/>
    <p:sldId id="260" r:id="rId7"/>
    <p:sldId id="263" r:id="rId8"/>
    <p:sldId id="264" r:id="rId9"/>
    <p:sldId id="261"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8DC4"/>
    <a:srgbClr val="62553E"/>
    <a:srgbClr val="C9BDA9"/>
    <a:srgbClr val="ABA091"/>
    <a:srgbClr val="B8B2A9"/>
    <a:srgbClr val="67822B"/>
    <a:srgbClr val="4D402D"/>
    <a:srgbClr val="FFBF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35" autoAdjust="0"/>
    <p:restoredTop sz="94565"/>
  </p:normalViewPr>
  <p:slideViewPr>
    <p:cSldViewPr snapToGrid="0">
      <p:cViewPr varScale="1">
        <p:scale>
          <a:sx n="59" d="100"/>
          <a:sy n="59" d="100"/>
        </p:scale>
        <p:origin x="125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8A5FA-8F0A-4416-A5C2-E78A06059D0C}" type="datetimeFigureOut">
              <a:rPr lang="fr-FR" smtClean="0"/>
              <a:t>19/09/2022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15A3FD-5357-496E-805B-543A8EF6F4E7}" type="slidenum">
              <a:rPr lang="fr-FR" smtClean="0"/>
              <a:t>‹N°›</a:t>
            </a:fld>
            <a:endParaRPr lang="fr-FR"/>
          </a:p>
        </p:txBody>
      </p:sp>
    </p:spTree>
    <p:extLst>
      <p:ext uri="{BB962C8B-B14F-4D97-AF65-F5344CB8AC3E}">
        <p14:creationId xmlns:p14="http://schemas.microsoft.com/office/powerpoint/2010/main" val="2879448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C9BDA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62553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2927044"/>
            <a:ext cx="10058400" cy="1398067"/>
          </a:xfrm>
          <a:ln>
            <a:noFill/>
          </a:ln>
        </p:spPr>
        <p:txBody>
          <a:bodyPr anchor="b">
            <a:normAutofit/>
          </a:bodyPr>
          <a:lstStyle>
            <a:lvl1pPr algn="l">
              <a:lnSpc>
                <a:spcPct val="85000"/>
              </a:lnSpc>
              <a:defRPr sz="7200" spc="-50" baseline="0">
                <a:solidFill>
                  <a:schemeClr val="accent1"/>
                </a:solidFill>
              </a:defRPr>
            </a:lvl1pPr>
          </a:lstStyle>
          <a:p>
            <a:r>
              <a:rPr lang="fr-FR" dirty="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accent1"/>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dirty="0"/>
              <a:t>Modifiez le style des sous-titres du masque</a:t>
            </a:r>
            <a:endParaRPr lang="en-US" dirty="0"/>
          </a:p>
        </p:txBody>
      </p:sp>
      <p:sp>
        <p:nvSpPr>
          <p:cNvPr id="4" name="Date Placeholder 3"/>
          <p:cNvSpPr>
            <a:spLocks noGrp="1"/>
          </p:cNvSpPr>
          <p:nvPr>
            <p:ph type="dt" sz="half" idx="10"/>
          </p:nvPr>
        </p:nvSpPr>
        <p:spPr/>
        <p:txBody>
          <a:bodyPr/>
          <a:lstStyle>
            <a:lvl1pPr>
              <a:defRPr sz="1100"/>
            </a:lvl1pPr>
          </a:lstStyle>
          <a:p>
            <a:fld id="{083690E8-6EB9-4D50-99B0-6570114ECF94}" type="datetime1">
              <a:rPr lang="fr-FR" smtClean="0"/>
              <a:pPr/>
              <a:t>19/09/2022</a:t>
            </a:fld>
            <a:endParaRPr lang="fr-FR"/>
          </a:p>
        </p:txBody>
      </p:sp>
      <p:sp>
        <p:nvSpPr>
          <p:cNvPr id="5" name="Footer Placeholder 4"/>
          <p:cNvSpPr>
            <a:spLocks noGrp="1"/>
          </p:cNvSpPr>
          <p:nvPr>
            <p:ph type="ftr" sz="quarter" idx="11"/>
          </p:nvPr>
        </p:nvSpPr>
        <p:spPr/>
        <p:txBody>
          <a:bodyPr/>
          <a:lstStyle>
            <a:lvl1pPr>
              <a:defRPr sz="1100"/>
            </a:lvl1pPr>
          </a:lstStyle>
          <a:p>
            <a:r>
              <a:rPr lang="fr-FR"/>
              <a:t>Emilien Durif - Xavier Pessoles</a:t>
            </a:r>
          </a:p>
        </p:txBody>
      </p:sp>
      <p:sp>
        <p:nvSpPr>
          <p:cNvPr id="6" name="Slide Number Placeholder 5"/>
          <p:cNvSpPr>
            <a:spLocks noGrp="1"/>
          </p:cNvSpPr>
          <p:nvPr>
            <p:ph type="sldNum" sz="quarter" idx="12"/>
          </p:nvPr>
        </p:nvSpPr>
        <p:spPr/>
        <p:txBody>
          <a:bodyPr/>
          <a:lstStyle>
            <a:lvl1pPr>
              <a:defRPr sz="1100"/>
            </a:lvl1pPr>
          </a:lstStyle>
          <a:p>
            <a:fld id="{956FD943-6D90-4B00-A69F-9AB9CE3206A3}" type="slidenum">
              <a:rPr lang="fr-FR" smtClean="0"/>
              <a:pPr/>
              <a:t>‹N°›</a:t>
            </a:fld>
            <a:endParaRPr lang="fr-FR" dirty="0"/>
          </a:p>
        </p:txBody>
      </p:sp>
      <p:cxnSp>
        <p:nvCxnSpPr>
          <p:cNvPr id="9" name="Straight Connector 8"/>
          <p:cNvCxnSpPr>
            <a:cxnSpLocks/>
          </p:cNvCxnSpPr>
          <p:nvPr/>
        </p:nvCxnSpPr>
        <p:spPr>
          <a:xfrm>
            <a:off x="1097280" y="4325111"/>
            <a:ext cx="100584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10" name="Image 9">
            <a:extLst>
              <a:ext uri="{FF2B5EF4-FFF2-40B4-BE49-F238E27FC236}">
                <a16:creationId xmlns:a16="http://schemas.microsoft.com/office/drawing/2014/main" id="{F132D1C5-F9D5-4B30-ADEC-A6C002A3B44B}"/>
              </a:ext>
            </a:extLst>
          </p:cNvPr>
          <p:cNvPicPr>
            <a:picLocks noChangeAspect="1"/>
          </p:cNvPicPr>
          <p:nvPr userDrawn="1"/>
        </p:nvPicPr>
        <p:blipFill>
          <a:blip r:embed="rId2"/>
          <a:stretch>
            <a:fillRect/>
          </a:stretch>
        </p:blipFill>
        <p:spPr>
          <a:xfrm>
            <a:off x="0" y="542073"/>
            <a:ext cx="12188825" cy="2082712"/>
          </a:xfrm>
          <a:prstGeom prst="rect">
            <a:avLst/>
          </a:prstGeom>
        </p:spPr>
      </p:pic>
    </p:spTree>
    <p:extLst>
      <p:ext uri="{BB962C8B-B14F-4D97-AF65-F5344CB8AC3E}">
        <p14:creationId xmlns:p14="http://schemas.microsoft.com/office/powerpoint/2010/main" val="1205857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0AE660E-0E73-4EA5-9DC7-2419A03FA610}" type="datetime1">
              <a:rPr lang="fr-FR" smtClean="0"/>
              <a:t>19/09/2022</a:t>
            </a:fld>
            <a:endParaRPr lang="fr-FR"/>
          </a:p>
        </p:txBody>
      </p:sp>
      <p:sp>
        <p:nvSpPr>
          <p:cNvPr id="5" name="Footer Placeholder 4"/>
          <p:cNvSpPr>
            <a:spLocks noGrp="1"/>
          </p:cNvSpPr>
          <p:nvPr>
            <p:ph type="ftr" sz="quarter" idx="11"/>
          </p:nvPr>
        </p:nvSpPr>
        <p:spPr/>
        <p:txBody>
          <a:bodyPr/>
          <a:lstStyle/>
          <a:p>
            <a:r>
              <a:rPr lang="fr-FR"/>
              <a:t>Emilien Durif - Xavier Pessoles</a:t>
            </a:r>
          </a:p>
        </p:txBody>
      </p:sp>
      <p:sp>
        <p:nvSpPr>
          <p:cNvPr id="6" name="Slide Number Placeholder 5"/>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2518109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09EEC30-7159-48BD-919E-B88BF5B4871D}" type="datetime1">
              <a:rPr lang="fr-FR" smtClean="0"/>
              <a:t>19/09/2022</a:t>
            </a:fld>
            <a:endParaRPr lang="fr-FR"/>
          </a:p>
        </p:txBody>
      </p:sp>
      <p:sp>
        <p:nvSpPr>
          <p:cNvPr id="5" name="Footer Placeholder 4"/>
          <p:cNvSpPr>
            <a:spLocks noGrp="1"/>
          </p:cNvSpPr>
          <p:nvPr>
            <p:ph type="ftr" sz="quarter" idx="11"/>
          </p:nvPr>
        </p:nvSpPr>
        <p:spPr/>
        <p:txBody>
          <a:bodyPr/>
          <a:lstStyle/>
          <a:p>
            <a:r>
              <a:rPr lang="fr-FR"/>
              <a:t>Emilien Durif - Xavier Pessoles</a:t>
            </a:r>
          </a:p>
        </p:txBody>
      </p:sp>
      <p:sp>
        <p:nvSpPr>
          <p:cNvPr id="6" name="Slide Number Placeholder 5"/>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146610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lvl2pPr marL="384048" indent="-182880">
              <a:buSzPct val="80000"/>
              <a:buFont typeface="Wingdings" panose="05000000000000000000" pitchFamily="2" charset="2"/>
              <a:buChar char="q"/>
              <a:defRPr/>
            </a:lvl2pPr>
            <a:lvl3pPr marL="566928" indent="-182880">
              <a:buSzPct val="80000"/>
              <a:buFont typeface="Wingdings" panose="05000000000000000000" pitchFamily="2" charset="2"/>
              <a:buChar char="q"/>
              <a:defRPr/>
            </a:lvl3pPr>
            <a:lvl4pPr marL="749808" indent="-182880">
              <a:buSzPct val="80000"/>
              <a:buFont typeface="Wingdings" panose="05000000000000000000" pitchFamily="2" charset="2"/>
              <a:buChar char="q"/>
              <a:defRPr/>
            </a:lvl4pPr>
            <a:lvl5pPr marL="932688" indent="-182880">
              <a:buSzPct val="80000"/>
              <a:buFont typeface="Wingdings" panose="05000000000000000000" pitchFamily="2" charset="2"/>
              <a:buChar char="q"/>
              <a:defRPr/>
            </a:lvl5pPr>
          </a:lstStyle>
          <a:p>
            <a:pPr lvl="0"/>
            <a:r>
              <a:rPr lang="fr-FR" dirty="0"/>
              <a:t>Cliquez pour modifier les styles du texte du masque</a:t>
            </a:r>
          </a:p>
          <a:p>
            <a:pPr lvl="1"/>
            <a:r>
              <a:rPr lang="fr-FR" dirty="0"/>
              <a:t> Deuxième niveau</a:t>
            </a:r>
          </a:p>
          <a:p>
            <a:pPr lvl="2"/>
            <a:r>
              <a:rPr lang="fr-FR" dirty="0"/>
              <a:t> Troisième niveau</a:t>
            </a:r>
          </a:p>
          <a:p>
            <a:pPr lvl="3"/>
            <a:r>
              <a:rPr lang="fr-FR" dirty="0"/>
              <a:t> Quatrième niveau</a:t>
            </a:r>
          </a:p>
          <a:p>
            <a:pPr lvl="4"/>
            <a:r>
              <a:rPr lang="fr-FR" dirty="0"/>
              <a:t> Cinquième niveau</a:t>
            </a:r>
            <a:endParaRPr lang="en-US" dirty="0"/>
          </a:p>
        </p:txBody>
      </p:sp>
      <p:sp>
        <p:nvSpPr>
          <p:cNvPr id="4" name="Date Placeholder 3"/>
          <p:cNvSpPr>
            <a:spLocks noGrp="1"/>
          </p:cNvSpPr>
          <p:nvPr>
            <p:ph type="dt" sz="half" idx="10"/>
          </p:nvPr>
        </p:nvSpPr>
        <p:spPr/>
        <p:txBody>
          <a:bodyPr/>
          <a:lstStyle/>
          <a:p>
            <a:fld id="{8F29FABF-E80A-495C-9336-B7587141AD88}" type="datetime1">
              <a:rPr lang="fr-FR" smtClean="0"/>
              <a:t>19/09/2022</a:t>
            </a:fld>
            <a:endParaRPr lang="fr-FR"/>
          </a:p>
        </p:txBody>
      </p:sp>
      <p:sp>
        <p:nvSpPr>
          <p:cNvPr id="5" name="Footer Placeholder 4"/>
          <p:cNvSpPr>
            <a:spLocks noGrp="1"/>
          </p:cNvSpPr>
          <p:nvPr>
            <p:ph type="ftr" sz="quarter" idx="11"/>
          </p:nvPr>
        </p:nvSpPr>
        <p:spPr/>
        <p:txBody>
          <a:bodyPr/>
          <a:lstStyle/>
          <a:p>
            <a:r>
              <a:rPr lang="fr-FR"/>
              <a:t>Emilien Durif - Xavier Pessoles</a:t>
            </a:r>
          </a:p>
        </p:txBody>
      </p:sp>
      <p:sp>
        <p:nvSpPr>
          <p:cNvPr id="6" name="Slide Number Placeholder 5"/>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102718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FB32791-F8EC-4A6B-8875-0772A0F6D4E8}" type="datetime1">
              <a:rPr lang="fr-FR" smtClean="0"/>
              <a:t>19/09/2022</a:t>
            </a:fld>
            <a:endParaRPr lang="fr-FR"/>
          </a:p>
        </p:txBody>
      </p:sp>
      <p:sp>
        <p:nvSpPr>
          <p:cNvPr id="5" name="Footer Placeholder 4"/>
          <p:cNvSpPr>
            <a:spLocks noGrp="1"/>
          </p:cNvSpPr>
          <p:nvPr>
            <p:ph type="ftr" sz="quarter" idx="11"/>
          </p:nvPr>
        </p:nvSpPr>
        <p:spPr/>
        <p:txBody>
          <a:bodyPr/>
          <a:lstStyle/>
          <a:p>
            <a:r>
              <a:rPr lang="fr-FR"/>
              <a:t>Emilien Durif - Xavier Pessoles</a:t>
            </a:r>
          </a:p>
        </p:txBody>
      </p:sp>
      <p:sp>
        <p:nvSpPr>
          <p:cNvPr id="6" name="Slide Number Placeholder 5"/>
          <p:cNvSpPr>
            <a:spLocks noGrp="1"/>
          </p:cNvSpPr>
          <p:nvPr>
            <p:ph type="sldNum" sz="quarter" idx="12"/>
          </p:nvPr>
        </p:nvSpPr>
        <p:spPr/>
        <p:txBody>
          <a:bodyPr/>
          <a:lstStyle/>
          <a:p>
            <a:fld id="{956FD943-6D90-4B00-A69F-9AB9CE3206A3}"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05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339365" y="33091"/>
            <a:ext cx="11513267" cy="796250"/>
          </a:xfrm>
        </p:spPr>
        <p:txBody>
          <a:bodyPr/>
          <a:lstStyle/>
          <a:p>
            <a:r>
              <a:rPr lang="fr-FR" dirty="0"/>
              <a:t>Modifiez le style du titre</a:t>
            </a:r>
            <a:endParaRPr lang="en-US" dirty="0"/>
          </a:p>
        </p:txBody>
      </p:sp>
      <p:sp>
        <p:nvSpPr>
          <p:cNvPr id="3" name="Content Placeholder 2"/>
          <p:cNvSpPr>
            <a:spLocks noGrp="1"/>
          </p:cNvSpPr>
          <p:nvPr>
            <p:ph sz="half" idx="1"/>
          </p:nvPr>
        </p:nvSpPr>
        <p:spPr>
          <a:xfrm>
            <a:off x="339365" y="967563"/>
            <a:ext cx="5695674" cy="5273749"/>
          </a:xfrm>
        </p:spPr>
        <p:txBody>
          <a:bodyPr/>
          <a:lstStyle>
            <a:lvl2pPr marL="544068" indent="-342900">
              <a:buSzPct val="80000"/>
              <a:buFont typeface="Wingdings" panose="05000000000000000000" pitchFamily="2" charset="2"/>
              <a:buChar char="q"/>
              <a:defRPr/>
            </a:lvl2pPr>
            <a:lvl3pPr marL="726948" indent="-342900">
              <a:buSzPct val="80000"/>
              <a:buFont typeface="Wingdings" panose="05000000000000000000" pitchFamily="2" charset="2"/>
              <a:buChar char="q"/>
              <a:defRPr/>
            </a:lvl3pPr>
            <a:lvl4pPr marL="909828" indent="-342900">
              <a:buSzPct val="80000"/>
              <a:buFont typeface="Wingdings" panose="05000000000000000000" pitchFamily="2" charset="2"/>
              <a:buChar char="q"/>
              <a:defRPr/>
            </a:lvl4pPr>
            <a:lvl5pPr marL="1092708" indent="-342900">
              <a:buSzPct val="80000"/>
              <a:buFont typeface="Wingdings" panose="05000000000000000000" pitchFamily="2" charset="2"/>
              <a:buChar char="q"/>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6156963" y="967562"/>
            <a:ext cx="5695669" cy="5273749"/>
          </a:xfrm>
        </p:spPr>
        <p:txBody>
          <a:bodyPr/>
          <a:lstStyle>
            <a:lvl2pPr marL="384048" indent="-182880">
              <a:buSzPct val="80000"/>
              <a:buFont typeface="Wingdings" panose="05000000000000000000" pitchFamily="2" charset="2"/>
              <a:buChar char="q"/>
              <a:defRPr/>
            </a:lvl2pPr>
            <a:lvl3pPr marL="566928" indent="-182880">
              <a:buSzPct val="80000"/>
              <a:buFont typeface="Wingdings" panose="05000000000000000000" pitchFamily="2" charset="2"/>
              <a:buChar char="q"/>
              <a:defRPr/>
            </a:lvl3pPr>
            <a:lvl4pPr marL="749808" indent="-182880">
              <a:buSzPct val="80000"/>
              <a:buFont typeface="Wingdings" panose="05000000000000000000" pitchFamily="2" charset="2"/>
              <a:buChar char="q"/>
              <a:defRPr/>
            </a:lvl4pPr>
            <a:lvl5pPr marL="932688" indent="-182880">
              <a:buSzPct val="80000"/>
              <a:buFont typeface="Wingdings" panose="05000000000000000000" pitchFamily="2" charset="2"/>
              <a:buChar char="q"/>
              <a:defRPr/>
            </a:lvl5pPr>
          </a:lstStyle>
          <a:p>
            <a:pPr lvl="0"/>
            <a:r>
              <a:rPr lang="fr-FR" dirty="0"/>
              <a:t>Cliquez pour modifier les styles du texte du masque</a:t>
            </a:r>
          </a:p>
          <a:p>
            <a:pPr lvl="1"/>
            <a:r>
              <a:rPr lang="fr-FR" dirty="0"/>
              <a:t> Deuxième niveau</a:t>
            </a:r>
          </a:p>
          <a:p>
            <a:pPr lvl="2"/>
            <a:r>
              <a:rPr lang="fr-FR" dirty="0"/>
              <a:t> Troisième niveau</a:t>
            </a:r>
          </a:p>
          <a:p>
            <a:pPr lvl="3"/>
            <a:r>
              <a:rPr lang="fr-FR" dirty="0"/>
              <a:t> Quatrième niveau</a:t>
            </a:r>
          </a:p>
          <a:p>
            <a:pPr lvl="4"/>
            <a:r>
              <a:rPr lang="fr-FR" dirty="0"/>
              <a:t> Cinquième niveau</a:t>
            </a:r>
            <a:endParaRPr lang="en-US" dirty="0"/>
          </a:p>
        </p:txBody>
      </p:sp>
      <p:sp>
        <p:nvSpPr>
          <p:cNvPr id="5" name="Date Placeholder 4"/>
          <p:cNvSpPr>
            <a:spLocks noGrp="1"/>
          </p:cNvSpPr>
          <p:nvPr>
            <p:ph type="dt" sz="half" idx="10"/>
          </p:nvPr>
        </p:nvSpPr>
        <p:spPr/>
        <p:txBody>
          <a:bodyPr/>
          <a:lstStyle/>
          <a:p>
            <a:fld id="{6F6E662D-883D-4916-A9C6-9B8A15764FA4}" type="datetime1">
              <a:rPr lang="fr-FR" smtClean="0"/>
              <a:t>19/09/2022</a:t>
            </a:fld>
            <a:endParaRPr lang="fr-FR"/>
          </a:p>
        </p:txBody>
      </p:sp>
      <p:sp>
        <p:nvSpPr>
          <p:cNvPr id="6" name="Footer Placeholder 5"/>
          <p:cNvSpPr>
            <a:spLocks noGrp="1"/>
          </p:cNvSpPr>
          <p:nvPr>
            <p:ph type="ftr" sz="quarter" idx="11"/>
          </p:nvPr>
        </p:nvSpPr>
        <p:spPr/>
        <p:txBody>
          <a:bodyPr/>
          <a:lstStyle/>
          <a:p>
            <a:r>
              <a:rPr lang="fr-FR"/>
              <a:t>Emilien Durif - Xavier Pessoles</a:t>
            </a:r>
          </a:p>
        </p:txBody>
      </p:sp>
      <p:sp>
        <p:nvSpPr>
          <p:cNvPr id="7" name="Slide Number Placeholder 6"/>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1623860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339365" y="33090"/>
            <a:ext cx="11513267" cy="785618"/>
          </a:xfrm>
        </p:spPr>
        <p:txBody>
          <a:bodyPr/>
          <a:lstStyle/>
          <a:p>
            <a:r>
              <a:rPr lang="fr-FR" dirty="0"/>
              <a:t>Modifiez le style du titre</a:t>
            </a:r>
            <a:endParaRPr lang="en-US" dirty="0"/>
          </a:p>
        </p:txBody>
      </p:sp>
      <p:sp>
        <p:nvSpPr>
          <p:cNvPr id="3" name="Text Placeholder 2"/>
          <p:cNvSpPr>
            <a:spLocks noGrp="1"/>
          </p:cNvSpPr>
          <p:nvPr>
            <p:ph type="body" idx="1"/>
          </p:nvPr>
        </p:nvSpPr>
        <p:spPr>
          <a:xfrm>
            <a:off x="339365" y="846574"/>
            <a:ext cx="5695675"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Content Placeholder 3"/>
          <p:cNvSpPr>
            <a:spLocks noGrp="1"/>
          </p:cNvSpPr>
          <p:nvPr>
            <p:ph sz="half" idx="2"/>
          </p:nvPr>
        </p:nvSpPr>
        <p:spPr>
          <a:xfrm>
            <a:off x="339365" y="1610722"/>
            <a:ext cx="5695675" cy="4349811"/>
          </a:xfrm>
        </p:spPr>
        <p:txBody>
          <a:bodyPr/>
          <a:lstStyle>
            <a:lvl2pPr marL="384048" indent="-182880">
              <a:buSzPct val="80000"/>
              <a:buFont typeface="Wingdings" panose="05000000000000000000" pitchFamily="2" charset="2"/>
              <a:buChar char="q"/>
              <a:defRPr/>
            </a:lvl2pPr>
            <a:lvl3pPr marL="566928" indent="-182880">
              <a:buSzPct val="80000"/>
              <a:buFont typeface="Wingdings" panose="05000000000000000000" pitchFamily="2" charset="2"/>
              <a:buChar char="q"/>
              <a:defRPr/>
            </a:lvl3pPr>
            <a:lvl4pPr marL="749808" indent="-182880">
              <a:buSzPct val="80000"/>
              <a:buFont typeface="Wingdings" panose="05000000000000000000" pitchFamily="2" charset="2"/>
              <a:buChar char="q"/>
              <a:defRPr/>
            </a:lvl4pPr>
            <a:lvl5pPr marL="932688" indent="-182880">
              <a:buSzPct val="80000"/>
              <a:buFont typeface="Wingdings" panose="05000000000000000000" pitchFamily="2" charset="2"/>
              <a:buChar char="q"/>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ext Placeholder 4"/>
          <p:cNvSpPr>
            <a:spLocks noGrp="1"/>
          </p:cNvSpPr>
          <p:nvPr>
            <p:ph type="body" sz="quarter" idx="3"/>
          </p:nvPr>
        </p:nvSpPr>
        <p:spPr>
          <a:xfrm>
            <a:off x="6156957" y="846574"/>
            <a:ext cx="5695675"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56957" y="1610722"/>
            <a:ext cx="5695675" cy="4349812"/>
          </a:xfrm>
        </p:spPr>
        <p:txBody>
          <a:bodyPr/>
          <a:lstStyle>
            <a:lvl2pPr marL="384048" indent="-182880">
              <a:buSzPct val="80000"/>
              <a:buFont typeface="Wingdings" panose="05000000000000000000" pitchFamily="2" charset="2"/>
              <a:buChar char="q"/>
              <a:defRPr/>
            </a:lvl2pPr>
            <a:lvl3pPr marL="566928" indent="-182880">
              <a:buSzPct val="80000"/>
              <a:buFont typeface="Wingdings" panose="05000000000000000000" pitchFamily="2" charset="2"/>
              <a:buChar char="q"/>
              <a:defRPr/>
            </a:lvl3pPr>
            <a:lvl4pPr marL="749808" indent="-182880">
              <a:buSzPct val="80000"/>
              <a:buFont typeface="Wingdings" panose="05000000000000000000" pitchFamily="2" charset="2"/>
              <a:buChar char="q"/>
              <a:defRPr/>
            </a:lvl4pPr>
            <a:lvl5pPr marL="932688" indent="-182880">
              <a:buSzPct val="80000"/>
              <a:buFont typeface="Wingdings" panose="05000000000000000000" pitchFamily="2" charset="2"/>
              <a:buChar char="q"/>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Date Placeholder 6"/>
          <p:cNvSpPr>
            <a:spLocks noGrp="1"/>
          </p:cNvSpPr>
          <p:nvPr>
            <p:ph type="dt" sz="half" idx="10"/>
          </p:nvPr>
        </p:nvSpPr>
        <p:spPr/>
        <p:txBody>
          <a:bodyPr/>
          <a:lstStyle/>
          <a:p>
            <a:fld id="{8CC6729C-8CF9-4A35-BF91-254AFE4A0BFF}" type="datetime1">
              <a:rPr lang="fr-FR" smtClean="0"/>
              <a:t>19/09/2022</a:t>
            </a:fld>
            <a:endParaRPr lang="fr-FR"/>
          </a:p>
        </p:txBody>
      </p:sp>
      <p:sp>
        <p:nvSpPr>
          <p:cNvPr id="8" name="Footer Placeholder 7"/>
          <p:cNvSpPr>
            <a:spLocks noGrp="1"/>
          </p:cNvSpPr>
          <p:nvPr>
            <p:ph type="ftr" sz="quarter" idx="11"/>
          </p:nvPr>
        </p:nvSpPr>
        <p:spPr/>
        <p:txBody>
          <a:bodyPr/>
          <a:lstStyle/>
          <a:p>
            <a:r>
              <a:rPr lang="fr-FR"/>
              <a:t>Emilien Durif - Xavier Pessoles</a:t>
            </a:r>
          </a:p>
        </p:txBody>
      </p:sp>
      <p:sp>
        <p:nvSpPr>
          <p:cNvPr id="9" name="Slide Number Placeholder 8"/>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3380608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C64ED20-4FDF-4984-8839-93AD0C0F3999}" type="datetime1">
              <a:rPr lang="fr-FR" smtClean="0"/>
              <a:t>19/09/2022</a:t>
            </a:fld>
            <a:endParaRPr lang="fr-FR"/>
          </a:p>
        </p:txBody>
      </p:sp>
      <p:sp>
        <p:nvSpPr>
          <p:cNvPr id="4" name="Footer Placeholder 3"/>
          <p:cNvSpPr>
            <a:spLocks noGrp="1"/>
          </p:cNvSpPr>
          <p:nvPr>
            <p:ph type="ftr" sz="quarter" idx="11"/>
          </p:nvPr>
        </p:nvSpPr>
        <p:spPr/>
        <p:txBody>
          <a:bodyPr/>
          <a:lstStyle/>
          <a:p>
            <a:r>
              <a:rPr lang="fr-FR"/>
              <a:t>Emilien Durif - Xavier Pessoles</a:t>
            </a:r>
          </a:p>
        </p:txBody>
      </p:sp>
      <p:sp>
        <p:nvSpPr>
          <p:cNvPr id="5" name="Slide Number Placeholder 4"/>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382054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75177CB-274D-4F54-B777-893CB4D9A54D}" type="datetime1">
              <a:rPr lang="fr-FR" smtClean="0"/>
              <a:t>19/09/2022</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FR"/>
              <a:t>Emilien Durif - Xavier Pessoles</a:t>
            </a:r>
          </a:p>
        </p:txBody>
      </p:sp>
      <p:sp>
        <p:nvSpPr>
          <p:cNvPr id="9" name="Slide Number Placeholder 8"/>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2347230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19BD2F3-EBBD-4C08-A019-2D876658B899}" type="datetime1">
              <a:rPr lang="fr-FR" smtClean="0"/>
              <a:t>19/09/2022</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r-FR"/>
              <a:t>Emilien Durif - Xavier Pessoles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56FD943-6D90-4B00-A69F-9AB9CE3206A3}" type="slidenum">
              <a:rPr lang="fr-FR" smtClean="0"/>
              <a:t>‹N°›</a:t>
            </a:fld>
            <a:endParaRPr lang="fr-FR"/>
          </a:p>
        </p:txBody>
      </p:sp>
    </p:spTree>
    <p:extLst>
      <p:ext uri="{BB962C8B-B14F-4D97-AF65-F5344CB8AC3E}">
        <p14:creationId xmlns:p14="http://schemas.microsoft.com/office/powerpoint/2010/main" val="3408125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4C6F08E-408B-402B-8B70-8D56FF60FA51}" type="datetime1">
              <a:rPr lang="fr-FR" smtClean="0"/>
              <a:t>19/09/2022</a:t>
            </a:fld>
            <a:endParaRPr lang="fr-FR"/>
          </a:p>
        </p:txBody>
      </p:sp>
      <p:sp>
        <p:nvSpPr>
          <p:cNvPr id="6" name="Footer Placeholder 5"/>
          <p:cNvSpPr>
            <a:spLocks noGrp="1"/>
          </p:cNvSpPr>
          <p:nvPr>
            <p:ph type="ftr" sz="quarter" idx="11"/>
          </p:nvPr>
        </p:nvSpPr>
        <p:spPr/>
        <p:txBody>
          <a:bodyPr/>
          <a:lstStyle/>
          <a:p>
            <a:r>
              <a:rPr lang="fr-FR"/>
              <a:t>Emilien Durif - Xavier Pessoles</a:t>
            </a:r>
          </a:p>
        </p:txBody>
      </p:sp>
      <p:sp>
        <p:nvSpPr>
          <p:cNvPr id="7" name="Slide Number Placeholder 6"/>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396421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rgbClr val="62553E"/>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39365" y="33091"/>
            <a:ext cx="11519555" cy="796463"/>
          </a:xfrm>
          <a:prstGeom prst="rect">
            <a:avLst/>
          </a:prstGeom>
        </p:spPr>
        <p:txBody>
          <a:bodyPr vert="horz" lIns="91440" tIns="45720" rIns="91440" bIns="45720" rtlCol="0" anchor="b">
            <a:normAutofit/>
          </a:bodyPr>
          <a:lstStyle/>
          <a:p>
            <a:r>
              <a:rPr lang="fr-FR" dirty="0"/>
              <a:t>Modifiez le style du titre</a:t>
            </a:r>
            <a:endParaRPr lang="en-US" dirty="0"/>
          </a:p>
        </p:txBody>
      </p:sp>
      <p:sp>
        <p:nvSpPr>
          <p:cNvPr id="3" name="Text Placeholder 2"/>
          <p:cNvSpPr>
            <a:spLocks noGrp="1"/>
          </p:cNvSpPr>
          <p:nvPr>
            <p:ph type="body" idx="1"/>
          </p:nvPr>
        </p:nvSpPr>
        <p:spPr>
          <a:xfrm>
            <a:off x="339365" y="954541"/>
            <a:ext cx="11519555" cy="5220013"/>
          </a:xfrm>
          <a:prstGeom prst="rect">
            <a:avLst/>
          </a:prstGeom>
        </p:spPr>
        <p:txBody>
          <a:bodyPr vert="horz" lIns="0" tIns="45720" rIns="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339366" y="6459786"/>
            <a:ext cx="1434401" cy="365124"/>
          </a:xfrm>
          <a:prstGeom prst="rect">
            <a:avLst/>
          </a:prstGeom>
        </p:spPr>
        <p:txBody>
          <a:bodyPr vert="horz" lIns="91440" tIns="45720" rIns="91440" bIns="45720" rtlCol="0" anchor="ctr"/>
          <a:lstStyle>
            <a:lvl1pPr algn="l">
              <a:defRPr sz="900">
                <a:solidFill>
                  <a:srgbClr val="FFFFFF"/>
                </a:solidFill>
              </a:defRPr>
            </a:lvl1pPr>
          </a:lstStyle>
          <a:p>
            <a:fld id="{3D0DD409-5CB6-45A1-9126-76FD1E26B274}" type="datetime1">
              <a:rPr lang="fr-FR" smtClean="0"/>
              <a:t>19/09/2022</a:t>
            </a:fld>
            <a:endParaRPr lang="fr-FR" dirty="0"/>
          </a:p>
        </p:txBody>
      </p:sp>
      <p:sp>
        <p:nvSpPr>
          <p:cNvPr id="5" name="Footer Placeholder 4"/>
          <p:cNvSpPr>
            <a:spLocks noGrp="1"/>
          </p:cNvSpPr>
          <p:nvPr>
            <p:ph type="ftr" sz="quarter" idx="3"/>
          </p:nvPr>
        </p:nvSpPr>
        <p:spPr>
          <a:xfrm>
            <a:off x="2493433" y="6459785"/>
            <a:ext cx="7200899"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FR"/>
              <a:t>Emilien Durif - Xavier Pessoles</a:t>
            </a:r>
            <a:endParaRPr lang="fr-FR" dirty="0"/>
          </a:p>
        </p:txBody>
      </p:sp>
      <p:sp>
        <p:nvSpPr>
          <p:cNvPr id="6" name="Slide Number Placeholder 5"/>
          <p:cNvSpPr>
            <a:spLocks noGrp="1"/>
          </p:cNvSpPr>
          <p:nvPr>
            <p:ph type="sldNum" sz="quarter" idx="4"/>
          </p:nvPr>
        </p:nvSpPr>
        <p:spPr>
          <a:xfrm>
            <a:off x="10418232" y="6459786"/>
            <a:ext cx="1434401" cy="365124"/>
          </a:xfrm>
          <a:prstGeom prst="rect">
            <a:avLst/>
          </a:prstGeom>
        </p:spPr>
        <p:txBody>
          <a:bodyPr vert="horz" lIns="91440" tIns="45720" rIns="91440" bIns="45720" rtlCol="0" anchor="ctr"/>
          <a:lstStyle>
            <a:lvl1pPr algn="r">
              <a:defRPr sz="1050">
                <a:solidFill>
                  <a:srgbClr val="FFFFFF"/>
                </a:solidFill>
              </a:defRPr>
            </a:lvl1pPr>
          </a:lstStyle>
          <a:p>
            <a:fld id="{956FD943-6D90-4B00-A69F-9AB9CE3206A3}" type="slidenum">
              <a:rPr lang="fr-FR" smtClean="0"/>
              <a:t>‹N°›</a:t>
            </a:fld>
            <a:endParaRPr lang="fr-FR" dirty="0"/>
          </a:p>
        </p:txBody>
      </p:sp>
      <p:cxnSp>
        <p:nvCxnSpPr>
          <p:cNvPr id="10" name="Straight Connector 9"/>
          <p:cNvCxnSpPr>
            <a:cxnSpLocks/>
          </p:cNvCxnSpPr>
          <p:nvPr/>
        </p:nvCxnSpPr>
        <p:spPr>
          <a:xfrm>
            <a:off x="339365" y="829554"/>
            <a:ext cx="11519555"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979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2"/>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2"/>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4D45BC-35FD-4539-A0AD-629E63087D64}"/>
              </a:ext>
            </a:extLst>
          </p:cNvPr>
          <p:cNvSpPr>
            <a:spLocks noGrp="1"/>
          </p:cNvSpPr>
          <p:nvPr>
            <p:ph type="ctrTitle"/>
          </p:nvPr>
        </p:nvSpPr>
        <p:spPr/>
        <p:txBody>
          <a:bodyPr>
            <a:normAutofit/>
          </a:bodyPr>
          <a:lstStyle/>
          <a:p>
            <a:r>
              <a:rPr lang="fr-FR" sz="4800" b="1" dirty="0" err="1"/>
              <a:t>Education</a:t>
            </a:r>
            <a:r>
              <a:rPr lang="fr-FR" sz="4800" b="1" dirty="0"/>
              <a:t> </a:t>
            </a:r>
            <a:r>
              <a:rPr lang="fr-FR" sz="4800" b="1" dirty="0" err="1"/>
              <a:t>Fellow</a:t>
            </a:r>
            <a:r>
              <a:rPr lang="fr-FR" sz="4800" b="1" dirty="0"/>
              <a:t> UM6P</a:t>
            </a:r>
          </a:p>
        </p:txBody>
      </p:sp>
      <p:sp>
        <p:nvSpPr>
          <p:cNvPr id="3" name="Sous-titre 2">
            <a:extLst>
              <a:ext uri="{FF2B5EF4-FFF2-40B4-BE49-F238E27FC236}">
                <a16:creationId xmlns:a16="http://schemas.microsoft.com/office/drawing/2014/main" id="{F8D619D0-DA39-47D9-8B61-58E17C408F85}"/>
              </a:ext>
            </a:extLst>
          </p:cNvPr>
          <p:cNvSpPr>
            <a:spLocks noGrp="1"/>
          </p:cNvSpPr>
          <p:nvPr>
            <p:ph type="subTitle" idx="1"/>
          </p:nvPr>
        </p:nvSpPr>
        <p:spPr>
          <a:xfrm>
            <a:off x="1100051" y="4455620"/>
            <a:ext cx="10058400" cy="665020"/>
          </a:xfrm>
        </p:spPr>
        <p:txBody>
          <a:bodyPr/>
          <a:lstStyle/>
          <a:p>
            <a:r>
              <a:rPr lang="fr-FR" dirty="0"/>
              <a:t>Objectif : Proposer une Progression pédagogique annuelle</a:t>
            </a:r>
          </a:p>
        </p:txBody>
      </p:sp>
      <p:sp>
        <p:nvSpPr>
          <p:cNvPr id="5" name="Espace réservé du pied de page 4">
            <a:extLst>
              <a:ext uri="{FF2B5EF4-FFF2-40B4-BE49-F238E27FC236}">
                <a16:creationId xmlns:a16="http://schemas.microsoft.com/office/drawing/2014/main" id="{65EDDEC6-D056-43E9-A372-5665D3B59A86}"/>
              </a:ext>
            </a:extLst>
          </p:cNvPr>
          <p:cNvSpPr>
            <a:spLocks noGrp="1"/>
          </p:cNvSpPr>
          <p:nvPr>
            <p:ph type="ftr" sz="quarter" idx="11"/>
          </p:nvPr>
        </p:nvSpPr>
        <p:spPr/>
        <p:txBody>
          <a:bodyPr/>
          <a:lstStyle/>
          <a:p>
            <a:r>
              <a:rPr lang="fr-FR"/>
              <a:t>Emilien Durif - Xavier Pessoles</a:t>
            </a:r>
          </a:p>
        </p:txBody>
      </p:sp>
      <p:sp>
        <p:nvSpPr>
          <p:cNvPr id="6" name="Espace réservé du numéro de diapositive 5">
            <a:extLst>
              <a:ext uri="{FF2B5EF4-FFF2-40B4-BE49-F238E27FC236}">
                <a16:creationId xmlns:a16="http://schemas.microsoft.com/office/drawing/2014/main" id="{5129DA60-8BFA-475B-9D9F-D74779382A1F}"/>
              </a:ext>
            </a:extLst>
          </p:cNvPr>
          <p:cNvSpPr>
            <a:spLocks noGrp="1"/>
          </p:cNvSpPr>
          <p:nvPr>
            <p:ph type="sldNum" sz="quarter" idx="12"/>
          </p:nvPr>
        </p:nvSpPr>
        <p:spPr/>
        <p:txBody>
          <a:bodyPr/>
          <a:lstStyle/>
          <a:p>
            <a:fld id="{956FD943-6D90-4B00-A69F-9AB9CE3206A3}" type="slidenum">
              <a:rPr lang="fr-FR" smtClean="0"/>
              <a:t>1</a:t>
            </a:fld>
            <a:endParaRPr lang="fr-FR"/>
          </a:p>
        </p:txBody>
      </p:sp>
    </p:spTree>
    <p:extLst>
      <p:ext uri="{BB962C8B-B14F-4D97-AF65-F5344CB8AC3E}">
        <p14:creationId xmlns:p14="http://schemas.microsoft.com/office/powerpoint/2010/main" val="952380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B31715-C262-4125-A95C-B60CF2E1C6A2}"/>
              </a:ext>
            </a:extLst>
          </p:cNvPr>
          <p:cNvSpPr>
            <a:spLocks noGrp="1"/>
          </p:cNvSpPr>
          <p:nvPr>
            <p:ph type="title"/>
          </p:nvPr>
        </p:nvSpPr>
        <p:spPr/>
        <p:txBody>
          <a:bodyPr/>
          <a:lstStyle/>
          <a:p>
            <a:r>
              <a:rPr lang="fr-FR" dirty="0"/>
              <a:t>2</a:t>
            </a:r>
            <a:r>
              <a:rPr lang="fr-FR" baseline="30000" dirty="0"/>
              <a:t>ème</a:t>
            </a:r>
            <a:r>
              <a:rPr lang="fr-FR" dirty="0"/>
              <a:t> étape – Approche système</a:t>
            </a:r>
          </a:p>
        </p:txBody>
      </p:sp>
      <p:sp>
        <p:nvSpPr>
          <p:cNvPr id="3" name="Espace réservé du contenu 2">
            <a:extLst>
              <a:ext uri="{FF2B5EF4-FFF2-40B4-BE49-F238E27FC236}">
                <a16:creationId xmlns:a16="http://schemas.microsoft.com/office/drawing/2014/main" id="{4FEC522A-C7AB-44FD-AAF1-28607E45CA30}"/>
              </a:ext>
            </a:extLst>
          </p:cNvPr>
          <p:cNvSpPr>
            <a:spLocks noGrp="1"/>
          </p:cNvSpPr>
          <p:nvPr>
            <p:ph idx="1"/>
          </p:nvPr>
        </p:nvSpPr>
        <p:spPr/>
        <p:txBody>
          <a:bodyPr>
            <a:normAutofit/>
          </a:bodyPr>
          <a:lstStyle/>
          <a:p>
            <a:pPr>
              <a:buSzPct val="80000"/>
              <a:buFont typeface="Wingdings" panose="05000000000000000000" pitchFamily="2" charset="2"/>
              <a:buChar char="q"/>
            </a:pPr>
            <a:r>
              <a:rPr lang="fr-FR" sz="2800" dirty="0"/>
              <a:t> Afin d’articuler les blocs de compétences plusieurs il est </a:t>
            </a:r>
            <a:r>
              <a:rPr lang="fr-FR" sz="2800" dirty="0" err="1"/>
              <a:t>possiblé</a:t>
            </a:r>
            <a:r>
              <a:rPr lang="fr-FR" sz="2800" dirty="0"/>
              <a:t> d’adopter une approche système à savoir :</a:t>
            </a:r>
          </a:p>
          <a:p>
            <a:pPr lvl="1"/>
            <a:r>
              <a:rPr lang="fr-FR" dirty="0"/>
              <a:t> de la problématique générale (globale, externe) puis, progressivement, vers les solutions technologiques retenues</a:t>
            </a:r>
          </a:p>
          <a:p>
            <a:pPr lvl="1"/>
            <a:r>
              <a:rPr lang="fr-FR" dirty="0"/>
              <a:t> éventuellement, de l’entrée (« partie commande ») vers la sortie (« partie opérative »).</a:t>
            </a:r>
          </a:p>
        </p:txBody>
      </p:sp>
      <p:sp>
        <p:nvSpPr>
          <p:cNvPr id="4" name="Espace réservé du pied de page 3">
            <a:extLst>
              <a:ext uri="{FF2B5EF4-FFF2-40B4-BE49-F238E27FC236}">
                <a16:creationId xmlns:a16="http://schemas.microsoft.com/office/drawing/2014/main" id="{A5F352F9-66A6-4C30-A237-40B16D2CD7FA}"/>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6965D6F7-25D2-4F32-A884-98F540AB32F2}"/>
              </a:ext>
            </a:extLst>
          </p:cNvPr>
          <p:cNvSpPr>
            <a:spLocks noGrp="1"/>
          </p:cNvSpPr>
          <p:nvPr>
            <p:ph type="sldNum" sz="quarter" idx="12"/>
          </p:nvPr>
        </p:nvSpPr>
        <p:spPr/>
        <p:txBody>
          <a:bodyPr/>
          <a:lstStyle/>
          <a:p>
            <a:fld id="{956FD943-6D90-4B00-A69F-9AB9CE3206A3}" type="slidenum">
              <a:rPr lang="fr-FR" smtClean="0"/>
              <a:t>10</a:t>
            </a:fld>
            <a:endParaRPr lang="fr-FR"/>
          </a:p>
        </p:txBody>
      </p:sp>
    </p:spTree>
    <p:extLst>
      <p:ext uri="{BB962C8B-B14F-4D97-AF65-F5344CB8AC3E}">
        <p14:creationId xmlns:p14="http://schemas.microsoft.com/office/powerpoint/2010/main" val="2011674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B31715-C262-4125-A95C-B60CF2E1C6A2}"/>
              </a:ext>
            </a:extLst>
          </p:cNvPr>
          <p:cNvSpPr>
            <a:spLocks noGrp="1"/>
          </p:cNvSpPr>
          <p:nvPr>
            <p:ph type="title"/>
          </p:nvPr>
        </p:nvSpPr>
        <p:spPr/>
        <p:txBody>
          <a:bodyPr/>
          <a:lstStyle/>
          <a:p>
            <a:r>
              <a:rPr lang="fr-FR" dirty="0"/>
              <a:t>3</a:t>
            </a:r>
            <a:r>
              <a:rPr lang="fr-FR" baseline="30000" dirty="0"/>
              <a:t>ème</a:t>
            </a:r>
            <a:r>
              <a:rPr lang="fr-FR" dirty="0"/>
              <a:t> étape – Approche spiralaire</a:t>
            </a:r>
          </a:p>
        </p:txBody>
      </p:sp>
      <p:sp>
        <p:nvSpPr>
          <p:cNvPr id="3" name="Espace réservé du contenu 2">
            <a:extLst>
              <a:ext uri="{FF2B5EF4-FFF2-40B4-BE49-F238E27FC236}">
                <a16:creationId xmlns:a16="http://schemas.microsoft.com/office/drawing/2014/main" id="{4FEC522A-C7AB-44FD-AAF1-28607E45CA30}"/>
              </a:ext>
            </a:extLst>
          </p:cNvPr>
          <p:cNvSpPr>
            <a:spLocks noGrp="1"/>
          </p:cNvSpPr>
          <p:nvPr>
            <p:ph idx="1"/>
          </p:nvPr>
        </p:nvSpPr>
        <p:spPr/>
        <p:txBody>
          <a:bodyPr>
            <a:normAutofit/>
          </a:bodyPr>
          <a:lstStyle/>
          <a:p>
            <a:pPr>
              <a:buSzPct val="80000"/>
              <a:buFont typeface="Wingdings" panose="05000000000000000000" pitchFamily="2" charset="2"/>
              <a:buChar char="q"/>
            </a:pPr>
            <a:r>
              <a:rPr lang="fr-FR" sz="2800" dirty="0"/>
              <a:t> Si certains concepts sont jugés trop difficilement assimilables en un seul temps, on peut les aborder à plusieurs reprises, dans plusieurs blocs de compétences afin que la compétence visée soit atteinte. </a:t>
            </a:r>
          </a:p>
          <a:p>
            <a:pPr>
              <a:buSzPct val="80000"/>
              <a:buFont typeface="Wingdings" panose="05000000000000000000" pitchFamily="2" charset="2"/>
              <a:buChar char="q"/>
            </a:pPr>
            <a:endParaRPr lang="fr-FR" sz="2800" dirty="0"/>
          </a:p>
          <a:p>
            <a:pPr>
              <a:buSzPct val="80000"/>
              <a:buFont typeface="Wingdings" panose="05000000000000000000" pitchFamily="2" charset="2"/>
              <a:buChar char="q"/>
            </a:pPr>
            <a:r>
              <a:rPr lang="fr-FR" sz="2800" dirty="0"/>
              <a:t> Certaines compétences peuvent être considérées comme à acquisition longue (les compétences expérimentales ou les compétences de communication par exemple). </a:t>
            </a:r>
          </a:p>
          <a:p>
            <a:pPr>
              <a:buSzPct val="80000"/>
              <a:buFont typeface="Wingdings" panose="05000000000000000000" pitchFamily="2" charset="2"/>
              <a:buChar char="q"/>
            </a:pPr>
            <a:endParaRPr lang="fr-FR" sz="2800" dirty="0"/>
          </a:p>
          <a:p>
            <a:pPr>
              <a:buSzPct val="80000"/>
              <a:buFont typeface="Wingdings" panose="05000000000000000000" pitchFamily="2" charset="2"/>
              <a:buChar char="q"/>
            </a:pPr>
            <a:r>
              <a:rPr lang="fr-FR" sz="2800" dirty="0"/>
              <a:t> Ces compétences sont souvent étiquetées S4. Il faudra donc veilleur à les intégrées tout au long de la formation. </a:t>
            </a:r>
          </a:p>
        </p:txBody>
      </p:sp>
      <p:sp>
        <p:nvSpPr>
          <p:cNvPr id="4" name="Espace réservé du pied de page 3">
            <a:extLst>
              <a:ext uri="{FF2B5EF4-FFF2-40B4-BE49-F238E27FC236}">
                <a16:creationId xmlns:a16="http://schemas.microsoft.com/office/drawing/2014/main" id="{A5F352F9-66A6-4C30-A237-40B16D2CD7FA}"/>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6965D6F7-25D2-4F32-A884-98F540AB32F2}"/>
              </a:ext>
            </a:extLst>
          </p:cNvPr>
          <p:cNvSpPr>
            <a:spLocks noGrp="1"/>
          </p:cNvSpPr>
          <p:nvPr>
            <p:ph type="sldNum" sz="quarter" idx="12"/>
          </p:nvPr>
        </p:nvSpPr>
        <p:spPr/>
        <p:txBody>
          <a:bodyPr/>
          <a:lstStyle/>
          <a:p>
            <a:fld id="{956FD943-6D90-4B00-A69F-9AB9CE3206A3}" type="slidenum">
              <a:rPr lang="fr-FR" smtClean="0"/>
              <a:t>11</a:t>
            </a:fld>
            <a:endParaRPr lang="fr-FR"/>
          </a:p>
        </p:txBody>
      </p:sp>
    </p:spTree>
    <p:extLst>
      <p:ext uri="{BB962C8B-B14F-4D97-AF65-F5344CB8AC3E}">
        <p14:creationId xmlns:p14="http://schemas.microsoft.com/office/powerpoint/2010/main" val="1095971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CA8E66-1EDA-4F16-9C0C-A7C21864D7E7}"/>
              </a:ext>
            </a:extLst>
          </p:cNvPr>
          <p:cNvSpPr>
            <a:spLocks noGrp="1"/>
          </p:cNvSpPr>
          <p:nvPr>
            <p:ph type="title"/>
          </p:nvPr>
        </p:nvSpPr>
        <p:spPr/>
        <p:txBody>
          <a:bodyPr/>
          <a:lstStyle/>
          <a:p>
            <a:r>
              <a:rPr lang="fr-FR" dirty="0"/>
              <a:t>Quels outils pour faire sa progression</a:t>
            </a:r>
          </a:p>
        </p:txBody>
      </p:sp>
      <p:sp>
        <p:nvSpPr>
          <p:cNvPr id="3" name="Espace réservé du contenu 2">
            <a:extLst>
              <a:ext uri="{FF2B5EF4-FFF2-40B4-BE49-F238E27FC236}">
                <a16:creationId xmlns:a16="http://schemas.microsoft.com/office/drawing/2014/main" id="{8551683E-24D2-44D5-BACA-438CC871F4CA}"/>
              </a:ext>
            </a:extLst>
          </p:cNvPr>
          <p:cNvSpPr>
            <a:spLocks noGrp="1"/>
          </p:cNvSpPr>
          <p:nvPr>
            <p:ph idx="1"/>
          </p:nvPr>
        </p:nvSpPr>
        <p:spPr/>
        <p:txBody>
          <a:bodyPr/>
          <a:lstStyle/>
          <a:p>
            <a:pPr>
              <a:buFont typeface="Wingdings" panose="05000000000000000000" pitchFamily="2" charset="2"/>
              <a:buChar char="q"/>
            </a:pPr>
            <a:r>
              <a:rPr lang="fr-FR" dirty="0"/>
              <a:t> Peu/pas d’outils permettent de gérer sa progression pédagogique. Suivant nos besoins, des outils plus ou moins sophistiqués peuvent être mis en œuvre.</a:t>
            </a:r>
          </a:p>
          <a:p>
            <a:pPr>
              <a:buFont typeface="Wingdings" panose="05000000000000000000" pitchFamily="2" charset="2"/>
              <a:buChar char="q"/>
            </a:pPr>
            <a:endParaRPr lang="fr-FR" dirty="0"/>
          </a:p>
          <a:p>
            <a:pPr>
              <a:buFont typeface="Wingdings" panose="05000000000000000000" pitchFamily="2" charset="2"/>
              <a:buChar char="q"/>
            </a:pPr>
            <a:r>
              <a:rPr lang="fr-FR" dirty="0"/>
              <a:t> Solution commune : tableaux </a:t>
            </a:r>
            <a:r>
              <a:rPr lang="fr-FR" dirty="0" err="1"/>
              <a:t>excel</a:t>
            </a:r>
            <a:endParaRPr lang="fr-FR" dirty="0"/>
          </a:p>
          <a:p>
            <a:pPr>
              <a:buFont typeface="Wingdings" panose="05000000000000000000" pitchFamily="2" charset="2"/>
              <a:buChar char="q"/>
            </a:pPr>
            <a:endParaRPr lang="fr-FR" dirty="0"/>
          </a:p>
          <a:p>
            <a:pPr>
              <a:buFont typeface="Wingdings" panose="05000000000000000000" pitchFamily="2" charset="2"/>
              <a:buChar char="q"/>
            </a:pPr>
            <a:r>
              <a:rPr lang="fr-FR" dirty="0"/>
              <a:t> Solution parfois plus complète : utilisation d’une base de donnée (permet d’intégrer une BDD d’exercices, l’évolution des étudiants… )</a:t>
            </a:r>
          </a:p>
          <a:p>
            <a:pPr>
              <a:buFont typeface="Wingdings" panose="05000000000000000000" pitchFamily="2" charset="2"/>
              <a:buChar char="q"/>
            </a:pPr>
            <a:endParaRPr lang="fr-FR" dirty="0"/>
          </a:p>
          <a:p>
            <a:pPr>
              <a:buFont typeface="Wingdings" panose="05000000000000000000" pitchFamily="2" charset="2"/>
              <a:buChar char="q"/>
            </a:pPr>
            <a:r>
              <a:rPr lang="fr-FR" dirty="0"/>
              <a:t> Libre à vous d’exercer votre liberté pédagogique… </a:t>
            </a:r>
          </a:p>
        </p:txBody>
      </p:sp>
      <p:sp>
        <p:nvSpPr>
          <p:cNvPr id="4" name="Espace réservé du pied de page 3">
            <a:extLst>
              <a:ext uri="{FF2B5EF4-FFF2-40B4-BE49-F238E27FC236}">
                <a16:creationId xmlns:a16="http://schemas.microsoft.com/office/drawing/2014/main" id="{DBC04DED-70FB-4925-9A51-FE662042122F}"/>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6EDBE8F5-B322-4E44-AD8D-6DC8EB0CFEBB}"/>
              </a:ext>
            </a:extLst>
          </p:cNvPr>
          <p:cNvSpPr>
            <a:spLocks noGrp="1"/>
          </p:cNvSpPr>
          <p:nvPr>
            <p:ph type="sldNum" sz="quarter" idx="12"/>
          </p:nvPr>
        </p:nvSpPr>
        <p:spPr/>
        <p:txBody>
          <a:bodyPr/>
          <a:lstStyle/>
          <a:p>
            <a:fld id="{956FD943-6D90-4B00-A69F-9AB9CE3206A3}" type="slidenum">
              <a:rPr lang="fr-FR" smtClean="0"/>
              <a:t>12</a:t>
            </a:fld>
            <a:endParaRPr lang="fr-FR"/>
          </a:p>
        </p:txBody>
      </p:sp>
    </p:spTree>
    <p:extLst>
      <p:ext uri="{BB962C8B-B14F-4D97-AF65-F5344CB8AC3E}">
        <p14:creationId xmlns:p14="http://schemas.microsoft.com/office/powerpoint/2010/main" val="4094248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538537-DADC-403E-8569-96BCE0485F8F}"/>
              </a:ext>
            </a:extLst>
          </p:cNvPr>
          <p:cNvSpPr>
            <a:spLocks noGrp="1"/>
          </p:cNvSpPr>
          <p:nvPr>
            <p:ph type="title"/>
          </p:nvPr>
        </p:nvSpPr>
        <p:spPr/>
        <p:txBody>
          <a:bodyPr/>
          <a:lstStyle/>
          <a:p>
            <a:r>
              <a:rPr lang="fr-FR" dirty="0"/>
              <a:t>Une progression pédagogique, pourquoi ?</a:t>
            </a:r>
          </a:p>
        </p:txBody>
      </p:sp>
      <p:sp>
        <p:nvSpPr>
          <p:cNvPr id="3" name="Espace réservé du contenu 2">
            <a:extLst>
              <a:ext uri="{FF2B5EF4-FFF2-40B4-BE49-F238E27FC236}">
                <a16:creationId xmlns:a16="http://schemas.microsoft.com/office/drawing/2014/main" id="{E7881CF8-0EED-4C31-A3A8-47FAFD0344F9}"/>
              </a:ext>
            </a:extLst>
          </p:cNvPr>
          <p:cNvSpPr>
            <a:spLocks noGrp="1"/>
          </p:cNvSpPr>
          <p:nvPr>
            <p:ph idx="1"/>
          </p:nvPr>
        </p:nvSpPr>
        <p:spPr>
          <a:xfrm>
            <a:off x="339365" y="954541"/>
            <a:ext cx="11519555" cy="5322969"/>
          </a:xfrm>
        </p:spPr>
        <p:txBody>
          <a:bodyPr>
            <a:normAutofit/>
          </a:bodyPr>
          <a:lstStyle/>
          <a:p>
            <a:r>
              <a:rPr lang="fr-FR" dirty="0"/>
              <a:t>Les sciences de l’ingénieur ont pour d’une part de comprendre les systèmes conçus et produits par les hommes. D’autre part, elles doivent permettre de donner aux élèves, étudiants ou ingénieur de concevoir des produits innovants permettant de répondre à des problématiques nouvelles. </a:t>
            </a:r>
          </a:p>
          <a:p>
            <a:endParaRPr lang="fr-FR" dirty="0"/>
          </a:p>
          <a:p>
            <a:r>
              <a:rPr lang="fr-FR" dirty="0"/>
              <a:t>Pour cela les élèves doivent développer des compétences </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a:buFont typeface="Wingdings" panose="05000000000000000000" pitchFamily="2" charset="2"/>
              <a:buChar char=""/>
            </a:pPr>
            <a:r>
              <a:rPr lang="fr-FR" dirty="0"/>
              <a:t> </a:t>
            </a:r>
            <a:r>
              <a:rPr lang="fr-FR" b="1" dirty="0">
                <a:solidFill>
                  <a:schemeClr val="accent3">
                    <a:lumMod val="50000"/>
                  </a:schemeClr>
                </a:solidFill>
              </a:rPr>
              <a:t>La progression pédagogique doit permettre aux étudiants de développer ces compétences pendant toute la durée de la formation.</a:t>
            </a:r>
          </a:p>
        </p:txBody>
      </p:sp>
      <p:sp>
        <p:nvSpPr>
          <p:cNvPr id="4" name="Espace réservé du pied de page 3">
            <a:extLst>
              <a:ext uri="{FF2B5EF4-FFF2-40B4-BE49-F238E27FC236}">
                <a16:creationId xmlns:a16="http://schemas.microsoft.com/office/drawing/2014/main" id="{84566889-5154-4180-ABBC-474A56DC4420}"/>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50C5AB51-2306-4D27-8541-3F5C045AA6A2}"/>
              </a:ext>
            </a:extLst>
          </p:cNvPr>
          <p:cNvSpPr>
            <a:spLocks noGrp="1"/>
          </p:cNvSpPr>
          <p:nvPr>
            <p:ph type="sldNum" sz="quarter" idx="12"/>
          </p:nvPr>
        </p:nvSpPr>
        <p:spPr/>
        <p:txBody>
          <a:bodyPr/>
          <a:lstStyle/>
          <a:p>
            <a:fld id="{956FD943-6D90-4B00-A69F-9AB9CE3206A3}" type="slidenum">
              <a:rPr lang="fr-FR" smtClean="0"/>
              <a:t>2</a:t>
            </a:fld>
            <a:endParaRPr lang="fr-FR"/>
          </a:p>
        </p:txBody>
      </p:sp>
      <p:sp>
        <p:nvSpPr>
          <p:cNvPr id="6" name="Rectangle : coins arrondis 5">
            <a:extLst>
              <a:ext uri="{FF2B5EF4-FFF2-40B4-BE49-F238E27FC236}">
                <a16:creationId xmlns:a16="http://schemas.microsoft.com/office/drawing/2014/main" id="{137DC4AD-476A-48C8-BC77-38FA940A8E05}"/>
              </a:ext>
            </a:extLst>
          </p:cNvPr>
          <p:cNvSpPr/>
          <p:nvPr/>
        </p:nvSpPr>
        <p:spPr>
          <a:xfrm>
            <a:off x="512623" y="2945609"/>
            <a:ext cx="2160000" cy="684000"/>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Analyse</a:t>
            </a:r>
          </a:p>
        </p:txBody>
      </p:sp>
      <p:sp>
        <p:nvSpPr>
          <p:cNvPr id="7" name="Rectangle : coins arrondis 6">
            <a:extLst>
              <a:ext uri="{FF2B5EF4-FFF2-40B4-BE49-F238E27FC236}">
                <a16:creationId xmlns:a16="http://schemas.microsoft.com/office/drawing/2014/main" id="{B564CF91-CDEE-41BC-84BE-1E9956393D9A}"/>
              </a:ext>
            </a:extLst>
          </p:cNvPr>
          <p:cNvSpPr/>
          <p:nvPr/>
        </p:nvSpPr>
        <p:spPr>
          <a:xfrm>
            <a:off x="1592623" y="3773067"/>
            <a:ext cx="2160000" cy="684000"/>
          </a:xfrm>
          <a:prstGeom prst="roundRect">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Modélisation</a:t>
            </a:r>
          </a:p>
        </p:txBody>
      </p:sp>
      <p:sp>
        <p:nvSpPr>
          <p:cNvPr id="8" name="Rectangle : coins arrondis 7">
            <a:extLst>
              <a:ext uri="{FF2B5EF4-FFF2-40B4-BE49-F238E27FC236}">
                <a16:creationId xmlns:a16="http://schemas.microsoft.com/office/drawing/2014/main" id="{661BCAC7-6BF6-4665-8A1A-B23A9BD1947D}"/>
              </a:ext>
            </a:extLst>
          </p:cNvPr>
          <p:cNvSpPr/>
          <p:nvPr/>
        </p:nvSpPr>
        <p:spPr>
          <a:xfrm>
            <a:off x="2672623" y="4600525"/>
            <a:ext cx="2160000" cy="684000"/>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Simulation</a:t>
            </a:r>
          </a:p>
        </p:txBody>
      </p:sp>
      <p:sp>
        <p:nvSpPr>
          <p:cNvPr id="9" name="Rectangle : coins arrondis 8">
            <a:extLst>
              <a:ext uri="{FF2B5EF4-FFF2-40B4-BE49-F238E27FC236}">
                <a16:creationId xmlns:a16="http://schemas.microsoft.com/office/drawing/2014/main" id="{76067F76-26B4-4B93-B87E-F13AFD436420}"/>
              </a:ext>
            </a:extLst>
          </p:cNvPr>
          <p:cNvSpPr/>
          <p:nvPr/>
        </p:nvSpPr>
        <p:spPr>
          <a:xfrm>
            <a:off x="3938708" y="2945609"/>
            <a:ext cx="2160000" cy="684000"/>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Expérimentation</a:t>
            </a:r>
          </a:p>
        </p:txBody>
      </p:sp>
      <p:sp>
        <p:nvSpPr>
          <p:cNvPr id="10" name="Rectangle : coins arrondis 9">
            <a:extLst>
              <a:ext uri="{FF2B5EF4-FFF2-40B4-BE49-F238E27FC236}">
                <a16:creationId xmlns:a16="http://schemas.microsoft.com/office/drawing/2014/main" id="{DD252266-32BA-4EEA-9B6F-0F9715C896D7}"/>
              </a:ext>
            </a:extLst>
          </p:cNvPr>
          <p:cNvSpPr/>
          <p:nvPr/>
        </p:nvSpPr>
        <p:spPr>
          <a:xfrm>
            <a:off x="5018707" y="3773067"/>
            <a:ext cx="2160000" cy="684000"/>
          </a:xfrm>
          <a:prstGeom prst="roundRect">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Conception</a:t>
            </a:r>
          </a:p>
        </p:txBody>
      </p:sp>
      <p:sp>
        <p:nvSpPr>
          <p:cNvPr id="11" name="Rectangle : coins arrondis 10">
            <a:extLst>
              <a:ext uri="{FF2B5EF4-FFF2-40B4-BE49-F238E27FC236}">
                <a16:creationId xmlns:a16="http://schemas.microsoft.com/office/drawing/2014/main" id="{25F7CB2B-26ED-46CE-AD33-27BABE3604F0}"/>
              </a:ext>
            </a:extLst>
          </p:cNvPr>
          <p:cNvSpPr/>
          <p:nvPr/>
        </p:nvSpPr>
        <p:spPr>
          <a:xfrm>
            <a:off x="6098707" y="4600525"/>
            <a:ext cx="2160000" cy="684000"/>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Réalisation</a:t>
            </a:r>
          </a:p>
        </p:txBody>
      </p:sp>
      <p:sp>
        <p:nvSpPr>
          <p:cNvPr id="12" name="Rectangle : coins arrondis 11">
            <a:extLst>
              <a:ext uri="{FF2B5EF4-FFF2-40B4-BE49-F238E27FC236}">
                <a16:creationId xmlns:a16="http://schemas.microsoft.com/office/drawing/2014/main" id="{9542B8A2-9A7D-4E98-ABD9-F5C1B6234D12}"/>
              </a:ext>
            </a:extLst>
          </p:cNvPr>
          <p:cNvSpPr/>
          <p:nvPr/>
        </p:nvSpPr>
        <p:spPr>
          <a:xfrm>
            <a:off x="9524792" y="4600525"/>
            <a:ext cx="2160000" cy="684000"/>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Communication</a:t>
            </a:r>
          </a:p>
        </p:txBody>
      </p:sp>
      <p:sp>
        <p:nvSpPr>
          <p:cNvPr id="13" name="Rectangle : coins arrondis 12">
            <a:extLst>
              <a:ext uri="{FF2B5EF4-FFF2-40B4-BE49-F238E27FC236}">
                <a16:creationId xmlns:a16="http://schemas.microsoft.com/office/drawing/2014/main" id="{ACA32743-27F9-44AE-9E0F-2F54D5988F7B}"/>
              </a:ext>
            </a:extLst>
          </p:cNvPr>
          <p:cNvSpPr/>
          <p:nvPr/>
        </p:nvSpPr>
        <p:spPr>
          <a:xfrm>
            <a:off x="8444792" y="3773067"/>
            <a:ext cx="2160000" cy="684000"/>
          </a:xfrm>
          <a:prstGeom prst="roundRect">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Innovation</a:t>
            </a:r>
          </a:p>
        </p:txBody>
      </p:sp>
      <p:sp>
        <p:nvSpPr>
          <p:cNvPr id="14" name="Rectangle : coins arrondis 13">
            <a:extLst>
              <a:ext uri="{FF2B5EF4-FFF2-40B4-BE49-F238E27FC236}">
                <a16:creationId xmlns:a16="http://schemas.microsoft.com/office/drawing/2014/main" id="{8CBA6544-3B4D-4D98-8ED8-A904B9A5815C}"/>
              </a:ext>
            </a:extLst>
          </p:cNvPr>
          <p:cNvSpPr/>
          <p:nvPr/>
        </p:nvSpPr>
        <p:spPr>
          <a:xfrm>
            <a:off x="7364792" y="2945609"/>
            <a:ext cx="2160000" cy="684000"/>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Résolution de problèmes</a:t>
            </a:r>
          </a:p>
        </p:txBody>
      </p:sp>
    </p:spTree>
    <p:extLst>
      <p:ext uri="{BB962C8B-B14F-4D97-AF65-F5344CB8AC3E}">
        <p14:creationId xmlns:p14="http://schemas.microsoft.com/office/powerpoint/2010/main" val="534021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538537-DADC-403E-8569-96BCE0485F8F}"/>
              </a:ext>
            </a:extLst>
          </p:cNvPr>
          <p:cNvSpPr>
            <a:spLocks noGrp="1"/>
          </p:cNvSpPr>
          <p:nvPr>
            <p:ph type="title"/>
          </p:nvPr>
        </p:nvSpPr>
        <p:spPr/>
        <p:txBody>
          <a:bodyPr/>
          <a:lstStyle/>
          <a:p>
            <a:r>
              <a:rPr lang="fr-FR" dirty="0"/>
              <a:t>Une progression pédagogique, c’est quoi ?</a:t>
            </a:r>
          </a:p>
        </p:txBody>
      </p:sp>
      <p:sp>
        <p:nvSpPr>
          <p:cNvPr id="3" name="Espace réservé du contenu 2">
            <a:extLst>
              <a:ext uri="{FF2B5EF4-FFF2-40B4-BE49-F238E27FC236}">
                <a16:creationId xmlns:a16="http://schemas.microsoft.com/office/drawing/2014/main" id="{E7881CF8-0EED-4C31-A3A8-47FAFD0344F9}"/>
              </a:ext>
            </a:extLst>
          </p:cNvPr>
          <p:cNvSpPr>
            <a:spLocks noGrp="1"/>
          </p:cNvSpPr>
          <p:nvPr>
            <p:ph idx="1"/>
          </p:nvPr>
        </p:nvSpPr>
        <p:spPr>
          <a:xfrm>
            <a:off x="339365" y="954541"/>
            <a:ext cx="11519555" cy="5322969"/>
          </a:xfrm>
        </p:spPr>
        <p:txBody>
          <a:bodyPr>
            <a:normAutofit/>
          </a:bodyPr>
          <a:lstStyle/>
          <a:p>
            <a:pPr>
              <a:buSzPct val="80000"/>
              <a:buFont typeface="Wingdings" panose="05000000000000000000" pitchFamily="2" charset="2"/>
              <a:buChar char="q"/>
            </a:pPr>
            <a:r>
              <a:rPr lang="fr-FR" dirty="0"/>
              <a:t> Une </a:t>
            </a:r>
            <a:r>
              <a:rPr lang="fr-FR" b="1" dirty="0"/>
              <a:t>progression pédagogique</a:t>
            </a:r>
            <a:r>
              <a:rPr lang="fr-FR" dirty="0"/>
              <a:t> est une suite logique de séquences.</a:t>
            </a:r>
          </a:p>
          <a:p>
            <a:pPr>
              <a:buSzPct val="80000"/>
              <a:buFont typeface="Wingdings" panose="05000000000000000000" pitchFamily="2" charset="2"/>
              <a:buChar char="q"/>
            </a:pPr>
            <a:r>
              <a:rPr lang="fr-FR" dirty="0"/>
              <a:t> Une </a:t>
            </a:r>
            <a:r>
              <a:rPr lang="fr-FR" b="1" dirty="0"/>
              <a:t>séquence</a:t>
            </a:r>
            <a:r>
              <a:rPr lang="fr-FR" dirty="0"/>
              <a:t> est constituées de séances de nature différentes (TP, cours, TD, évaluations, accompagnement personnalisé, colles …).</a:t>
            </a:r>
          </a:p>
          <a:p>
            <a:pPr>
              <a:buSzPct val="80000"/>
              <a:buFont typeface="Wingdings" panose="05000000000000000000" pitchFamily="2" charset="2"/>
              <a:buChar char="q"/>
            </a:pPr>
            <a:r>
              <a:rPr lang="fr-FR" dirty="0"/>
              <a:t> Lors d’une séquence, les étudiants doivent avoir acquis les mêmes compétences, par des activités qui ne sont pas forcément identiques.</a:t>
            </a:r>
          </a:p>
          <a:p>
            <a:pPr>
              <a:buSzPct val="80000"/>
              <a:buFont typeface="Wingdings" panose="05000000000000000000" pitchFamily="2" charset="2"/>
              <a:buChar char="q"/>
            </a:pPr>
            <a:r>
              <a:rPr lang="fr-FR" dirty="0"/>
              <a:t> Une </a:t>
            </a:r>
            <a:r>
              <a:rPr lang="fr-FR" b="1" dirty="0"/>
              <a:t>compétence</a:t>
            </a:r>
            <a:r>
              <a:rPr lang="fr-FR" dirty="0"/>
              <a:t> est la mobilisation de savoirs, des savoir-faire, des savoir-être pour réaliser une tâche.</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a:buFont typeface="Wingdings" panose="05000000000000000000" pitchFamily="2" charset="2"/>
              <a:buChar char=""/>
            </a:pPr>
            <a:r>
              <a:rPr lang="fr-FR" dirty="0"/>
              <a:t> </a:t>
            </a:r>
            <a:r>
              <a:rPr lang="fr-FR" b="1" dirty="0">
                <a:solidFill>
                  <a:schemeClr val="accent3">
                    <a:lumMod val="50000"/>
                  </a:schemeClr>
                </a:solidFill>
              </a:rPr>
              <a:t>La progression pédagogique doit permettre aux étudiants de développer ces compétences pendant toute la durée de la formation.</a:t>
            </a:r>
          </a:p>
        </p:txBody>
      </p:sp>
      <p:sp>
        <p:nvSpPr>
          <p:cNvPr id="4" name="Espace réservé du pied de page 3">
            <a:extLst>
              <a:ext uri="{FF2B5EF4-FFF2-40B4-BE49-F238E27FC236}">
                <a16:creationId xmlns:a16="http://schemas.microsoft.com/office/drawing/2014/main" id="{84566889-5154-4180-ABBC-474A56DC4420}"/>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50C5AB51-2306-4D27-8541-3F5C045AA6A2}"/>
              </a:ext>
            </a:extLst>
          </p:cNvPr>
          <p:cNvSpPr>
            <a:spLocks noGrp="1"/>
          </p:cNvSpPr>
          <p:nvPr>
            <p:ph type="sldNum" sz="quarter" idx="12"/>
          </p:nvPr>
        </p:nvSpPr>
        <p:spPr/>
        <p:txBody>
          <a:bodyPr/>
          <a:lstStyle/>
          <a:p>
            <a:fld id="{956FD943-6D90-4B00-A69F-9AB9CE3206A3}" type="slidenum">
              <a:rPr lang="fr-FR" smtClean="0"/>
              <a:t>3</a:t>
            </a:fld>
            <a:endParaRPr lang="fr-FR"/>
          </a:p>
        </p:txBody>
      </p:sp>
    </p:spTree>
    <p:extLst>
      <p:ext uri="{BB962C8B-B14F-4D97-AF65-F5344CB8AC3E}">
        <p14:creationId xmlns:p14="http://schemas.microsoft.com/office/powerpoint/2010/main" val="3228756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C42EAB-435E-4B71-91FD-F55457DE10DB}"/>
              </a:ext>
            </a:extLst>
          </p:cNvPr>
          <p:cNvSpPr>
            <a:spLocks noGrp="1"/>
          </p:cNvSpPr>
          <p:nvPr>
            <p:ph type="title"/>
          </p:nvPr>
        </p:nvSpPr>
        <p:spPr/>
        <p:txBody>
          <a:bodyPr>
            <a:normAutofit fontScale="90000"/>
          </a:bodyPr>
          <a:lstStyle/>
          <a:p>
            <a:r>
              <a:rPr lang="fr-FR" dirty="0"/>
              <a:t>De la progression pédagogique annuelle à la séance</a:t>
            </a:r>
          </a:p>
        </p:txBody>
      </p:sp>
      <p:sp>
        <p:nvSpPr>
          <p:cNvPr id="4" name="Espace réservé du pied de page 3">
            <a:extLst>
              <a:ext uri="{FF2B5EF4-FFF2-40B4-BE49-F238E27FC236}">
                <a16:creationId xmlns:a16="http://schemas.microsoft.com/office/drawing/2014/main" id="{6265CDFB-6567-4011-B2BE-68EA2F343F2A}"/>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C21CCD07-02BA-4B15-8A4D-527900899072}"/>
              </a:ext>
            </a:extLst>
          </p:cNvPr>
          <p:cNvSpPr>
            <a:spLocks noGrp="1"/>
          </p:cNvSpPr>
          <p:nvPr>
            <p:ph type="sldNum" sz="quarter" idx="12"/>
          </p:nvPr>
        </p:nvSpPr>
        <p:spPr/>
        <p:txBody>
          <a:bodyPr/>
          <a:lstStyle/>
          <a:p>
            <a:fld id="{956FD943-6D90-4B00-A69F-9AB9CE3206A3}" type="slidenum">
              <a:rPr lang="fr-FR" smtClean="0"/>
              <a:t>4</a:t>
            </a:fld>
            <a:endParaRPr lang="fr-FR"/>
          </a:p>
        </p:txBody>
      </p:sp>
      <p:sp>
        <p:nvSpPr>
          <p:cNvPr id="9" name="Rectangle : coins arrondis 8">
            <a:extLst>
              <a:ext uri="{FF2B5EF4-FFF2-40B4-BE49-F238E27FC236}">
                <a16:creationId xmlns:a16="http://schemas.microsoft.com/office/drawing/2014/main" id="{595D0D6F-CE49-4611-8600-8C8A36C8B2A0}"/>
              </a:ext>
            </a:extLst>
          </p:cNvPr>
          <p:cNvSpPr/>
          <p:nvPr/>
        </p:nvSpPr>
        <p:spPr>
          <a:xfrm>
            <a:off x="333078" y="1025019"/>
            <a:ext cx="11519555" cy="905381"/>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solidFill>
                  <a:schemeClr val="tx1"/>
                </a:solidFill>
              </a:rPr>
              <a:t>Progression annuelle</a:t>
            </a:r>
          </a:p>
        </p:txBody>
      </p:sp>
      <p:sp>
        <p:nvSpPr>
          <p:cNvPr id="11" name="Rectangle : coins arrondis 10">
            <a:extLst>
              <a:ext uri="{FF2B5EF4-FFF2-40B4-BE49-F238E27FC236}">
                <a16:creationId xmlns:a16="http://schemas.microsoft.com/office/drawing/2014/main" id="{F77F937B-91F8-4910-B2DA-9D003198C24C}"/>
              </a:ext>
            </a:extLst>
          </p:cNvPr>
          <p:cNvSpPr/>
          <p:nvPr/>
        </p:nvSpPr>
        <p:spPr>
          <a:xfrm>
            <a:off x="450471" y="1453823"/>
            <a:ext cx="1323297" cy="334745"/>
          </a:xfrm>
          <a:prstGeom prst="roundRect">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Bloc 1 </a:t>
            </a:r>
            <a:r>
              <a:rPr lang="fr-FR" sz="1400" baseline="30000" dirty="0">
                <a:solidFill>
                  <a:schemeClr val="tx1"/>
                </a:solidFill>
              </a:rPr>
              <a:t>*</a:t>
            </a:r>
          </a:p>
        </p:txBody>
      </p:sp>
      <p:sp>
        <p:nvSpPr>
          <p:cNvPr id="17" name="Rectangle : coins arrondis 16">
            <a:extLst>
              <a:ext uri="{FF2B5EF4-FFF2-40B4-BE49-F238E27FC236}">
                <a16:creationId xmlns:a16="http://schemas.microsoft.com/office/drawing/2014/main" id="{4D62DDEA-9F35-4384-BE8B-5B81D86D3DBE}"/>
              </a:ext>
            </a:extLst>
          </p:cNvPr>
          <p:cNvSpPr/>
          <p:nvPr/>
        </p:nvSpPr>
        <p:spPr>
          <a:xfrm>
            <a:off x="10418232" y="1453824"/>
            <a:ext cx="1323297" cy="334745"/>
          </a:xfrm>
          <a:prstGeom prst="roundRect">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Bloc 12</a:t>
            </a:r>
          </a:p>
        </p:txBody>
      </p:sp>
      <p:cxnSp>
        <p:nvCxnSpPr>
          <p:cNvPr id="23" name="Connecteur droit 22">
            <a:extLst>
              <a:ext uri="{FF2B5EF4-FFF2-40B4-BE49-F238E27FC236}">
                <a16:creationId xmlns:a16="http://schemas.microsoft.com/office/drawing/2014/main" id="{9F2ABA51-27CE-423D-9969-AF3C32773C47}"/>
              </a:ext>
            </a:extLst>
          </p:cNvPr>
          <p:cNvCxnSpPr>
            <a:stCxn id="11" idx="3"/>
            <a:endCxn id="17" idx="1"/>
          </p:cNvCxnSpPr>
          <p:nvPr/>
        </p:nvCxnSpPr>
        <p:spPr>
          <a:xfrm>
            <a:off x="1773768" y="1621196"/>
            <a:ext cx="8644464" cy="1"/>
          </a:xfrm>
          <a:prstGeom prst="line">
            <a:avLst/>
          </a:pr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Rectangle : coins arrondis 24">
            <a:extLst>
              <a:ext uri="{FF2B5EF4-FFF2-40B4-BE49-F238E27FC236}">
                <a16:creationId xmlns:a16="http://schemas.microsoft.com/office/drawing/2014/main" id="{BA8DF6B8-F2AD-43FF-9E99-F9C6E83A3298}"/>
              </a:ext>
            </a:extLst>
          </p:cNvPr>
          <p:cNvSpPr/>
          <p:nvPr/>
        </p:nvSpPr>
        <p:spPr>
          <a:xfrm>
            <a:off x="333078" y="2215632"/>
            <a:ext cx="11519555" cy="1728130"/>
          </a:xfrm>
          <a:prstGeom prst="roundRect">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dirty="0">
                <a:solidFill>
                  <a:schemeClr val="tx1"/>
                </a:solidFill>
              </a:rPr>
              <a:t>Bloc de compétence 1</a:t>
            </a:r>
          </a:p>
          <a:p>
            <a:pPr algn="ctr"/>
            <a:r>
              <a:rPr lang="fr-FR" sz="1400" dirty="0">
                <a:solidFill>
                  <a:schemeClr val="tx1"/>
                </a:solidFill>
              </a:rPr>
              <a:t>Nom du cycle (ou séquence)</a:t>
            </a:r>
          </a:p>
          <a:p>
            <a:pPr algn="ctr"/>
            <a:r>
              <a:rPr lang="fr-FR" sz="1400" dirty="0">
                <a:solidFill>
                  <a:schemeClr val="tx1"/>
                </a:solidFill>
              </a:rPr>
              <a:t>Compétences développées – Stratégie pédagogique</a:t>
            </a:r>
          </a:p>
        </p:txBody>
      </p:sp>
      <p:sp>
        <p:nvSpPr>
          <p:cNvPr id="27" name="Rectangle : coins arrondis 26">
            <a:extLst>
              <a:ext uri="{FF2B5EF4-FFF2-40B4-BE49-F238E27FC236}">
                <a16:creationId xmlns:a16="http://schemas.microsoft.com/office/drawing/2014/main" id="{D192F439-392F-4763-BF88-1C57F4910865}"/>
              </a:ext>
            </a:extLst>
          </p:cNvPr>
          <p:cNvSpPr/>
          <p:nvPr/>
        </p:nvSpPr>
        <p:spPr>
          <a:xfrm>
            <a:off x="450470" y="3152118"/>
            <a:ext cx="1323297" cy="334745"/>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Séance 1</a:t>
            </a:r>
          </a:p>
        </p:txBody>
      </p:sp>
      <p:sp>
        <p:nvSpPr>
          <p:cNvPr id="30" name="Rectangle : coins arrondis 29">
            <a:extLst>
              <a:ext uri="{FF2B5EF4-FFF2-40B4-BE49-F238E27FC236}">
                <a16:creationId xmlns:a16="http://schemas.microsoft.com/office/drawing/2014/main" id="{8EA886F3-81CA-436B-9686-526CCEF2D889}"/>
              </a:ext>
            </a:extLst>
          </p:cNvPr>
          <p:cNvSpPr/>
          <p:nvPr/>
        </p:nvSpPr>
        <p:spPr>
          <a:xfrm>
            <a:off x="10418231" y="3152118"/>
            <a:ext cx="1323297" cy="334745"/>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Séance n</a:t>
            </a:r>
          </a:p>
        </p:txBody>
      </p:sp>
      <p:cxnSp>
        <p:nvCxnSpPr>
          <p:cNvPr id="31" name="Connecteur droit 30">
            <a:extLst>
              <a:ext uri="{FF2B5EF4-FFF2-40B4-BE49-F238E27FC236}">
                <a16:creationId xmlns:a16="http://schemas.microsoft.com/office/drawing/2014/main" id="{3FB6389E-DDCD-409A-821A-D8B45EA53A9F}"/>
              </a:ext>
            </a:extLst>
          </p:cNvPr>
          <p:cNvCxnSpPr/>
          <p:nvPr/>
        </p:nvCxnSpPr>
        <p:spPr>
          <a:xfrm>
            <a:off x="1773767" y="3317287"/>
            <a:ext cx="8644464" cy="1"/>
          </a:xfrm>
          <a:prstGeom prst="line">
            <a:avLst/>
          </a:prstGeom>
          <a:ln w="28575">
            <a:solidFill>
              <a:schemeClr val="accent5">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3" name="Rectangle : coins arrondis 32">
            <a:extLst>
              <a:ext uri="{FF2B5EF4-FFF2-40B4-BE49-F238E27FC236}">
                <a16:creationId xmlns:a16="http://schemas.microsoft.com/office/drawing/2014/main" id="{11D840E9-A1C8-4CA3-B1E7-C6E09825D57C}"/>
              </a:ext>
            </a:extLst>
          </p:cNvPr>
          <p:cNvSpPr/>
          <p:nvPr/>
        </p:nvSpPr>
        <p:spPr>
          <a:xfrm>
            <a:off x="5431206" y="3520833"/>
            <a:ext cx="1323297" cy="334745"/>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Evaluation ? </a:t>
            </a:r>
          </a:p>
        </p:txBody>
      </p:sp>
      <p:sp>
        <p:nvSpPr>
          <p:cNvPr id="34" name="Rectangle : coins arrondis 33">
            <a:extLst>
              <a:ext uri="{FF2B5EF4-FFF2-40B4-BE49-F238E27FC236}">
                <a16:creationId xmlns:a16="http://schemas.microsoft.com/office/drawing/2014/main" id="{5428CFAA-9560-410B-9627-67919FE316C4}"/>
              </a:ext>
            </a:extLst>
          </p:cNvPr>
          <p:cNvSpPr/>
          <p:nvPr/>
        </p:nvSpPr>
        <p:spPr>
          <a:xfrm>
            <a:off x="333078" y="4210356"/>
            <a:ext cx="11519555" cy="1936444"/>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dirty="0">
                <a:solidFill>
                  <a:schemeClr val="tx1"/>
                </a:solidFill>
              </a:rPr>
              <a:t>Séance i</a:t>
            </a:r>
          </a:p>
        </p:txBody>
      </p:sp>
      <p:cxnSp>
        <p:nvCxnSpPr>
          <p:cNvPr id="35" name="Connecteur droit 34">
            <a:extLst>
              <a:ext uri="{FF2B5EF4-FFF2-40B4-BE49-F238E27FC236}">
                <a16:creationId xmlns:a16="http://schemas.microsoft.com/office/drawing/2014/main" id="{D66D251A-4F16-44FC-AAA7-D9C486D2F9BD}"/>
              </a:ext>
            </a:extLst>
          </p:cNvPr>
          <p:cNvCxnSpPr>
            <a:cxnSpLocks/>
          </p:cNvCxnSpPr>
          <p:nvPr/>
        </p:nvCxnSpPr>
        <p:spPr>
          <a:xfrm flipH="1">
            <a:off x="333078" y="1773597"/>
            <a:ext cx="117392" cy="634323"/>
          </a:xfrm>
          <a:prstGeom prst="line">
            <a:avLst/>
          </a:pr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 name="Connecteur droit 37">
            <a:extLst>
              <a:ext uri="{FF2B5EF4-FFF2-40B4-BE49-F238E27FC236}">
                <a16:creationId xmlns:a16="http://schemas.microsoft.com/office/drawing/2014/main" id="{EE3CF409-8EDB-4E00-8C27-13EF38259916}"/>
              </a:ext>
            </a:extLst>
          </p:cNvPr>
          <p:cNvCxnSpPr>
            <a:cxnSpLocks/>
          </p:cNvCxnSpPr>
          <p:nvPr/>
        </p:nvCxnSpPr>
        <p:spPr>
          <a:xfrm flipH="1" flipV="1">
            <a:off x="1773767" y="1763858"/>
            <a:ext cx="9839113" cy="451774"/>
          </a:xfrm>
          <a:prstGeom prst="line">
            <a:avLst/>
          </a:pr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E9933B79-373C-4EC5-81E8-9FE0EDB7D0D9}"/>
              </a:ext>
            </a:extLst>
          </p:cNvPr>
          <p:cNvCxnSpPr>
            <a:cxnSpLocks/>
          </p:cNvCxnSpPr>
          <p:nvPr/>
        </p:nvCxnSpPr>
        <p:spPr>
          <a:xfrm flipH="1">
            <a:off x="333078" y="3482458"/>
            <a:ext cx="117392" cy="916822"/>
          </a:xfrm>
          <a:prstGeom prst="line">
            <a:avLst/>
          </a:prstGeom>
          <a:ln w="28575">
            <a:solidFill>
              <a:schemeClr val="accent5">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1535A087-EA5B-430A-84D7-D89A722BABF4}"/>
              </a:ext>
            </a:extLst>
          </p:cNvPr>
          <p:cNvCxnSpPr>
            <a:cxnSpLocks/>
          </p:cNvCxnSpPr>
          <p:nvPr/>
        </p:nvCxnSpPr>
        <p:spPr>
          <a:xfrm>
            <a:off x="1773768" y="3429000"/>
            <a:ext cx="9767992" cy="781356"/>
          </a:xfrm>
          <a:prstGeom prst="line">
            <a:avLst/>
          </a:prstGeom>
          <a:ln w="28575">
            <a:solidFill>
              <a:schemeClr val="accent5">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2" name="Rectangle : coins arrondis 51">
            <a:extLst>
              <a:ext uri="{FF2B5EF4-FFF2-40B4-BE49-F238E27FC236}">
                <a16:creationId xmlns:a16="http://schemas.microsoft.com/office/drawing/2014/main" id="{E3EBF8D7-FD14-4AD2-8F63-BC83B8F71192}"/>
              </a:ext>
            </a:extLst>
          </p:cNvPr>
          <p:cNvSpPr/>
          <p:nvPr/>
        </p:nvSpPr>
        <p:spPr>
          <a:xfrm>
            <a:off x="450470" y="4721662"/>
            <a:ext cx="2308522" cy="1292526"/>
          </a:xfrm>
          <a:prstGeom prst="roundRect">
            <a:avLst/>
          </a:prstGeom>
          <a:solidFill>
            <a:schemeClr val="accent5">
              <a:lumMod val="20000"/>
              <a:lumOff val="80000"/>
            </a:schemeClr>
          </a:solidFill>
          <a:ln/>
        </p:spPr>
        <p:style>
          <a:lnRef idx="2">
            <a:schemeClr val="accent4"/>
          </a:lnRef>
          <a:fillRef idx="1">
            <a:schemeClr val="lt1"/>
          </a:fillRef>
          <a:effectRef idx="0">
            <a:schemeClr val="accent4"/>
          </a:effectRef>
          <a:fontRef idx="minor">
            <a:schemeClr val="dk1"/>
          </a:fontRef>
        </p:style>
        <p:txBody>
          <a:bodyPr rtlCol="0" anchor="t"/>
          <a:lstStyle/>
          <a:p>
            <a:pPr algn="ctr"/>
            <a:r>
              <a:rPr lang="fr-FR" sz="1400" dirty="0">
                <a:solidFill>
                  <a:schemeClr val="tx1"/>
                </a:solidFill>
              </a:rPr>
              <a:t>Modalité pédagogique</a:t>
            </a:r>
          </a:p>
          <a:p>
            <a:pPr algn="ctr"/>
            <a:r>
              <a:rPr lang="fr-FR" sz="1400" dirty="0">
                <a:solidFill>
                  <a:schemeClr val="tx1"/>
                </a:solidFill>
              </a:rPr>
              <a:t>TP ? TD ? Cours ? </a:t>
            </a:r>
          </a:p>
          <a:p>
            <a:pPr algn="ctr"/>
            <a:endParaRPr lang="fr-FR" sz="1400" dirty="0">
              <a:solidFill>
                <a:schemeClr val="tx1"/>
              </a:solidFill>
            </a:endParaRPr>
          </a:p>
        </p:txBody>
      </p:sp>
      <p:sp>
        <p:nvSpPr>
          <p:cNvPr id="53" name="Rectangle : coins arrondis 52">
            <a:extLst>
              <a:ext uri="{FF2B5EF4-FFF2-40B4-BE49-F238E27FC236}">
                <a16:creationId xmlns:a16="http://schemas.microsoft.com/office/drawing/2014/main" id="{42B98B32-81F3-4337-92D5-16169E17B02C}"/>
              </a:ext>
            </a:extLst>
          </p:cNvPr>
          <p:cNvSpPr/>
          <p:nvPr/>
        </p:nvSpPr>
        <p:spPr>
          <a:xfrm>
            <a:off x="3444649" y="4721662"/>
            <a:ext cx="2308522" cy="1292526"/>
          </a:xfrm>
          <a:prstGeom prst="roundRect">
            <a:avLst/>
          </a:prstGeom>
          <a:solidFill>
            <a:schemeClr val="accent5">
              <a:lumMod val="20000"/>
              <a:lumOff val="80000"/>
            </a:schemeClr>
          </a:solidFill>
          <a:ln/>
        </p:spPr>
        <p:style>
          <a:lnRef idx="2">
            <a:schemeClr val="accent4"/>
          </a:lnRef>
          <a:fillRef idx="1">
            <a:schemeClr val="lt1"/>
          </a:fillRef>
          <a:effectRef idx="0">
            <a:schemeClr val="accent4"/>
          </a:effectRef>
          <a:fontRef idx="minor">
            <a:schemeClr val="dk1"/>
          </a:fontRef>
        </p:style>
        <p:txBody>
          <a:bodyPr rtlCol="0" anchor="t"/>
          <a:lstStyle/>
          <a:p>
            <a:pPr algn="ctr"/>
            <a:r>
              <a:rPr lang="fr-FR" sz="1400" dirty="0">
                <a:solidFill>
                  <a:schemeClr val="tx1"/>
                </a:solidFill>
              </a:rPr>
              <a:t>Activités</a:t>
            </a:r>
          </a:p>
        </p:txBody>
      </p:sp>
      <p:sp>
        <p:nvSpPr>
          <p:cNvPr id="56" name="Rectangle : coins arrondis 55">
            <a:extLst>
              <a:ext uri="{FF2B5EF4-FFF2-40B4-BE49-F238E27FC236}">
                <a16:creationId xmlns:a16="http://schemas.microsoft.com/office/drawing/2014/main" id="{BF298923-A3F5-42FC-9F17-27CBC36F3C7C}"/>
              </a:ext>
            </a:extLst>
          </p:cNvPr>
          <p:cNvSpPr/>
          <p:nvPr/>
        </p:nvSpPr>
        <p:spPr>
          <a:xfrm>
            <a:off x="6438828" y="4721662"/>
            <a:ext cx="2308522" cy="1292526"/>
          </a:xfrm>
          <a:prstGeom prst="roundRect">
            <a:avLst/>
          </a:prstGeom>
          <a:solidFill>
            <a:schemeClr val="accent5">
              <a:lumMod val="20000"/>
              <a:lumOff val="80000"/>
            </a:schemeClr>
          </a:solidFill>
          <a:ln/>
        </p:spPr>
        <p:style>
          <a:lnRef idx="2">
            <a:schemeClr val="accent4"/>
          </a:lnRef>
          <a:fillRef idx="1">
            <a:schemeClr val="lt1"/>
          </a:fillRef>
          <a:effectRef idx="0">
            <a:schemeClr val="accent4"/>
          </a:effectRef>
          <a:fontRef idx="minor">
            <a:schemeClr val="dk1"/>
          </a:fontRef>
        </p:style>
        <p:txBody>
          <a:bodyPr rtlCol="0" anchor="t"/>
          <a:lstStyle/>
          <a:p>
            <a:pPr algn="ctr"/>
            <a:r>
              <a:rPr lang="fr-FR" sz="1400" dirty="0">
                <a:solidFill>
                  <a:schemeClr val="tx1"/>
                </a:solidFill>
              </a:rPr>
              <a:t>Documents</a:t>
            </a:r>
          </a:p>
        </p:txBody>
      </p:sp>
      <p:sp>
        <p:nvSpPr>
          <p:cNvPr id="57" name="Rectangle : coins arrondis 56">
            <a:extLst>
              <a:ext uri="{FF2B5EF4-FFF2-40B4-BE49-F238E27FC236}">
                <a16:creationId xmlns:a16="http://schemas.microsoft.com/office/drawing/2014/main" id="{E955F33E-96FB-4E8C-94F9-088E6F699FF1}"/>
              </a:ext>
            </a:extLst>
          </p:cNvPr>
          <p:cNvSpPr/>
          <p:nvPr/>
        </p:nvSpPr>
        <p:spPr>
          <a:xfrm>
            <a:off x="9433006" y="4721662"/>
            <a:ext cx="2308522" cy="1292526"/>
          </a:xfrm>
          <a:prstGeom prst="roundRect">
            <a:avLst/>
          </a:prstGeom>
          <a:solidFill>
            <a:schemeClr val="accent5">
              <a:lumMod val="20000"/>
              <a:lumOff val="80000"/>
            </a:schemeClr>
          </a:solidFill>
          <a:ln/>
        </p:spPr>
        <p:style>
          <a:lnRef idx="2">
            <a:schemeClr val="accent4"/>
          </a:lnRef>
          <a:fillRef idx="1">
            <a:schemeClr val="lt1"/>
          </a:fillRef>
          <a:effectRef idx="0">
            <a:schemeClr val="accent4"/>
          </a:effectRef>
          <a:fontRef idx="minor">
            <a:schemeClr val="dk1"/>
          </a:fontRef>
        </p:style>
        <p:txBody>
          <a:bodyPr rtlCol="0" anchor="t"/>
          <a:lstStyle/>
          <a:p>
            <a:pPr algn="ctr"/>
            <a:r>
              <a:rPr lang="fr-FR" sz="1400" dirty="0">
                <a:solidFill>
                  <a:schemeClr val="tx1"/>
                </a:solidFill>
              </a:rPr>
              <a:t>Evaluation</a:t>
            </a:r>
          </a:p>
        </p:txBody>
      </p:sp>
      <p:sp>
        <p:nvSpPr>
          <p:cNvPr id="3" name="ZoneTexte 2">
            <a:extLst>
              <a:ext uri="{FF2B5EF4-FFF2-40B4-BE49-F238E27FC236}">
                <a16:creationId xmlns:a16="http://schemas.microsoft.com/office/drawing/2014/main" id="{5213FF9F-D0B7-786E-9A78-7C6C9A1F369B}"/>
              </a:ext>
            </a:extLst>
          </p:cNvPr>
          <p:cNvSpPr txBox="1"/>
          <p:nvPr/>
        </p:nvSpPr>
        <p:spPr>
          <a:xfrm>
            <a:off x="688385" y="1939730"/>
            <a:ext cx="6211948" cy="276999"/>
          </a:xfrm>
          <a:prstGeom prst="rect">
            <a:avLst/>
          </a:prstGeom>
          <a:noFill/>
        </p:spPr>
        <p:txBody>
          <a:bodyPr wrap="square" rtlCol="0">
            <a:spAutoFit/>
          </a:bodyPr>
          <a:lstStyle/>
          <a:p>
            <a:r>
              <a:rPr lang="fr-FR" sz="1200" dirty="0"/>
              <a:t>* Bloc de compétence ou Cycle ou Séquence</a:t>
            </a:r>
          </a:p>
        </p:txBody>
      </p:sp>
    </p:spTree>
    <p:extLst>
      <p:ext uri="{BB962C8B-B14F-4D97-AF65-F5344CB8AC3E}">
        <p14:creationId xmlns:p14="http://schemas.microsoft.com/office/powerpoint/2010/main" val="2088136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AAE598-D7E4-4E94-8767-6DCF3FD9752B}"/>
              </a:ext>
            </a:extLst>
          </p:cNvPr>
          <p:cNvSpPr>
            <a:spLocks noGrp="1"/>
          </p:cNvSpPr>
          <p:nvPr>
            <p:ph type="title"/>
          </p:nvPr>
        </p:nvSpPr>
        <p:spPr/>
        <p:txBody>
          <a:bodyPr/>
          <a:lstStyle/>
          <a:p>
            <a:r>
              <a:rPr lang="fr-FR" dirty="0"/>
              <a:t>Par quoi commencer ?</a:t>
            </a:r>
          </a:p>
        </p:txBody>
      </p:sp>
      <p:sp>
        <p:nvSpPr>
          <p:cNvPr id="3" name="Espace réservé du contenu 2">
            <a:extLst>
              <a:ext uri="{FF2B5EF4-FFF2-40B4-BE49-F238E27FC236}">
                <a16:creationId xmlns:a16="http://schemas.microsoft.com/office/drawing/2014/main" id="{94831F52-F534-4898-8E2B-6FAF67E35C9E}"/>
              </a:ext>
            </a:extLst>
          </p:cNvPr>
          <p:cNvSpPr>
            <a:spLocks noGrp="1"/>
          </p:cNvSpPr>
          <p:nvPr>
            <p:ph idx="1"/>
          </p:nvPr>
        </p:nvSpPr>
        <p:spPr/>
        <p:txBody>
          <a:bodyPr>
            <a:normAutofit/>
          </a:bodyPr>
          <a:lstStyle/>
          <a:p>
            <a:pPr>
              <a:buSzPct val="80000"/>
              <a:buFont typeface="Wingdings" panose="05000000000000000000" pitchFamily="2" charset="2"/>
              <a:buChar char="q"/>
            </a:pPr>
            <a:r>
              <a:rPr lang="fr-FR" sz="2400" dirty="0"/>
              <a:t> Les documents officiels des formations</a:t>
            </a:r>
          </a:p>
          <a:p>
            <a:pPr lvl="1">
              <a:buFont typeface="Wingdings" panose="05000000000000000000" pitchFamily="2" charset="2"/>
              <a:buChar char="q"/>
            </a:pPr>
            <a:r>
              <a:rPr lang="fr-FR" sz="2000" dirty="0"/>
              <a:t> Dans le cadre du dossier Fellow , les épreuves s’appuient sur les sections PSI et TSI. </a:t>
            </a:r>
          </a:p>
          <a:p>
            <a:pPr lvl="2">
              <a:buFont typeface="Wingdings" panose="05000000000000000000" pitchFamily="2" charset="2"/>
              <a:buChar char="q"/>
            </a:pPr>
            <a:r>
              <a:rPr lang="fr-FR" sz="1600" dirty="0"/>
              <a:t> Un bulletin officiel précise les horaires dans chacune des sections [https://eduscol.education.fr/sti/sites/eduscol.education.fr.sti/files/textes/978-arrete-du-4-avril-2013-horaires-cpge.pdf]</a:t>
            </a:r>
          </a:p>
          <a:p>
            <a:pPr lvl="2">
              <a:buFont typeface="Wingdings" panose="05000000000000000000" pitchFamily="2" charset="2"/>
              <a:buChar char="q"/>
            </a:pPr>
            <a:r>
              <a:rPr lang="fr-FR" sz="1600" dirty="0"/>
              <a:t> En PSI, le seul document officiel est le programme de sciences industrielles de l’ingénieur dans la filière PCSI – PSI</a:t>
            </a:r>
          </a:p>
          <a:p>
            <a:pPr lvl="2">
              <a:buFont typeface="Wingdings" panose="05000000000000000000" pitchFamily="2" charset="2"/>
              <a:buChar char="q"/>
            </a:pPr>
            <a:r>
              <a:rPr lang="fr-FR" sz="1600" dirty="0"/>
              <a:t> En </a:t>
            </a:r>
            <a:r>
              <a:rPr lang="fr-FR" sz="1600" dirty="0" err="1"/>
              <a:t>TSI</a:t>
            </a:r>
            <a:r>
              <a:rPr lang="fr-FR" sz="1600" dirty="0"/>
              <a:t>, les documents officiels sont : </a:t>
            </a:r>
          </a:p>
          <a:p>
            <a:pPr lvl="3">
              <a:buFont typeface="Wingdings" panose="05000000000000000000" pitchFamily="2" charset="2"/>
              <a:buChar char="q"/>
            </a:pPr>
            <a:r>
              <a:rPr lang="fr-FR" sz="1600" dirty="0"/>
              <a:t> Le programme de sciences industrielles de l’ingénieur dans la filière </a:t>
            </a:r>
            <a:r>
              <a:rPr lang="fr-FR" sz="1600" dirty="0" err="1"/>
              <a:t>TSI</a:t>
            </a:r>
            <a:endParaRPr lang="fr-FR" sz="1600" dirty="0"/>
          </a:p>
          <a:p>
            <a:pPr lvl="3">
              <a:buFont typeface="Wingdings" panose="05000000000000000000" pitchFamily="2" charset="2"/>
              <a:buChar char="q"/>
            </a:pPr>
            <a:r>
              <a:rPr lang="fr-FR" sz="1600" dirty="0"/>
              <a:t> Le livret d’accompagnement du programme (limites, orientations, exemples)</a:t>
            </a:r>
          </a:p>
          <a:p>
            <a:pPr lvl="1">
              <a:buFont typeface="Wingdings" panose="05000000000000000000" pitchFamily="2" charset="2"/>
              <a:buChar char="q"/>
            </a:pPr>
            <a:r>
              <a:rPr lang="fr-FR" sz="2000" dirty="0"/>
              <a:t> Dans le cadre de l’oral de l’agrégation, d’après les rapports, les épreuves s’appuient sur les BTS (à définir), les DUT et les concours de CPGE. </a:t>
            </a:r>
          </a:p>
          <a:p>
            <a:pPr lvl="2">
              <a:buFont typeface="Wingdings" panose="05000000000000000000" pitchFamily="2" charset="2"/>
              <a:buChar char="q"/>
            </a:pPr>
            <a:r>
              <a:rPr lang="fr-FR" sz="1600" dirty="0"/>
              <a:t> Le document de base est le programme (référentiel de la section considérée)</a:t>
            </a:r>
          </a:p>
          <a:p>
            <a:pPr lvl="2">
              <a:buFont typeface="Wingdings" panose="05000000000000000000" pitchFamily="2" charset="2"/>
              <a:buChar char="q"/>
            </a:pPr>
            <a:r>
              <a:rPr lang="fr-FR" sz="1600" dirty="0"/>
              <a:t> VOIR DOCUMENTS POUR LE BTS</a:t>
            </a:r>
          </a:p>
          <a:p>
            <a:pPr marL="384048" lvl="2" indent="0">
              <a:buNone/>
            </a:pPr>
            <a:endParaRPr lang="fr-FR" sz="1600" dirty="0"/>
          </a:p>
        </p:txBody>
      </p:sp>
      <p:sp>
        <p:nvSpPr>
          <p:cNvPr id="4" name="Espace réservé du pied de page 3">
            <a:extLst>
              <a:ext uri="{FF2B5EF4-FFF2-40B4-BE49-F238E27FC236}">
                <a16:creationId xmlns:a16="http://schemas.microsoft.com/office/drawing/2014/main" id="{028851EC-B306-475E-81AB-062EA10E4A23}"/>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05F56239-3541-4571-83EE-945FDEEB2BF4}"/>
              </a:ext>
            </a:extLst>
          </p:cNvPr>
          <p:cNvSpPr>
            <a:spLocks noGrp="1"/>
          </p:cNvSpPr>
          <p:nvPr>
            <p:ph type="sldNum" sz="quarter" idx="12"/>
          </p:nvPr>
        </p:nvSpPr>
        <p:spPr/>
        <p:txBody>
          <a:bodyPr/>
          <a:lstStyle/>
          <a:p>
            <a:fld id="{956FD943-6D90-4B00-A69F-9AB9CE3206A3}" type="slidenum">
              <a:rPr lang="fr-FR" smtClean="0"/>
              <a:t>5</a:t>
            </a:fld>
            <a:endParaRPr lang="fr-FR"/>
          </a:p>
        </p:txBody>
      </p:sp>
    </p:spTree>
    <p:extLst>
      <p:ext uri="{BB962C8B-B14F-4D97-AF65-F5344CB8AC3E}">
        <p14:creationId xmlns:p14="http://schemas.microsoft.com/office/powerpoint/2010/main" val="2040155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A2ED27-CAEC-4112-968E-F183809F052E}"/>
              </a:ext>
            </a:extLst>
          </p:cNvPr>
          <p:cNvSpPr>
            <a:spLocks noGrp="1"/>
          </p:cNvSpPr>
          <p:nvPr>
            <p:ph type="title"/>
          </p:nvPr>
        </p:nvSpPr>
        <p:spPr>
          <a:xfrm>
            <a:off x="339365" y="118426"/>
            <a:ext cx="11519555" cy="796463"/>
          </a:xfrm>
        </p:spPr>
        <p:txBody>
          <a:bodyPr>
            <a:normAutofit fontScale="90000"/>
          </a:bodyPr>
          <a:lstStyle/>
          <a:p>
            <a:r>
              <a:rPr lang="fr-FR" dirty="0"/>
              <a:t>Que doit contenir une progression pédagogique ?</a:t>
            </a:r>
          </a:p>
        </p:txBody>
      </p:sp>
      <p:sp>
        <p:nvSpPr>
          <p:cNvPr id="3" name="Espace réservé du contenu 2">
            <a:extLst>
              <a:ext uri="{FF2B5EF4-FFF2-40B4-BE49-F238E27FC236}">
                <a16:creationId xmlns:a16="http://schemas.microsoft.com/office/drawing/2014/main" id="{26355CBD-BAB5-4604-B11A-CC24C3B41B8E}"/>
              </a:ext>
            </a:extLst>
          </p:cNvPr>
          <p:cNvSpPr>
            <a:spLocks noGrp="1"/>
          </p:cNvSpPr>
          <p:nvPr>
            <p:ph idx="1"/>
          </p:nvPr>
        </p:nvSpPr>
        <p:spPr>
          <a:xfrm>
            <a:off x="339365" y="954541"/>
            <a:ext cx="5563595" cy="5220013"/>
          </a:xfrm>
        </p:spPr>
        <p:txBody>
          <a:bodyPr/>
          <a:lstStyle/>
          <a:p>
            <a:pPr>
              <a:buSzPct val="80000"/>
              <a:buFont typeface="Wingdings" panose="05000000000000000000" pitchFamily="2" charset="2"/>
              <a:buChar char="q"/>
            </a:pPr>
            <a:r>
              <a:rPr lang="fr-FR" dirty="0"/>
              <a:t> Construction de la progression pédagogique de façon itérative. Elle doit contenir :</a:t>
            </a:r>
          </a:p>
          <a:p>
            <a:pPr lvl="1"/>
            <a:r>
              <a:rPr lang="fr-FR" dirty="0"/>
              <a:t> Le découpage annuel en séquences de 2 à 3 semaines.</a:t>
            </a:r>
          </a:p>
          <a:p>
            <a:pPr lvl="1"/>
            <a:r>
              <a:rPr lang="fr-FR" dirty="0"/>
              <a:t> Les blocs de compétences défini par :</a:t>
            </a:r>
          </a:p>
          <a:p>
            <a:pPr lvl="2"/>
            <a:r>
              <a:rPr lang="fr-FR" dirty="0"/>
              <a:t>Un nom (pouvant faire apparaître les macro-compétences).</a:t>
            </a:r>
          </a:p>
          <a:p>
            <a:pPr lvl="2"/>
            <a:r>
              <a:rPr lang="fr-FR" dirty="0"/>
              <a:t>Une problématique</a:t>
            </a:r>
          </a:p>
          <a:p>
            <a:pPr lvl="1"/>
            <a:r>
              <a:rPr lang="fr-FR" dirty="0"/>
              <a:t> Les compétences à acquérir pendant la séquence</a:t>
            </a:r>
          </a:p>
        </p:txBody>
      </p:sp>
      <p:sp>
        <p:nvSpPr>
          <p:cNvPr id="4" name="Espace réservé du pied de page 3">
            <a:extLst>
              <a:ext uri="{FF2B5EF4-FFF2-40B4-BE49-F238E27FC236}">
                <a16:creationId xmlns:a16="http://schemas.microsoft.com/office/drawing/2014/main" id="{2812B1E7-614F-40BB-A7D8-7906C4855CA2}"/>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FFE616CA-A4F8-4476-9FE3-6A204A4FFF9B}"/>
              </a:ext>
            </a:extLst>
          </p:cNvPr>
          <p:cNvSpPr>
            <a:spLocks noGrp="1"/>
          </p:cNvSpPr>
          <p:nvPr>
            <p:ph type="sldNum" sz="quarter" idx="12"/>
          </p:nvPr>
        </p:nvSpPr>
        <p:spPr/>
        <p:txBody>
          <a:bodyPr/>
          <a:lstStyle/>
          <a:p>
            <a:fld id="{956FD943-6D90-4B00-A69F-9AB9CE3206A3}" type="slidenum">
              <a:rPr lang="fr-FR" smtClean="0"/>
              <a:t>6</a:t>
            </a:fld>
            <a:endParaRPr lang="fr-FR"/>
          </a:p>
        </p:txBody>
      </p:sp>
      <p:grpSp>
        <p:nvGrpSpPr>
          <p:cNvPr id="10" name="Groupe 9">
            <a:extLst>
              <a:ext uri="{FF2B5EF4-FFF2-40B4-BE49-F238E27FC236}">
                <a16:creationId xmlns:a16="http://schemas.microsoft.com/office/drawing/2014/main" id="{1913CDE2-DFAC-4A78-8661-B68E63777174}"/>
              </a:ext>
            </a:extLst>
          </p:cNvPr>
          <p:cNvGrpSpPr/>
          <p:nvPr/>
        </p:nvGrpSpPr>
        <p:grpSpPr>
          <a:xfrm>
            <a:off x="5902960" y="1247558"/>
            <a:ext cx="6138183" cy="1889047"/>
            <a:chOff x="5698216" y="1247558"/>
            <a:chExt cx="6342927" cy="2037851"/>
          </a:xfrm>
        </p:grpSpPr>
        <p:pic>
          <p:nvPicPr>
            <p:cNvPr id="7" name="Image 6">
              <a:extLst>
                <a:ext uri="{FF2B5EF4-FFF2-40B4-BE49-F238E27FC236}">
                  <a16:creationId xmlns:a16="http://schemas.microsoft.com/office/drawing/2014/main" id="{6A455AF8-8F30-4C50-8C48-C0097A8456B1}"/>
                </a:ext>
              </a:extLst>
            </p:cNvPr>
            <p:cNvPicPr>
              <a:picLocks noChangeAspect="1"/>
            </p:cNvPicPr>
            <p:nvPr/>
          </p:nvPicPr>
          <p:blipFill>
            <a:blip r:embed="rId2"/>
            <a:stretch>
              <a:fillRect/>
            </a:stretch>
          </p:blipFill>
          <p:spPr>
            <a:xfrm>
              <a:off x="5698216" y="1520270"/>
              <a:ext cx="6342927" cy="1765139"/>
            </a:xfrm>
            <a:prstGeom prst="rect">
              <a:avLst/>
            </a:prstGeom>
          </p:spPr>
        </p:pic>
        <p:pic>
          <p:nvPicPr>
            <p:cNvPr id="9" name="Image 8">
              <a:extLst>
                <a:ext uri="{FF2B5EF4-FFF2-40B4-BE49-F238E27FC236}">
                  <a16:creationId xmlns:a16="http://schemas.microsoft.com/office/drawing/2014/main" id="{CED73537-66A8-4EC7-86F8-68A5E72BD164}"/>
                </a:ext>
              </a:extLst>
            </p:cNvPr>
            <p:cNvPicPr>
              <a:picLocks noChangeAspect="1"/>
            </p:cNvPicPr>
            <p:nvPr/>
          </p:nvPicPr>
          <p:blipFill>
            <a:blip r:embed="rId3"/>
            <a:stretch>
              <a:fillRect/>
            </a:stretch>
          </p:blipFill>
          <p:spPr>
            <a:xfrm>
              <a:off x="5698216" y="1247558"/>
              <a:ext cx="6319777" cy="277792"/>
            </a:xfrm>
            <a:prstGeom prst="rect">
              <a:avLst/>
            </a:prstGeom>
          </p:spPr>
        </p:pic>
      </p:grpSp>
      <p:pic>
        <p:nvPicPr>
          <p:cNvPr id="12" name="Image 11">
            <a:extLst>
              <a:ext uri="{FF2B5EF4-FFF2-40B4-BE49-F238E27FC236}">
                <a16:creationId xmlns:a16="http://schemas.microsoft.com/office/drawing/2014/main" id="{BF0B57D1-6A02-4BDD-A19D-7E05B2C65F9D}"/>
              </a:ext>
            </a:extLst>
          </p:cNvPr>
          <p:cNvPicPr>
            <a:picLocks noChangeAspect="1"/>
          </p:cNvPicPr>
          <p:nvPr/>
        </p:nvPicPr>
        <p:blipFill>
          <a:blip r:embed="rId4"/>
          <a:stretch>
            <a:fillRect/>
          </a:stretch>
        </p:blipFill>
        <p:spPr>
          <a:xfrm>
            <a:off x="5033884" y="3384452"/>
            <a:ext cx="7084075" cy="2829754"/>
          </a:xfrm>
          <a:prstGeom prst="rect">
            <a:avLst/>
          </a:prstGeom>
        </p:spPr>
      </p:pic>
      <p:pic>
        <p:nvPicPr>
          <p:cNvPr id="14" name="Image 13">
            <a:extLst>
              <a:ext uri="{FF2B5EF4-FFF2-40B4-BE49-F238E27FC236}">
                <a16:creationId xmlns:a16="http://schemas.microsoft.com/office/drawing/2014/main" id="{FDE98EF5-250C-44D7-80B6-F059F078E070}"/>
              </a:ext>
            </a:extLst>
          </p:cNvPr>
          <p:cNvPicPr>
            <a:picLocks noChangeAspect="1"/>
          </p:cNvPicPr>
          <p:nvPr/>
        </p:nvPicPr>
        <p:blipFill>
          <a:blip r:embed="rId5"/>
          <a:stretch>
            <a:fillRect/>
          </a:stretch>
        </p:blipFill>
        <p:spPr>
          <a:xfrm>
            <a:off x="339365" y="3344800"/>
            <a:ext cx="4580873" cy="2829754"/>
          </a:xfrm>
          <a:prstGeom prst="rect">
            <a:avLst/>
          </a:prstGeom>
        </p:spPr>
      </p:pic>
    </p:spTree>
    <p:extLst>
      <p:ext uri="{BB962C8B-B14F-4D97-AF65-F5344CB8AC3E}">
        <p14:creationId xmlns:p14="http://schemas.microsoft.com/office/powerpoint/2010/main" val="2974431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8ECCB7-53E1-4A58-9309-F77946E64D6A}"/>
              </a:ext>
            </a:extLst>
          </p:cNvPr>
          <p:cNvSpPr>
            <a:spLocks noGrp="1"/>
          </p:cNvSpPr>
          <p:nvPr>
            <p:ph type="title"/>
          </p:nvPr>
        </p:nvSpPr>
        <p:spPr/>
        <p:txBody>
          <a:bodyPr/>
          <a:lstStyle/>
          <a:p>
            <a:r>
              <a:rPr lang="fr-FR" dirty="0"/>
              <a:t>1</a:t>
            </a:r>
            <a:r>
              <a:rPr lang="fr-FR" baseline="30000" dirty="0"/>
              <a:t>ère</a:t>
            </a:r>
            <a:r>
              <a:rPr lang="fr-FR" dirty="0"/>
              <a:t> étape – Blocs de compétences</a:t>
            </a:r>
          </a:p>
        </p:txBody>
      </p:sp>
      <p:sp>
        <p:nvSpPr>
          <p:cNvPr id="3" name="Espace réservé du contenu 2">
            <a:extLst>
              <a:ext uri="{FF2B5EF4-FFF2-40B4-BE49-F238E27FC236}">
                <a16:creationId xmlns:a16="http://schemas.microsoft.com/office/drawing/2014/main" id="{7BBDA4C1-F61F-4A5A-B42D-2E39EA13CD40}"/>
              </a:ext>
            </a:extLst>
          </p:cNvPr>
          <p:cNvSpPr>
            <a:spLocks noGrp="1"/>
          </p:cNvSpPr>
          <p:nvPr>
            <p:ph idx="1"/>
          </p:nvPr>
        </p:nvSpPr>
        <p:spPr/>
        <p:txBody>
          <a:bodyPr/>
          <a:lstStyle/>
          <a:p>
            <a:r>
              <a:rPr lang="fr-FR" dirty="0"/>
              <a:t>Les programmes étant organisés en compétences, une première étape est de réaliser un tri.</a:t>
            </a:r>
          </a:p>
        </p:txBody>
      </p:sp>
      <p:sp>
        <p:nvSpPr>
          <p:cNvPr id="4" name="Espace réservé du pied de page 3">
            <a:extLst>
              <a:ext uri="{FF2B5EF4-FFF2-40B4-BE49-F238E27FC236}">
                <a16:creationId xmlns:a16="http://schemas.microsoft.com/office/drawing/2014/main" id="{B8A2A9D5-BC41-470B-A126-3D44160BC9FB}"/>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B4E8F946-43DF-4E20-B2E0-3ED755775B6F}"/>
              </a:ext>
            </a:extLst>
          </p:cNvPr>
          <p:cNvSpPr>
            <a:spLocks noGrp="1"/>
          </p:cNvSpPr>
          <p:nvPr>
            <p:ph type="sldNum" sz="quarter" idx="12"/>
          </p:nvPr>
        </p:nvSpPr>
        <p:spPr/>
        <p:txBody>
          <a:bodyPr/>
          <a:lstStyle/>
          <a:p>
            <a:fld id="{956FD943-6D90-4B00-A69F-9AB9CE3206A3}" type="slidenum">
              <a:rPr lang="fr-FR" smtClean="0"/>
              <a:t>7</a:t>
            </a:fld>
            <a:endParaRPr lang="fr-FR"/>
          </a:p>
        </p:txBody>
      </p:sp>
      <p:pic>
        <p:nvPicPr>
          <p:cNvPr id="9" name="Image 8">
            <a:extLst>
              <a:ext uri="{FF2B5EF4-FFF2-40B4-BE49-F238E27FC236}">
                <a16:creationId xmlns:a16="http://schemas.microsoft.com/office/drawing/2014/main" id="{3DFF27D3-E085-4122-907C-840A7C8188F5}"/>
              </a:ext>
            </a:extLst>
          </p:cNvPr>
          <p:cNvPicPr>
            <a:picLocks noChangeAspect="1"/>
          </p:cNvPicPr>
          <p:nvPr/>
        </p:nvPicPr>
        <p:blipFill>
          <a:blip r:embed="rId2"/>
          <a:stretch>
            <a:fillRect/>
          </a:stretch>
        </p:blipFill>
        <p:spPr>
          <a:xfrm>
            <a:off x="333080" y="1635665"/>
            <a:ext cx="5717476" cy="4432564"/>
          </a:xfrm>
          <a:prstGeom prst="rect">
            <a:avLst/>
          </a:prstGeom>
        </p:spPr>
      </p:pic>
      <p:pic>
        <p:nvPicPr>
          <p:cNvPr id="11" name="Image 10">
            <a:extLst>
              <a:ext uri="{FF2B5EF4-FFF2-40B4-BE49-F238E27FC236}">
                <a16:creationId xmlns:a16="http://schemas.microsoft.com/office/drawing/2014/main" id="{31FE9E41-6207-453A-B870-2B0DFFB98D5C}"/>
              </a:ext>
            </a:extLst>
          </p:cNvPr>
          <p:cNvPicPr>
            <a:picLocks noChangeAspect="1"/>
          </p:cNvPicPr>
          <p:nvPr/>
        </p:nvPicPr>
        <p:blipFill>
          <a:blip r:embed="rId3"/>
          <a:stretch>
            <a:fillRect/>
          </a:stretch>
        </p:blipFill>
        <p:spPr>
          <a:xfrm>
            <a:off x="6264679" y="1635665"/>
            <a:ext cx="4408734" cy="2953092"/>
          </a:xfrm>
          <a:prstGeom prst="rect">
            <a:avLst/>
          </a:prstGeom>
        </p:spPr>
      </p:pic>
      <p:pic>
        <p:nvPicPr>
          <p:cNvPr id="13" name="Image 12">
            <a:extLst>
              <a:ext uri="{FF2B5EF4-FFF2-40B4-BE49-F238E27FC236}">
                <a16:creationId xmlns:a16="http://schemas.microsoft.com/office/drawing/2014/main" id="{8CE11E7C-1332-4E17-B63E-0B8A53732115}"/>
              </a:ext>
            </a:extLst>
          </p:cNvPr>
          <p:cNvPicPr>
            <a:picLocks noChangeAspect="1"/>
          </p:cNvPicPr>
          <p:nvPr/>
        </p:nvPicPr>
        <p:blipFill>
          <a:blip r:embed="rId4"/>
          <a:stretch>
            <a:fillRect/>
          </a:stretch>
        </p:blipFill>
        <p:spPr>
          <a:xfrm>
            <a:off x="7350346" y="4146698"/>
            <a:ext cx="4841653" cy="2122426"/>
          </a:xfrm>
          <a:prstGeom prst="rect">
            <a:avLst/>
          </a:prstGeom>
        </p:spPr>
      </p:pic>
    </p:spTree>
    <p:extLst>
      <p:ext uri="{BB962C8B-B14F-4D97-AF65-F5344CB8AC3E}">
        <p14:creationId xmlns:p14="http://schemas.microsoft.com/office/powerpoint/2010/main" val="2204067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36F77F-891E-45B9-8FEB-19EB03DE4438}"/>
              </a:ext>
            </a:extLst>
          </p:cNvPr>
          <p:cNvSpPr>
            <a:spLocks noGrp="1"/>
          </p:cNvSpPr>
          <p:nvPr>
            <p:ph type="title"/>
          </p:nvPr>
        </p:nvSpPr>
        <p:spPr/>
        <p:txBody>
          <a:bodyPr/>
          <a:lstStyle/>
          <a:p>
            <a:r>
              <a:rPr lang="fr-FR" dirty="0"/>
              <a:t>1</a:t>
            </a:r>
            <a:r>
              <a:rPr lang="fr-FR" baseline="30000" dirty="0"/>
              <a:t>ère</a:t>
            </a:r>
            <a:r>
              <a:rPr lang="fr-FR" dirty="0"/>
              <a:t> étape – Blocs de compétences</a:t>
            </a:r>
          </a:p>
        </p:txBody>
      </p:sp>
      <p:sp>
        <p:nvSpPr>
          <p:cNvPr id="3" name="Espace réservé du contenu 2">
            <a:extLst>
              <a:ext uri="{FF2B5EF4-FFF2-40B4-BE49-F238E27FC236}">
                <a16:creationId xmlns:a16="http://schemas.microsoft.com/office/drawing/2014/main" id="{C025F28A-01F5-4B50-842B-9C1D0A387453}"/>
              </a:ext>
            </a:extLst>
          </p:cNvPr>
          <p:cNvSpPr>
            <a:spLocks noGrp="1"/>
          </p:cNvSpPr>
          <p:nvPr>
            <p:ph idx="1"/>
          </p:nvPr>
        </p:nvSpPr>
        <p:spPr/>
        <p:txBody>
          <a:bodyPr>
            <a:normAutofit lnSpcReduction="10000"/>
          </a:bodyPr>
          <a:lstStyle/>
          <a:p>
            <a:pPr>
              <a:buSzPct val="80000"/>
              <a:buFont typeface="Wingdings" panose="05000000000000000000" pitchFamily="2" charset="2"/>
              <a:buChar char="q"/>
            </a:pPr>
            <a:r>
              <a:rPr lang="fr-FR" sz="2800" dirty="0"/>
              <a:t>  Ce tri peut se faire en deux temps </a:t>
            </a:r>
          </a:p>
          <a:p>
            <a:pPr lvl="1"/>
            <a:r>
              <a:rPr lang="fr-FR" sz="2400" dirty="0"/>
              <a:t> un premier tri par semestre des connaissances et savoir-faire associés, permettant ainsi d’avoir une première approche des contenus à traiter</a:t>
            </a:r>
          </a:p>
          <a:p>
            <a:pPr lvl="1"/>
            <a:r>
              <a:rPr lang="fr-FR" sz="2400" dirty="0"/>
              <a:t> un second tri par blocs de compétences, permettant de regrouper les connaissances et savoir-faire.</a:t>
            </a:r>
          </a:p>
          <a:p>
            <a:pPr lvl="1"/>
            <a:endParaRPr lang="fr-FR" sz="2400" dirty="0"/>
          </a:p>
          <a:p>
            <a:pPr>
              <a:buSzPct val="80000"/>
              <a:buFont typeface="Wingdings" panose="05000000000000000000" pitchFamily="2" charset="2"/>
              <a:buChar char="q"/>
            </a:pPr>
            <a:r>
              <a:rPr lang="fr-FR" sz="2600" dirty="0"/>
              <a:t> Une fois ces blocs de compétences constitués, il est nécessaire de</a:t>
            </a:r>
          </a:p>
          <a:p>
            <a:pPr lvl="1"/>
            <a:r>
              <a:rPr lang="fr-FR" sz="2400" dirty="0"/>
              <a:t> chiffrer le temps à passer par blocs </a:t>
            </a:r>
          </a:p>
          <a:p>
            <a:pPr lvl="1"/>
            <a:r>
              <a:rPr lang="fr-FR" sz="2400" dirty="0"/>
              <a:t> nommer ce blocs de compétences (éventuellement formuler une problématique) commue au blocs</a:t>
            </a:r>
          </a:p>
          <a:p>
            <a:pPr lvl="1"/>
            <a:endParaRPr lang="fr-FR" sz="2400" dirty="0"/>
          </a:p>
          <a:p>
            <a:pPr lvl="8">
              <a:buSzPct val="120000"/>
              <a:buFont typeface="Wingdings" panose="05000000000000000000" pitchFamily="2" charset="2"/>
              <a:buChar char="ð"/>
            </a:pPr>
            <a:r>
              <a:rPr lang="fr-FR" sz="2000" b="1" dirty="0"/>
              <a:t>   Pour transmettre un bloc de compétences, on privilégiera un cycle de 2 à 4 semaines maximum, afin que l’élève sache clairement quelles sont les compétences travaillées et évaluées.</a:t>
            </a:r>
            <a:endParaRPr lang="fr-FR" sz="2400" dirty="0"/>
          </a:p>
        </p:txBody>
      </p:sp>
      <p:sp>
        <p:nvSpPr>
          <p:cNvPr id="4" name="Espace réservé du pied de page 3">
            <a:extLst>
              <a:ext uri="{FF2B5EF4-FFF2-40B4-BE49-F238E27FC236}">
                <a16:creationId xmlns:a16="http://schemas.microsoft.com/office/drawing/2014/main" id="{B4FC5476-99CB-4568-BBA9-4A961CAAFBC8}"/>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D5420E85-FC4E-418C-AFCC-0A7167617D9A}"/>
              </a:ext>
            </a:extLst>
          </p:cNvPr>
          <p:cNvSpPr>
            <a:spLocks noGrp="1"/>
          </p:cNvSpPr>
          <p:nvPr>
            <p:ph type="sldNum" sz="quarter" idx="12"/>
          </p:nvPr>
        </p:nvSpPr>
        <p:spPr/>
        <p:txBody>
          <a:bodyPr/>
          <a:lstStyle/>
          <a:p>
            <a:fld id="{956FD943-6D90-4B00-A69F-9AB9CE3206A3}" type="slidenum">
              <a:rPr lang="fr-FR" smtClean="0"/>
              <a:t>8</a:t>
            </a:fld>
            <a:endParaRPr lang="fr-FR"/>
          </a:p>
        </p:txBody>
      </p:sp>
    </p:spTree>
    <p:extLst>
      <p:ext uri="{BB962C8B-B14F-4D97-AF65-F5344CB8AC3E}">
        <p14:creationId xmlns:p14="http://schemas.microsoft.com/office/powerpoint/2010/main" val="2422087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 coins arrondis 37">
            <a:extLst>
              <a:ext uri="{FF2B5EF4-FFF2-40B4-BE49-F238E27FC236}">
                <a16:creationId xmlns:a16="http://schemas.microsoft.com/office/drawing/2014/main" id="{9604A829-403F-4BCB-9FEA-58407B2E0D0C}"/>
              </a:ext>
            </a:extLst>
          </p:cNvPr>
          <p:cNvSpPr/>
          <p:nvPr/>
        </p:nvSpPr>
        <p:spPr>
          <a:xfrm>
            <a:off x="6618354" y="3964030"/>
            <a:ext cx="5059649" cy="1649071"/>
          </a:xfrm>
          <a:prstGeom prst="roundRect">
            <a:avLst>
              <a:gd name="adj" fmla="val 7894"/>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37" name="Rectangle : coins arrondis 36">
            <a:extLst>
              <a:ext uri="{FF2B5EF4-FFF2-40B4-BE49-F238E27FC236}">
                <a16:creationId xmlns:a16="http://schemas.microsoft.com/office/drawing/2014/main" id="{108B8869-7362-4E0E-883E-D25B735E3DF8}"/>
              </a:ext>
            </a:extLst>
          </p:cNvPr>
          <p:cNvSpPr/>
          <p:nvPr/>
        </p:nvSpPr>
        <p:spPr>
          <a:xfrm>
            <a:off x="513997" y="3964030"/>
            <a:ext cx="5059649" cy="1649071"/>
          </a:xfrm>
          <a:prstGeom prst="roundRect">
            <a:avLst>
              <a:gd name="adj" fmla="val 7894"/>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7" name="Rectangle : coins arrondis 16">
            <a:extLst>
              <a:ext uri="{FF2B5EF4-FFF2-40B4-BE49-F238E27FC236}">
                <a16:creationId xmlns:a16="http://schemas.microsoft.com/office/drawing/2014/main" id="{3D5EBE6B-D5F0-4E0C-ACD9-6F6172FFCA06}"/>
              </a:ext>
            </a:extLst>
          </p:cNvPr>
          <p:cNvSpPr/>
          <p:nvPr/>
        </p:nvSpPr>
        <p:spPr>
          <a:xfrm>
            <a:off x="4441918" y="2004243"/>
            <a:ext cx="3312194" cy="1354935"/>
          </a:xfrm>
          <a:prstGeom prst="roundRect">
            <a:avLst>
              <a:gd name="adj" fmla="val 7894"/>
            </a:avLst>
          </a:prstGeom>
          <a:solidFill>
            <a:schemeClr val="bg2">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a:solidFill>
                  <a:schemeClr val="tx1"/>
                </a:solidFill>
              </a:rPr>
              <a:t>réel</a:t>
            </a:r>
            <a:endParaRPr lang="fr-FR" dirty="0">
              <a:solidFill>
                <a:schemeClr val="tx1"/>
              </a:solidFill>
            </a:endParaRPr>
          </a:p>
        </p:txBody>
      </p:sp>
      <p:sp>
        <p:nvSpPr>
          <p:cNvPr id="2" name="Titre 1">
            <a:extLst>
              <a:ext uri="{FF2B5EF4-FFF2-40B4-BE49-F238E27FC236}">
                <a16:creationId xmlns:a16="http://schemas.microsoft.com/office/drawing/2014/main" id="{F93E0AD2-1E94-4BCB-B9D8-50821A845DB3}"/>
              </a:ext>
            </a:extLst>
          </p:cNvPr>
          <p:cNvSpPr>
            <a:spLocks noGrp="1"/>
          </p:cNvSpPr>
          <p:nvPr>
            <p:ph type="title"/>
          </p:nvPr>
        </p:nvSpPr>
        <p:spPr/>
        <p:txBody>
          <a:bodyPr/>
          <a:lstStyle/>
          <a:p>
            <a:r>
              <a:rPr lang="fr-FR" dirty="0"/>
              <a:t>2</a:t>
            </a:r>
            <a:r>
              <a:rPr lang="fr-FR" baseline="30000" dirty="0"/>
              <a:t>ème</a:t>
            </a:r>
            <a:r>
              <a:rPr lang="fr-FR" dirty="0"/>
              <a:t> étape – Approche système</a:t>
            </a:r>
          </a:p>
        </p:txBody>
      </p:sp>
      <p:sp>
        <p:nvSpPr>
          <p:cNvPr id="4" name="Espace réservé du pied de page 3">
            <a:extLst>
              <a:ext uri="{FF2B5EF4-FFF2-40B4-BE49-F238E27FC236}">
                <a16:creationId xmlns:a16="http://schemas.microsoft.com/office/drawing/2014/main" id="{35F5C4F5-AD1E-47CE-A3BB-D9606374ED84}"/>
              </a:ext>
            </a:extLst>
          </p:cNvPr>
          <p:cNvSpPr>
            <a:spLocks noGrp="1"/>
          </p:cNvSpPr>
          <p:nvPr>
            <p:ph type="ftr" sz="quarter" idx="11"/>
          </p:nvPr>
        </p:nvSpPr>
        <p:spPr/>
        <p:txBody>
          <a:bodyPr/>
          <a:lstStyle/>
          <a:p>
            <a:r>
              <a:rPr lang="fr-FR"/>
              <a:t>Emilien Durif - Xavier Pessoles</a:t>
            </a:r>
          </a:p>
        </p:txBody>
      </p:sp>
      <p:sp>
        <p:nvSpPr>
          <p:cNvPr id="5" name="Espace réservé du numéro de diapositive 4">
            <a:extLst>
              <a:ext uri="{FF2B5EF4-FFF2-40B4-BE49-F238E27FC236}">
                <a16:creationId xmlns:a16="http://schemas.microsoft.com/office/drawing/2014/main" id="{6BC372A4-9C2A-4255-8FC9-E3528DD5DB0D}"/>
              </a:ext>
            </a:extLst>
          </p:cNvPr>
          <p:cNvSpPr>
            <a:spLocks noGrp="1"/>
          </p:cNvSpPr>
          <p:nvPr>
            <p:ph type="sldNum" sz="quarter" idx="12"/>
          </p:nvPr>
        </p:nvSpPr>
        <p:spPr/>
        <p:txBody>
          <a:bodyPr/>
          <a:lstStyle/>
          <a:p>
            <a:fld id="{956FD943-6D90-4B00-A69F-9AB9CE3206A3}" type="slidenum">
              <a:rPr lang="fr-FR" smtClean="0"/>
              <a:t>9</a:t>
            </a:fld>
            <a:endParaRPr lang="fr-FR"/>
          </a:p>
        </p:txBody>
      </p:sp>
      <p:pic>
        <p:nvPicPr>
          <p:cNvPr id="7" name="Image 6">
            <a:extLst>
              <a:ext uri="{FF2B5EF4-FFF2-40B4-BE49-F238E27FC236}">
                <a16:creationId xmlns:a16="http://schemas.microsoft.com/office/drawing/2014/main" id="{706A0120-6488-455C-A94B-D500CF70D88E}"/>
              </a:ext>
            </a:extLst>
          </p:cNvPr>
          <p:cNvPicPr>
            <a:picLocks noChangeAspect="1"/>
          </p:cNvPicPr>
          <p:nvPr/>
        </p:nvPicPr>
        <p:blipFill>
          <a:blip r:embed="rId2"/>
          <a:stretch>
            <a:fillRect/>
          </a:stretch>
        </p:blipFill>
        <p:spPr>
          <a:xfrm>
            <a:off x="470726" y="3964030"/>
            <a:ext cx="4993156" cy="1649071"/>
          </a:xfrm>
          <a:prstGeom prst="rect">
            <a:avLst/>
          </a:prstGeom>
        </p:spPr>
      </p:pic>
      <p:sp>
        <p:nvSpPr>
          <p:cNvPr id="9" name="Rectangle : coins arrondis 8">
            <a:extLst>
              <a:ext uri="{FF2B5EF4-FFF2-40B4-BE49-F238E27FC236}">
                <a16:creationId xmlns:a16="http://schemas.microsoft.com/office/drawing/2014/main" id="{3F8DE7E7-633B-4207-AE35-9FA9DAB33044}"/>
              </a:ext>
            </a:extLst>
          </p:cNvPr>
          <p:cNvSpPr/>
          <p:nvPr/>
        </p:nvSpPr>
        <p:spPr>
          <a:xfrm>
            <a:off x="5463882" y="2388597"/>
            <a:ext cx="1260000" cy="364795"/>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Système souhaité</a:t>
            </a:r>
          </a:p>
        </p:txBody>
      </p:sp>
      <p:pic>
        <p:nvPicPr>
          <p:cNvPr id="13" name="Image 12">
            <a:extLst>
              <a:ext uri="{FF2B5EF4-FFF2-40B4-BE49-F238E27FC236}">
                <a16:creationId xmlns:a16="http://schemas.microsoft.com/office/drawing/2014/main" id="{90462FE8-CDAA-4B8E-99C5-F391D38840C5}"/>
              </a:ext>
            </a:extLst>
          </p:cNvPr>
          <p:cNvPicPr>
            <a:picLocks noChangeAspect="1"/>
          </p:cNvPicPr>
          <p:nvPr/>
        </p:nvPicPr>
        <p:blipFill>
          <a:blip r:embed="rId3"/>
          <a:stretch>
            <a:fillRect/>
          </a:stretch>
        </p:blipFill>
        <p:spPr>
          <a:xfrm>
            <a:off x="8935850" y="1080741"/>
            <a:ext cx="2967754" cy="1622397"/>
          </a:xfrm>
          <a:prstGeom prst="rect">
            <a:avLst/>
          </a:prstGeom>
        </p:spPr>
      </p:pic>
      <p:sp>
        <p:nvSpPr>
          <p:cNvPr id="14" name="Rectangle : coins arrondis 13">
            <a:extLst>
              <a:ext uri="{FF2B5EF4-FFF2-40B4-BE49-F238E27FC236}">
                <a16:creationId xmlns:a16="http://schemas.microsoft.com/office/drawing/2014/main" id="{D70F377B-E38E-45FC-B380-06338844625B}"/>
              </a:ext>
            </a:extLst>
          </p:cNvPr>
          <p:cNvSpPr/>
          <p:nvPr/>
        </p:nvSpPr>
        <p:spPr>
          <a:xfrm>
            <a:off x="4523929" y="2896729"/>
            <a:ext cx="1260000" cy="371488"/>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Système réel</a:t>
            </a:r>
          </a:p>
        </p:txBody>
      </p:sp>
      <p:sp>
        <p:nvSpPr>
          <p:cNvPr id="15" name="Rectangle : coins arrondis 14">
            <a:extLst>
              <a:ext uri="{FF2B5EF4-FFF2-40B4-BE49-F238E27FC236}">
                <a16:creationId xmlns:a16="http://schemas.microsoft.com/office/drawing/2014/main" id="{63A4FD98-1FFD-4BE1-8844-D8405A733452}"/>
              </a:ext>
            </a:extLst>
          </p:cNvPr>
          <p:cNvSpPr/>
          <p:nvPr/>
        </p:nvSpPr>
        <p:spPr>
          <a:xfrm>
            <a:off x="6408072" y="2896729"/>
            <a:ext cx="1260000" cy="371488"/>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Système simulé</a:t>
            </a:r>
          </a:p>
        </p:txBody>
      </p:sp>
      <p:sp>
        <p:nvSpPr>
          <p:cNvPr id="20" name="ZoneTexte 19">
            <a:extLst>
              <a:ext uri="{FF2B5EF4-FFF2-40B4-BE49-F238E27FC236}">
                <a16:creationId xmlns:a16="http://schemas.microsoft.com/office/drawing/2014/main" id="{CCAE962B-7ED9-47EB-A743-16933C5E6A7D}"/>
              </a:ext>
            </a:extLst>
          </p:cNvPr>
          <p:cNvSpPr txBox="1"/>
          <p:nvPr/>
        </p:nvSpPr>
        <p:spPr>
          <a:xfrm>
            <a:off x="4451062" y="1986089"/>
            <a:ext cx="3303050" cy="371488"/>
          </a:xfrm>
          <a:prstGeom prst="rect">
            <a:avLst/>
          </a:prstGeom>
          <a:noFill/>
        </p:spPr>
        <p:txBody>
          <a:bodyPr wrap="square" rtlCol="0">
            <a:spAutoFit/>
          </a:bodyPr>
          <a:lstStyle/>
          <a:p>
            <a:pPr algn="ctr"/>
            <a:r>
              <a:rPr lang="fr-FR" b="1" i="1" dirty="0"/>
              <a:t>Système</a:t>
            </a:r>
          </a:p>
        </p:txBody>
      </p:sp>
      <p:grpSp>
        <p:nvGrpSpPr>
          <p:cNvPr id="21" name="Groupe 20">
            <a:extLst>
              <a:ext uri="{FF2B5EF4-FFF2-40B4-BE49-F238E27FC236}">
                <a16:creationId xmlns:a16="http://schemas.microsoft.com/office/drawing/2014/main" id="{AE7C3A4B-C4D9-4787-AB68-50B43F5F0853}"/>
              </a:ext>
            </a:extLst>
          </p:cNvPr>
          <p:cNvGrpSpPr/>
          <p:nvPr/>
        </p:nvGrpSpPr>
        <p:grpSpPr>
          <a:xfrm>
            <a:off x="6846938" y="4562385"/>
            <a:ext cx="4602480" cy="986513"/>
            <a:chOff x="2200656" y="2922028"/>
            <a:chExt cx="4602480" cy="986513"/>
          </a:xfrm>
        </p:grpSpPr>
        <p:sp>
          <p:nvSpPr>
            <p:cNvPr id="22" name="Organigramme : Jonction de sommaire 21">
              <a:extLst>
                <a:ext uri="{FF2B5EF4-FFF2-40B4-BE49-F238E27FC236}">
                  <a16:creationId xmlns:a16="http://schemas.microsoft.com/office/drawing/2014/main" id="{F07EEADD-1AA6-475F-8927-080CD615D6CB}"/>
                </a:ext>
              </a:extLst>
            </p:cNvPr>
            <p:cNvSpPr/>
            <p:nvPr/>
          </p:nvSpPr>
          <p:spPr>
            <a:xfrm>
              <a:off x="2587752" y="2944368"/>
              <a:ext cx="320040" cy="320040"/>
            </a:xfrm>
            <a:prstGeom prst="flowChartSummingJunction">
              <a:avLst/>
            </a:prstGeom>
            <a:solidFill>
              <a:schemeClr val="accent2">
                <a:lumMod val="20000"/>
                <a:lumOff val="8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solidFill>
              </a:endParaRPr>
            </a:p>
          </p:txBody>
        </p:sp>
        <p:sp>
          <p:nvSpPr>
            <p:cNvPr id="23" name="Rectangle : coins arrondis 22">
              <a:extLst>
                <a:ext uri="{FF2B5EF4-FFF2-40B4-BE49-F238E27FC236}">
                  <a16:creationId xmlns:a16="http://schemas.microsoft.com/office/drawing/2014/main" id="{1D51958F-5462-401E-8206-D77E101758A1}"/>
                </a:ext>
              </a:extLst>
            </p:cNvPr>
            <p:cNvSpPr/>
            <p:nvPr/>
          </p:nvSpPr>
          <p:spPr>
            <a:xfrm>
              <a:off x="3371784" y="2922028"/>
              <a:ext cx="1080000" cy="360000"/>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Correcteur</a:t>
              </a:r>
            </a:p>
          </p:txBody>
        </p:sp>
        <p:sp>
          <p:nvSpPr>
            <p:cNvPr id="24" name="Rectangle : coins arrondis 23">
              <a:extLst>
                <a:ext uri="{FF2B5EF4-FFF2-40B4-BE49-F238E27FC236}">
                  <a16:creationId xmlns:a16="http://schemas.microsoft.com/office/drawing/2014/main" id="{31C84ACB-2BE4-4DB8-9ED1-D4DF0DF2EAC8}"/>
                </a:ext>
              </a:extLst>
            </p:cNvPr>
            <p:cNvSpPr/>
            <p:nvPr/>
          </p:nvSpPr>
          <p:spPr>
            <a:xfrm>
              <a:off x="5016000" y="2922028"/>
              <a:ext cx="1080000" cy="360000"/>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Système</a:t>
              </a:r>
            </a:p>
          </p:txBody>
        </p:sp>
        <p:sp>
          <p:nvSpPr>
            <p:cNvPr id="25" name="Rectangle : coins arrondis 24">
              <a:extLst>
                <a:ext uri="{FF2B5EF4-FFF2-40B4-BE49-F238E27FC236}">
                  <a16:creationId xmlns:a16="http://schemas.microsoft.com/office/drawing/2014/main" id="{61AE560C-7FA8-433F-8788-F31557C98735}"/>
                </a:ext>
              </a:extLst>
            </p:cNvPr>
            <p:cNvSpPr/>
            <p:nvPr/>
          </p:nvSpPr>
          <p:spPr>
            <a:xfrm>
              <a:off x="4226568" y="3548541"/>
              <a:ext cx="1080000" cy="360000"/>
            </a:xfrm>
            <a:prstGeom prst="round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Capteur</a:t>
              </a:r>
            </a:p>
          </p:txBody>
        </p:sp>
        <p:cxnSp>
          <p:nvCxnSpPr>
            <p:cNvPr id="26" name="Connecteur droit avec flèche 25">
              <a:extLst>
                <a:ext uri="{FF2B5EF4-FFF2-40B4-BE49-F238E27FC236}">
                  <a16:creationId xmlns:a16="http://schemas.microsoft.com/office/drawing/2014/main" id="{FEAA8413-5B30-4F2A-9CD6-78BE3481F3AB}"/>
                </a:ext>
              </a:extLst>
            </p:cNvPr>
            <p:cNvCxnSpPr>
              <a:cxnSpLocks/>
              <a:endCxn id="22" idx="2"/>
            </p:cNvCxnSpPr>
            <p:nvPr/>
          </p:nvCxnSpPr>
          <p:spPr>
            <a:xfrm>
              <a:off x="2200656" y="3102028"/>
              <a:ext cx="387096" cy="0"/>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58D7A85B-477D-4DD4-B65B-1091E5D6D74B}"/>
                </a:ext>
              </a:extLst>
            </p:cNvPr>
            <p:cNvCxnSpPr>
              <a:cxnSpLocks/>
              <a:stCxn id="22" idx="6"/>
              <a:endCxn id="23" idx="1"/>
            </p:cNvCxnSpPr>
            <p:nvPr/>
          </p:nvCxnSpPr>
          <p:spPr>
            <a:xfrm flipV="1">
              <a:off x="2907792" y="3102028"/>
              <a:ext cx="463992" cy="0"/>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FC78E3D8-0864-4D20-B62A-E97825DA9E34}"/>
                </a:ext>
              </a:extLst>
            </p:cNvPr>
            <p:cNvCxnSpPr>
              <a:cxnSpLocks/>
              <a:stCxn id="23" idx="3"/>
              <a:endCxn id="24" idx="1"/>
            </p:cNvCxnSpPr>
            <p:nvPr/>
          </p:nvCxnSpPr>
          <p:spPr>
            <a:xfrm>
              <a:off x="4451784" y="3102028"/>
              <a:ext cx="564216" cy="0"/>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C70209C1-1307-4E36-BBC3-4B6EC7611834}"/>
                </a:ext>
              </a:extLst>
            </p:cNvPr>
            <p:cNvCxnSpPr>
              <a:cxnSpLocks/>
              <a:stCxn id="24" idx="3"/>
            </p:cNvCxnSpPr>
            <p:nvPr/>
          </p:nvCxnSpPr>
          <p:spPr>
            <a:xfrm>
              <a:off x="6096000" y="3102028"/>
              <a:ext cx="707136" cy="0"/>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F3634F0D-49EE-4A6C-935B-FE89AA8A0931}"/>
                </a:ext>
              </a:extLst>
            </p:cNvPr>
            <p:cNvCxnSpPr>
              <a:cxnSpLocks/>
              <a:endCxn id="25" idx="3"/>
            </p:cNvCxnSpPr>
            <p:nvPr/>
          </p:nvCxnSpPr>
          <p:spPr>
            <a:xfrm flipH="1">
              <a:off x="5306568" y="3728541"/>
              <a:ext cx="1143000" cy="0"/>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6773768D-A8D3-4ECE-9D55-99F7DE5A4079}"/>
                </a:ext>
              </a:extLst>
            </p:cNvPr>
            <p:cNvCxnSpPr>
              <a:cxnSpLocks/>
            </p:cNvCxnSpPr>
            <p:nvPr/>
          </p:nvCxnSpPr>
          <p:spPr>
            <a:xfrm>
              <a:off x="6449568" y="3102028"/>
              <a:ext cx="0" cy="626513"/>
            </a:xfrm>
            <a:prstGeom prst="straightConnector1">
              <a:avLst/>
            </a:prstGeom>
            <a:ln w="28575">
              <a:tailEnd type="none" w="med" len="lg"/>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C0E1FCAA-3EA8-42DE-88E7-9F3D4B514CBC}"/>
                </a:ext>
              </a:extLst>
            </p:cNvPr>
            <p:cNvCxnSpPr>
              <a:cxnSpLocks/>
              <a:endCxn id="22" idx="4"/>
            </p:cNvCxnSpPr>
            <p:nvPr/>
          </p:nvCxnSpPr>
          <p:spPr>
            <a:xfrm flipV="1">
              <a:off x="2747772" y="3264408"/>
              <a:ext cx="0" cy="464132"/>
            </a:xfrm>
            <a:prstGeom prst="straightConnector1">
              <a:avLst/>
            </a:prstGeom>
            <a:ln w="28575">
              <a:tailEnd type="stealth" w="med" len="lg"/>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5F92E018-5627-4113-B5D4-9624E830D404}"/>
                </a:ext>
              </a:extLst>
            </p:cNvPr>
            <p:cNvCxnSpPr>
              <a:cxnSpLocks/>
              <a:stCxn id="25" idx="1"/>
            </p:cNvCxnSpPr>
            <p:nvPr/>
          </p:nvCxnSpPr>
          <p:spPr>
            <a:xfrm flipH="1" flipV="1">
              <a:off x="2747772" y="3728540"/>
              <a:ext cx="1478796" cy="1"/>
            </a:xfrm>
            <a:prstGeom prst="straightConnector1">
              <a:avLst/>
            </a:prstGeom>
            <a:ln w="28575">
              <a:tailEnd type="none" w="med" len="lg"/>
            </a:ln>
          </p:spPr>
          <p:style>
            <a:lnRef idx="1">
              <a:schemeClr val="accent1"/>
            </a:lnRef>
            <a:fillRef idx="0">
              <a:schemeClr val="accent1"/>
            </a:fillRef>
            <a:effectRef idx="0">
              <a:schemeClr val="accent1"/>
            </a:effectRef>
            <a:fontRef idx="minor">
              <a:schemeClr val="tx1"/>
            </a:fontRef>
          </p:style>
        </p:cxnSp>
        <p:sp>
          <p:nvSpPr>
            <p:cNvPr id="34" name="Signe Plus 33">
              <a:extLst>
                <a:ext uri="{FF2B5EF4-FFF2-40B4-BE49-F238E27FC236}">
                  <a16:creationId xmlns:a16="http://schemas.microsoft.com/office/drawing/2014/main" id="{13E589F0-543A-4BC8-9008-FC000B1DA4C5}"/>
                </a:ext>
              </a:extLst>
            </p:cNvPr>
            <p:cNvSpPr/>
            <p:nvPr/>
          </p:nvSpPr>
          <p:spPr>
            <a:xfrm>
              <a:off x="2603019" y="3054004"/>
              <a:ext cx="96047" cy="96047"/>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Signe Moins 34">
              <a:extLst>
                <a:ext uri="{FF2B5EF4-FFF2-40B4-BE49-F238E27FC236}">
                  <a16:creationId xmlns:a16="http://schemas.microsoft.com/office/drawing/2014/main" id="{AF7F2DEF-2976-4257-A2EE-2092DDC82B94}"/>
                </a:ext>
              </a:extLst>
            </p:cNvPr>
            <p:cNvSpPr/>
            <p:nvPr/>
          </p:nvSpPr>
          <p:spPr>
            <a:xfrm>
              <a:off x="2699066" y="3145461"/>
              <a:ext cx="97411" cy="118946"/>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0" name="Connecteur droit 39">
            <a:extLst>
              <a:ext uri="{FF2B5EF4-FFF2-40B4-BE49-F238E27FC236}">
                <a16:creationId xmlns:a16="http://schemas.microsoft.com/office/drawing/2014/main" id="{65874804-3D37-40BA-B118-7FE2B14D2029}"/>
              </a:ext>
            </a:extLst>
          </p:cNvPr>
          <p:cNvCxnSpPr>
            <a:cxnSpLocks/>
          </p:cNvCxnSpPr>
          <p:nvPr/>
        </p:nvCxnSpPr>
        <p:spPr>
          <a:xfrm flipV="1">
            <a:off x="680484" y="3315999"/>
            <a:ext cx="3761434" cy="661200"/>
          </a:xfrm>
          <a:prstGeom prst="line">
            <a:avLst/>
          </a:prstGeom>
          <a:ln w="381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DE6ED6CC-5E5B-400A-98AF-64CC27FDD713}"/>
              </a:ext>
            </a:extLst>
          </p:cNvPr>
          <p:cNvCxnSpPr>
            <a:cxnSpLocks/>
          </p:cNvCxnSpPr>
          <p:nvPr/>
        </p:nvCxnSpPr>
        <p:spPr>
          <a:xfrm flipV="1">
            <a:off x="5463882" y="3374087"/>
            <a:ext cx="2245171" cy="584747"/>
          </a:xfrm>
          <a:prstGeom prst="line">
            <a:avLst/>
          </a:prstGeom>
          <a:ln w="381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612E8B7D-8175-409E-874B-7CA5E21DFAA7}"/>
              </a:ext>
            </a:extLst>
          </p:cNvPr>
          <p:cNvCxnSpPr>
            <a:cxnSpLocks/>
          </p:cNvCxnSpPr>
          <p:nvPr/>
        </p:nvCxnSpPr>
        <p:spPr>
          <a:xfrm flipH="1" flipV="1">
            <a:off x="7750082" y="3329651"/>
            <a:ext cx="3761434" cy="643703"/>
          </a:xfrm>
          <a:prstGeom prst="line">
            <a:avLst/>
          </a:prstGeom>
          <a:ln w="381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8" name="Connecteur droit 47">
            <a:extLst>
              <a:ext uri="{FF2B5EF4-FFF2-40B4-BE49-F238E27FC236}">
                <a16:creationId xmlns:a16="http://schemas.microsoft.com/office/drawing/2014/main" id="{73BCB3B4-A1D1-476E-BDE4-FF533C73880B}"/>
              </a:ext>
            </a:extLst>
          </p:cNvPr>
          <p:cNvCxnSpPr>
            <a:cxnSpLocks/>
          </p:cNvCxnSpPr>
          <p:nvPr/>
        </p:nvCxnSpPr>
        <p:spPr>
          <a:xfrm flipH="1" flipV="1">
            <a:off x="4451061" y="3329651"/>
            <a:ext cx="2245171" cy="643703"/>
          </a:xfrm>
          <a:prstGeom prst="line">
            <a:avLst/>
          </a:prstGeom>
          <a:ln w="38100">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ZoneTexte 49">
            <a:extLst>
              <a:ext uri="{FF2B5EF4-FFF2-40B4-BE49-F238E27FC236}">
                <a16:creationId xmlns:a16="http://schemas.microsoft.com/office/drawing/2014/main" id="{2513F65C-1967-4867-89DB-6C86C65EFAC8}"/>
              </a:ext>
            </a:extLst>
          </p:cNvPr>
          <p:cNvSpPr txBox="1"/>
          <p:nvPr/>
        </p:nvSpPr>
        <p:spPr>
          <a:xfrm>
            <a:off x="5573647" y="4674900"/>
            <a:ext cx="1044706" cy="369332"/>
          </a:xfrm>
          <a:prstGeom prst="rect">
            <a:avLst/>
          </a:prstGeom>
          <a:noFill/>
        </p:spPr>
        <p:txBody>
          <a:bodyPr wrap="square" rtlCol="0">
            <a:spAutoFit/>
          </a:bodyPr>
          <a:lstStyle/>
          <a:p>
            <a:pPr algn="ctr"/>
            <a:r>
              <a:rPr lang="fr-FR" dirty="0"/>
              <a:t>OU</a:t>
            </a:r>
          </a:p>
        </p:txBody>
      </p:sp>
      <p:sp>
        <p:nvSpPr>
          <p:cNvPr id="55" name="Espace réservé du contenu 2">
            <a:extLst>
              <a:ext uri="{FF2B5EF4-FFF2-40B4-BE49-F238E27FC236}">
                <a16:creationId xmlns:a16="http://schemas.microsoft.com/office/drawing/2014/main" id="{BE1E3782-96B2-483C-8F60-096078B23DF5}"/>
              </a:ext>
            </a:extLst>
          </p:cNvPr>
          <p:cNvSpPr>
            <a:spLocks noGrp="1"/>
          </p:cNvSpPr>
          <p:nvPr>
            <p:ph idx="1"/>
          </p:nvPr>
        </p:nvSpPr>
        <p:spPr>
          <a:xfrm>
            <a:off x="339365" y="954541"/>
            <a:ext cx="11519555" cy="5220013"/>
          </a:xfrm>
        </p:spPr>
        <p:txBody>
          <a:bodyPr>
            <a:normAutofit/>
          </a:bodyPr>
          <a:lstStyle/>
          <a:p>
            <a:pPr>
              <a:buSzPct val="80000"/>
              <a:buFont typeface="Wingdings" panose="05000000000000000000" pitchFamily="2" charset="2"/>
              <a:buChar char="q"/>
            </a:pPr>
            <a:r>
              <a:rPr lang="fr-FR" sz="2400" dirty="0"/>
              <a:t>  Une fois les blocs de compétences définis, comment les enchaîner ?</a:t>
            </a:r>
          </a:p>
        </p:txBody>
      </p:sp>
    </p:spTree>
    <p:extLst>
      <p:ext uri="{BB962C8B-B14F-4D97-AF65-F5344CB8AC3E}">
        <p14:creationId xmlns:p14="http://schemas.microsoft.com/office/powerpoint/2010/main" val="2134300499"/>
      </p:ext>
    </p:extLst>
  </p:cSld>
  <p:clrMapOvr>
    <a:masterClrMapping/>
  </p:clrMapOvr>
</p:sld>
</file>

<file path=ppt/theme/theme1.xml><?xml version="1.0" encoding="utf-8"?>
<a:theme xmlns:a="http://schemas.openxmlformats.org/drawingml/2006/main" name="Rétrospective">
  <a:themeElements>
    <a:clrScheme name="Emines - Fellow">
      <a:dk1>
        <a:srgbClr val="000000"/>
      </a:dk1>
      <a:lt1>
        <a:sysClr val="window" lastClr="FFFFFF"/>
      </a:lt1>
      <a:dk2>
        <a:srgbClr val="4D402D"/>
      </a:dk2>
      <a:lt2>
        <a:srgbClr val="7E924A"/>
      </a:lt2>
      <a:accent1>
        <a:srgbClr val="7B3421"/>
      </a:accent1>
      <a:accent2>
        <a:srgbClr val="DE8657"/>
      </a:accent2>
      <a:accent3>
        <a:srgbClr val="FFBF9F"/>
      </a:accent3>
      <a:accent4>
        <a:srgbClr val="62553E"/>
      </a:accent4>
      <a:accent5>
        <a:srgbClr val="ABA091"/>
      </a:accent5>
      <a:accent6>
        <a:srgbClr val="94A088"/>
      </a:accent6>
      <a:hlink>
        <a:srgbClr val="3B8DC4"/>
      </a:hlink>
      <a:folHlink>
        <a:srgbClr val="A4CEE6"/>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Rétrospective</Template>
  <TotalTime>0</TotalTime>
  <Words>960</Words>
  <Application>Microsoft Office PowerPoint</Application>
  <PresentationFormat>Grand écran</PresentationFormat>
  <Paragraphs>133</Paragraphs>
  <Slides>12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Calibri</vt:lpstr>
      <vt:lpstr>Calibri Light</vt:lpstr>
      <vt:lpstr>Wingdings</vt:lpstr>
      <vt:lpstr>Rétrospective</vt:lpstr>
      <vt:lpstr>Education Fellow UM6P</vt:lpstr>
      <vt:lpstr>Une progression pédagogique, pourquoi ?</vt:lpstr>
      <vt:lpstr>Une progression pédagogique, c’est quoi ?</vt:lpstr>
      <vt:lpstr>De la progression pédagogique annuelle à la séance</vt:lpstr>
      <vt:lpstr>Par quoi commencer ?</vt:lpstr>
      <vt:lpstr>Que doit contenir une progression pédagogique ?</vt:lpstr>
      <vt:lpstr>1ère étape – Blocs de compétences</vt:lpstr>
      <vt:lpstr>1ère étape – Blocs de compétences</vt:lpstr>
      <vt:lpstr>2ème étape – Approche système</vt:lpstr>
      <vt:lpstr>2ème étape – Approche système</vt:lpstr>
      <vt:lpstr>3ème étape – Approche spiralaire</vt:lpstr>
      <vt:lpstr>Quels outils pour faire sa progression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Xavier Pessoles</dc:creator>
  <cp:lastModifiedBy>Xavier Pessoles</cp:lastModifiedBy>
  <cp:revision>111</cp:revision>
  <dcterms:created xsi:type="dcterms:W3CDTF">2020-07-07T20:56:13Z</dcterms:created>
  <dcterms:modified xsi:type="dcterms:W3CDTF">2022-09-19T15:38:43Z</dcterms:modified>
</cp:coreProperties>
</file>