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6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8DC4"/>
    <a:srgbClr val="62553E"/>
    <a:srgbClr val="C9BDA9"/>
    <a:srgbClr val="ABA091"/>
    <a:srgbClr val="B8B2A9"/>
    <a:srgbClr val="67822B"/>
    <a:srgbClr val="4D402D"/>
    <a:srgbClr val="FFB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4565"/>
  </p:normalViewPr>
  <p:slideViewPr>
    <p:cSldViewPr snapToGrid="0">
      <p:cViewPr varScale="1">
        <p:scale>
          <a:sx n="59" d="100"/>
          <a:sy n="59" d="100"/>
        </p:scale>
        <p:origin x="272" y="76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19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8E714-27C3-48F5-86D6-55C61E49433C}" type="datetimeFigureOut">
              <a:rPr lang="fr-FR" smtClean="0"/>
              <a:t>04/07/2023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29116-2B8F-4F4C-8601-2B380590F4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9878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8A5FA-8F0A-4416-A5C2-E78A06059D0C}" type="datetimeFigureOut">
              <a:rPr lang="fr-FR" smtClean="0"/>
              <a:t>04/07/2023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5A3FD-5357-496E-805B-543A8EF6F4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9448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C9B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rgbClr val="625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927044"/>
            <a:ext cx="10058400" cy="1398067"/>
          </a:xfrm>
          <a:ln>
            <a:noFill/>
          </a:ln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spc="-50" baseline="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18F212C7-C25B-4E13-BC63-0C058408C3DC}" type="datetime1">
              <a:rPr lang="fr-FR" smtClean="0"/>
              <a:t>04/07/2023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fr-FR"/>
              <a:t>Xavier Pessoles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956FD943-6D90-4B00-A69F-9AB9CE3206A3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1097280" y="4325111"/>
            <a:ext cx="100584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>
            <a:extLst>
              <a:ext uri="{FF2B5EF4-FFF2-40B4-BE49-F238E27FC236}">
                <a16:creationId xmlns:a16="http://schemas.microsoft.com/office/drawing/2014/main" id="{F132D1C5-F9D5-4B30-ADEC-A6C002A3B4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42073"/>
            <a:ext cx="12188825" cy="208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85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CBF2-2DF5-494E-8776-2FD1968CE0B4}" type="datetime1">
              <a:rPr lang="fr-FR" smtClean="0"/>
              <a:t>04/07/2023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Xavier Pessoles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8109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7814E-35F0-4314-AAF8-FC82144246D7}" type="datetime1">
              <a:rPr lang="fr-FR" smtClean="0"/>
              <a:t>04/07/2023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Xavier Pessoles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6102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DD6E-D3CA-4B1B-AC1B-A352A6D1F9A7}" type="datetime1">
              <a:rPr lang="fr-FR" smtClean="0"/>
              <a:t>04/07/2023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Xavier Pessoles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7188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11DAB-3E25-4D19-9974-19C3825CDE9E}" type="datetime1">
              <a:rPr lang="fr-FR" smtClean="0"/>
              <a:t>04/07/2023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Xavier Pessoles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058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39365" y="33091"/>
            <a:ext cx="11513267" cy="796250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9365" y="967563"/>
            <a:ext cx="5695674" cy="5273749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6963" y="967562"/>
            <a:ext cx="5695669" cy="527374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7719-52D2-4F7E-8519-BFEC4130C0D5}" type="datetime1">
              <a:rPr lang="fr-FR" smtClean="0"/>
              <a:t>04/07/2023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Xavier Pessoles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860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39365" y="33090"/>
            <a:ext cx="11513267" cy="785618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9365" y="846574"/>
            <a:ext cx="5695675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9365" y="1610722"/>
            <a:ext cx="5695675" cy="4349811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56957" y="846574"/>
            <a:ext cx="5695675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56957" y="1610722"/>
            <a:ext cx="5695675" cy="4349812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60771-CDA5-4161-AD36-665A4FB597E8}" type="datetime1">
              <a:rPr lang="fr-FR" smtClean="0"/>
              <a:t>04/07/2023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Xavier Pessoles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608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A84AF-31D2-497E-8818-6E4ACBD0D9E2}" type="datetime1">
              <a:rPr lang="fr-FR" smtClean="0"/>
              <a:t>04/07/2023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Xavier Pessoles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0543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24B6-B481-490E-BCE4-66B9F929459C}" type="datetime1">
              <a:rPr lang="fr-FR" smtClean="0"/>
              <a:t>04/07/2023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/>
              <a:t>Xavier Pessoles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7230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37C5D7A-3DE0-47F2-8757-A9EB968D07BF}" type="datetime1">
              <a:rPr lang="fr-FR" smtClean="0"/>
              <a:t>04/07/2023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Xavier Pessoles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812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3A9A-9D1D-47FC-A484-8CDD02F949F7}" type="datetime1">
              <a:rPr lang="fr-FR" smtClean="0"/>
              <a:t>04/07/2023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Xavier Pessoles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4217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625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365" y="33091"/>
            <a:ext cx="11519555" cy="796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9365" y="954541"/>
            <a:ext cx="11519555" cy="522001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9366" y="6459786"/>
            <a:ext cx="1434401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6D95A87-1CBE-4538-A091-5E1C5EF16A09}" type="datetime1">
              <a:rPr lang="fr-FR" smtClean="0"/>
              <a:t>04/07/2023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3433" y="6459785"/>
            <a:ext cx="7200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Xavier Pessoles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8232" y="6459786"/>
            <a:ext cx="1434401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56FD943-6D90-4B00-A69F-9AB9CE3206A3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39365" y="829554"/>
            <a:ext cx="11519555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979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54013" indent="-274638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q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36575" indent="-18256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720725" indent="-18256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892175" indent="-18256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074738" indent="-18256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D45BC-35FD-4539-A0AD-629E63087D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4800" b="1" dirty="0" err="1"/>
              <a:t>Education</a:t>
            </a:r>
            <a:r>
              <a:rPr lang="fr-FR" sz="4800" b="1" dirty="0"/>
              <a:t> </a:t>
            </a:r>
            <a:r>
              <a:rPr lang="fr-FR" sz="4800" b="1" dirty="0" err="1"/>
              <a:t>Fellow</a:t>
            </a:r>
            <a:r>
              <a:rPr lang="fr-FR" sz="4800" b="1" dirty="0"/>
              <a:t> UM6P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8D619D0-DA39-47D9-8B61-58E17C408F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665020"/>
          </a:xfrm>
        </p:spPr>
        <p:txBody>
          <a:bodyPr/>
          <a:lstStyle/>
          <a:p>
            <a:r>
              <a:rPr lang="fr-FR" dirty="0"/>
              <a:t>Epreuve Interne – Séance de projet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EDDEC6-D056-43E9-A372-5665D3B59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Xavier Pessoles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29DA60-8BFA-475B-9D9F-D74779382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2380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EC9C39-FDEE-9BB2-FC61-7F8E75F12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Séance : Découverte de la MCC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3DFD8D-65D0-6374-BC94-F7166C414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élèves doivent être capable de : </a:t>
            </a:r>
          </a:p>
          <a:p>
            <a:pPr lvl="1"/>
            <a:r>
              <a:rPr lang="fr-FR" dirty="0"/>
              <a:t>Commander le moteur en vitesse en utilisant une carte Arduino</a:t>
            </a:r>
          </a:p>
          <a:p>
            <a:pPr lvl="1"/>
            <a:r>
              <a:rPr lang="fr-FR" dirty="0"/>
              <a:t>Suivre un protocole expérimental pour déterminer les propriétés de la MCC</a:t>
            </a:r>
          </a:p>
          <a:p>
            <a:pPr lvl="1"/>
            <a:r>
              <a:rPr lang="fr-FR" dirty="0"/>
              <a:t>Modéliser la MCC en utilisant un logiciel multiphysique</a:t>
            </a:r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64927CA-F09C-8A46-5590-BDAFB2C9C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2370D31-FF98-122B-DB5B-34BD201D4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0085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5BA914-66BA-3357-7DB2-3F85FA1D2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D02ADC-0EEB-7700-B342-A46CC05F0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366" y="954541"/>
            <a:ext cx="5353864" cy="5220013"/>
          </a:xfrm>
        </p:spPr>
        <p:txBody>
          <a:bodyPr/>
          <a:lstStyle/>
          <a:p>
            <a:r>
              <a:rPr lang="fr-FR" dirty="0"/>
              <a:t>« Mini TP » :</a:t>
            </a:r>
          </a:p>
          <a:p>
            <a:pPr lvl="1"/>
            <a:r>
              <a:rPr lang="fr-FR" dirty="0"/>
              <a:t>Objectif : commander le moteur</a:t>
            </a:r>
          </a:p>
          <a:p>
            <a:pPr lvl="1"/>
            <a:r>
              <a:rPr lang="fr-FR" dirty="0"/>
              <a:t>Matériel : </a:t>
            </a:r>
          </a:p>
          <a:p>
            <a:pPr lvl="2"/>
            <a:r>
              <a:rPr lang="fr-FR" dirty="0"/>
              <a:t>Carte Arduino</a:t>
            </a:r>
          </a:p>
          <a:p>
            <a:pPr lvl="2"/>
            <a:r>
              <a:rPr lang="fr-FR" dirty="0"/>
              <a:t>Shield moteur</a:t>
            </a:r>
          </a:p>
          <a:p>
            <a:pPr lvl="2"/>
            <a:r>
              <a:rPr lang="fr-FR" dirty="0"/>
              <a:t>Moteur +  Roue ?</a:t>
            </a:r>
          </a:p>
          <a:p>
            <a:pPr lvl="2"/>
            <a:r>
              <a:rPr lang="fr-FR" dirty="0"/>
              <a:t>Alimentation stabilisée</a:t>
            </a:r>
          </a:p>
          <a:p>
            <a:pPr lvl="2"/>
            <a:r>
              <a:rPr lang="fr-FR" dirty="0"/>
              <a:t>PC </a:t>
            </a:r>
          </a:p>
          <a:p>
            <a:pPr lvl="2"/>
            <a:r>
              <a:rPr lang="fr-FR" dirty="0"/>
              <a:t>Oscilloscope</a:t>
            </a:r>
          </a:p>
          <a:p>
            <a:pPr lvl="2"/>
            <a:r>
              <a:rPr lang="fr-FR" dirty="0"/>
              <a:t>Tachymètre</a:t>
            </a:r>
          </a:p>
          <a:p>
            <a:pPr lvl="2"/>
            <a:r>
              <a:rPr lang="fr-FR" dirty="0" err="1"/>
              <a:t>Breadboard</a:t>
            </a:r>
            <a:r>
              <a:rPr lang="fr-FR" dirty="0"/>
              <a:t> pour brancher l’oscilloscope</a:t>
            </a:r>
          </a:p>
          <a:p>
            <a:pPr lvl="2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343C44B-C7A3-0E14-5D71-A82DDC50D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6B670C3-E971-693C-54C4-B3EF7BC8C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3</a:t>
            </a:fld>
            <a:endParaRPr lang="fr-FR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F82ED79A-3ACB-85C4-6CF9-8C8833C88FF5}"/>
              </a:ext>
            </a:extLst>
          </p:cNvPr>
          <p:cNvSpPr txBox="1">
            <a:spLocks/>
          </p:cNvSpPr>
          <p:nvPr/>
        </p:nvSpPr>
        <p:spPr>
          <a:xfrm>
            <a:off x="6413595" y="954541"/>
            <a:ext cx="5353864" cy="522001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354013" indent="-274638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36575" indent="-182563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20725" indent="-182563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892175" indent="-182563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074738" indent="-182563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« Mini TP » :</a:t>
            </a:r>
          </a:p>
          <a:p>
            <a:pPr lvl="1"/>
            <a:r>
              <a:rPr lang="fr-FR" dirty="0"/>
              <a:t>Activité 1 : réaliser les branchements</a:t>
            </a:r>
          </a:p>
          <a:p>
            <a:pPr lvl="1"/>
            <a:r>
              <a:rPr lang="fr-FR" dirty="0"/>
              <a:t>Activité 2 : réaliser le programme et faire tourner le moteur</a:t>
            </a:r>
          </a:p>
          <a:p>
            <a:pPr lvl="1"/>
            <a:r>
              <a:rPr lang="fr-FR" dirty="0"/>
              <a:t>Activité 3 :</a:t>
            </a:r>
          </a:p>
          <a:p>
            <a:pPr lvl="3"/>
            <a:r>
              <a:rPr lang="fr-FR" dirty="0"/>
              <a:t>Trouver la relation </a:t>
            </a:r>
            <a:r>
              <a:rPr lang="fr-FR" dirty="0" err="1"/>
              <a:t>omega</a:t>
            </a:r>
            <a:r>
              <a:rPr lang="fr-FR" dirty="0"/>
              <a:t> en fonction de U</a:t>
            </a:r>
          </a:p>
          <a:p>
            <a:pPr lvl="3"/>
            <a:r>
              <a:rPr lang="fr-FR" dirty="0"/>
              <a:t>Mesurer la tension d’alimentation du moteur et la vitesse de la roue</a:t>
            </a:r>
          </a:p>
          <a:p>
            <a:pPr lvl="3"/>
            <a:r>
              <a:rPr lang="fr-FR" dirty="0"/>
              <a:t>Valider la constante électrique du constructeur</a:t>
            </a:r>
          </a:p>
          <a:p>
            <a:pPr lvl="1"/>
            <a:r>
              <a:rPr lang="fr-FR" dirty="0"/>
              <a:t>Activité 4 </a:t>
            </a:r>
          </a:p>
          <a:p>
            <a:pPr lvl="2"/>
            <a:r>
              <a:rPr lang="fr-FR" dirty="0"/>
              <a:t>Déterminer la résistance interne</a:t>
            </a:r>
          </a:p>
          <a:p>
            <a:pPr lvl="2"/>
            <a:r>
              <a:rPr lang="fr-FR" dirty="0"/>
              <a:t>Bloquer le moteur</a:t>
            </a:r>
          </a:p>
          <a:p>
            <a:pPr lvl="2"/>
            <a:r>
              <a:rPr lang="fr-FR" dirty="0"/>
              <a:t>Augmentation de la tension et mesure du courant</a:t>
            </a:r>
          </a:p>
          <a:p>
            <a:pPr lvl="2"/>
            <a:endParaRPr lang="fr-FR" dirty="0"/>
          </a:p>
          <a:p>
            <a:pPr lvl="1"/>
            <a:r>
              <a:rPr lang="fr-FR" dirty="0"/>
              <a:t>Activité 5</a:t>
            </a:r>
          </a:p>
          <a:p>
            <a:pPr lvl="2"/>
            <a:r>
              <a:rPr lang="fr-FR" dirty="0"/>
              <a:t>Mesure de L </a:t>
            </a:r>
          </a:p>
          <a:p>
            <a:pPr lvl="2"/>
            <a:r>
              <a:rPr lang="fr-FR" dirty="0"/>
              <a:t>Alimentation sinusoïdale ?</a:t>
            </a:r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3417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4E3D61-3596-C6DF-67E6-92AE456BC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Synthèse ou formalisation </a:t>
            </a:r>
            <a:r>
              <a:rPr lang="fr-FR"/>
              <a:t>des connaissances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A59E67-21D6-FD77-A05F-80B43CE5A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365" y="954542"/>
            <a:ext cx="11519555" cy="2531682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Equations électriques du moteur à courant continu</a:t>
            </a:r>
          </a:p>
          <a:p>
            <a:r>
              <a:rPr lang="fr-FR" dirty="0"/>
              <a:t>Schéma électrique du MCC</a:t>
            </a:r>
          </a:p>
          <a:p>
            <a:r>
              <a:rPr lang="fr-FR" dirty="0"/>
              <a:t>Modélisation multiphysique du MCC</a:t>
            </a:r>
          </a:p>
          <a:p>
            <a:r>
              <a:rPr lang="fr-FR" dirty="0"/>
              <a:t>Justifier que l’activité xx permet de mesurer </a:t>
            </a:r>
            <a:r>
              <a:rPr lang="fr-FR" dirty="0" err="1"/>
              <a:t>Ke</a:t>
            </a:r>
            <a:endParaRPr lang="fr-FR" dirty="0"/>
          </a:p>
          <a:p>
            <a:r>
              <a:rPr lang="fr-FR" dirty="0"/>
              <a:t>Justifier que l’activité xx permet de mesurer R</a:t>
            </a:r>
          </a:p>
          <a:p>
            <a:endParaRPr lang="fr-FR" dirty="0"/>
          </a:p>
          <a:p>
            <a:r>
              <a:rPr lang="fr-FR" dirty="0"/>
              <a:t>Comparer le modèle établi en cours avec les valeurs mesurées et les valeurs issues de la documentation.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516FAA2-C4B3-CE24-75AB-BF2EB1616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65105AA-5022-6E87-6ACD-1E359EA27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4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99140A9-78B9-029F-7287-7DDF8DF3C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514" y="3564547"/>
            <a:ext cx="5424119" cy="281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189226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Emines - Fellow">
      <a:dk1>
        <a:srgbClr val="000000"/>
      </a:dk1>
      <a:lt1>
        <a:sysClr val="window" lastClr="FFFFFF"/>
      </a:lt1>
      <a:dk2>
        <a:srgbClr val="4D402D"/>
      </a:dk2>
      <a:lt2>
        <a:srgbClr val="7E924A"/>
      </a:lt2>
      <a:accent1>
        <a:srgbClr val="7B3421"/>
      </a:accent1>
      <a:accent2>
        <a:srgbClr val="DE8657"/>
      </a:accent2>
      <a:accent3>
        <a:srgbClr val="FFBF9F"/>
      </a:accent3>
      <a:accent4>
        <a:srgbClr val="62553E"/>
      </a:accent4>
      <a:accent5>
        <a:srgbClr val="ABA091"/>
      </a:accent5>
      <a:accent6>
        <a:srgbClr val="94A088"/>
      </a:accent6>
      <a:hlink>
        <a:srgbClr val="3B8DC4"/>
      </a:hlink>
      <a:folHlink>
        <a:srgbClr val="A4CEE6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Rétrospective</Template>
  <TotalTime>0</TotalTime>
  <Words>222</Words>
  <Application>Microsoft Office PowerPoint</Application>
  <PresentationFormat>Grand écran</PresentationFormat>
  <Paragraphs>49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Wingdings</vt:lpstr>
      <vt:lpstr>Rétrospective</vt:lpstr>
      <vt:lpstr>Education Fellow UM6P</vt:lpstr>
      <vt:lpstr>Séance : Découverte de la MCC</vt:lpstr>
      <vt:lpstr>Présentation PowerPoint</vt:lpstr>
      <vt:lpstr>Synthèse ou formalisation des connaissances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112</cp:revision>
  <dcterms:created xsi:type="dcterms:W3CDTF">2020-07-07T20:56:13Z</dcterms:created>
  <dcterms:modified xsi:type="dcterms:W3CDTF">2023-07-04T10:27:25Z</dcterms:modified>
</cp:coreProperties>
</file>