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0" r:id="rId4"/>
    <p:sldId id="271" r:id="rId5"/>
    <p:sldId id="272" r:id="rId6"/>
    <p:sldId id="283" r:id="rId7"/>
    <p:sldId id="289" r:id="rId8"/>
    <p:sldId id="273" r:id="rId9"/>
    <p:sldId id="274" r:id="rId10"/>
    <p:sldId id="275" r:id="rId11"/>
    <p:sldId id="287" r:id="rId12"/>
    <p:sldId id="276" r:id="rId13"/>
    <p:sldId id="277" r:id="rId14"/>
    <p:sldId id="288" r:id="rId15"/>
    <p:sldId id="278" r:id="rId16"/>
    <p:sldId id="279" r:id="rId17"/>
    <p:sldId id="280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DC4"/>
    <a:srgbClr val="62553E"/>
    <a:srgbClr val="C9BDA9"/>
    <a:srgbClr val="ABA091"/>
    <a:srgbClr val="B8B2A9"/>
    <a:srgbClr val="67822B"/>
    <a:srgbClr val="4D402D"/>
    <a:srgbClr val="FFB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2" autoAdjust="0"/>
    <p:restoredTop sz="94604"/>
  </p:normalViewPr>
  <p:slideViewPr>
    <p:cSldViewPr snapToGrid="0">
      <p:cViewPr>
        <p:scale>
          <a:sx n="75" d="100"/>
          <a:sy n="75" d="100"/>
        </p:scale>
        <p:origin x="628" y="-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083690E8-6EB9-4D50-99B0-6570114ECF94}" type="datetime1">
              <a:rPr lang="fr-FR" smtClean="0"/>
              <a:pPr/>
              <a:t>20/03/2023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660E-0E73-4EA5-9DC7-2419A03FA610}" type="datetime1">
              <a:rPr lang="fr-FR" smtClean="0"/>
              <a:t>20/03/2023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EC30-7159-48BD-919E-B88BF5B4871D}" type="datetime1">
              <a:rPr lang="fr-FR" smtClean="0"/>
              <a:t>20/03/2023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FABF-E80A-495C-9336-B7587141AD88}" type="datetime1">
              <a:rPr lang="fr-FR" smtClean="0"/>
              <a:t>20/03/2023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791-F8EC-4A6B-8875-0772A0F6D4E8}" type="datetime1">
              <a:rPr lang="fr-FR" smtClean="0"/>
              <a:t>20/03/2023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>
            <a:lvl2pPr marL="544068" indent="-342900">
              <a:buSzPct val="80000"/>
              <a:buFont typeface="Wingdings" panose="05000000000000000000" pitchFamily="2" charset="2"/>
              <a:buChar char="q"/>
              <a:defRPr/>
            </a:lvl2pPr>
            <a:lvl3pPr marL="726948" indent="-342900">
              <a:buSzPct val="80000"/>
              <a:buFont typeface="Wingdings" panose="05000000000000000000" pitchFamily="2" charset="2"/>
              <a:buChar char="q"/>
              <a:defRPr/>
            </a:lvl3pPr>
            <a:lvl4pPr marL="909828" indent="-342900">
              <a:buSzPct val="80000"/>
              <a:buFont typeface="Wingdings" panose="05000000000000000000" pitchFamily="2" charset="2"/>
              <a:buChar char="q"/>
              <a:defRPr/>
            </a:lvl4pPr>
            <a:lvl5pPr marL="1092708" indent="-34290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662D-883D-4916-A9C6-9B8A15764FA4}" type="datetime1">
              <a:rPr lang="fr-FR" smtClean="0"/>
              <a:t>20/03/2023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29C-8CF9-4A35-BF91-254AFE4A0BFF}" type="datetime1">
              <a:rPr lang="fr-FR" smtClean="0"/>
              <a:t>20/03/2023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D20-4FDF-4984-8839-93AD0C0F3999}" type="datetime1">
              <a:rPr lang="fr-FR" smtClean="0"/>
              <a:t>20/03/2023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77CB-274D-4F54-B777-893CB4D9A54D}" type="datetime1">
              <a:rPr lang="fr-FR" smtClean="0"/>
              <a:t>20/03/2023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9BD2F3-EBBD-4C08-A019-2D876658B899}" type="datetime1">
              <a:rPr lang="fr-FR" smtClean="0"/>
              <a:t>20/03/2023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08E-408B-402B-8B70-8D56FF60FA51}" type="datetime1">
              <a:rPr lang="fr-FR" smtClean="0"/>
              <a:t>20/03/2023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0DD409-5CB6-45A1-9126-76FD1E26B274}" type="datetime1">
              <a:rPr lang="fr-FR" smtClean="0"/>
              <a:t>20/03/2023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-paris.fr/portail/jcms/p1_1318536/demarches-deductive-et-inductive#:~:text=On%20va%20du%20particulier%20vers,coh%C3%A9rence%20avec%20la%20d%C3%A9marche%20inductiv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lasseinverse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-paris.fr/portail/jcms/p1_1318536/demarches-deductive-et-inductive#:~:text=On%20va%20du%20particulier%20vers,coh%C3%A9rence%20avec%20la%20d%C3%A9marche%20inductiv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edagogie.ac-rennes.fr/sites/pedagogie.ac-rennes.fr/IMG/pdf/la_demarche_d_investigation.pdf" TargetMode="External"/><Relationship Id="rId2" Type="http://schemas.openxmlformats.org/officeDocument/2006/relationships/hyperlink" Target="https://pedagogie.ac-rennes.fr/spip.php?article267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-paris.fr/portail/jcms/p1_1318536/demarches-deductive-et-inductive#:~:text=On%20va%20du%20particulier%20vers,coh%C3%A9rence%20avec%20la%20d%C3%A9marche%20inductiv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-paris.fr/portail/jcms/p1_1318536/demarches-deductive-et-inductive#:~:text=On%20va%20du%20particulier%20vers,coh%C3%A9rence%20avec%20la%20d%C3%A9marche%20inductiv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-paris.fr/portail/jcms/p1_1318536/demarches-deductive-et-inductive#:~:text=On%20va%20du%20particulier%20vers,coh%C3%A9rence%20avec%20la%20d%C3%A9marche%20inductiv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-paris.fr/portail/jcms/p1_1318536/demarches-deductive-et-inductive#:~:text=On%20va%20du%20particulier%20vers,coh%C3%A9rence%20avec%20la%20d%C3%A9marche%20inductiv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 err="1"/>
              <a:t>Education</a:t>
            </a:r>
            <a:r>
              <a:rPr lang="fr-FR" sz="4800" b="1" dirty="0"/>
              <a:t> </a:t>
            </a:r>
            <a:r>
              <a:rPr lang="fr-FR" sz="4800" b="1" dirty="0" err="1"/>
              <a:t>Fellow</a:t>
            </a:r>
            <a:r>
              <a:rPr lang="fr-FR" sz="4800" b="1" dirty="0"/>
              <a:t>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/>
          <a:lstStyle/>
          <a:p>
            <a:r>
              <a:rPr lang="fr-FR" dirty="0"/>
              <a:t>Objectif : Proposer une séquence pédagogique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inductive – Exemple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3905F-52DE-496D-8A68-E6ED5965F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5451835" cy="522001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10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4FA7B57-981F-47FF-A1D1-8ED97D91C976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https://www.ac-paris.fr/portail/jcms/p1_1318536/demarches-deductive-et-inductive#:~:text=On%20va%20du%20particulier%20vers,coh%C3%A9rence%20avec%20la%20d%C3%A9marche%20inductive</a:t>
            </a:r>
            <a:endParaRPr lang="fr-FR" sz="1000" dirty="0"/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44148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0BF40-1A04-4A6D-9E8F-82A0E449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trame séquence – 3 semaines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8B27F3-8CBA-449E-B4C0-D2DD3DBC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95CBF-D82C-47C0-B3B4-C5634815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64C1266-7780-4ACC-921C-78DED574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pPr algn="ctr"/>
            <a:r>
              <a:rPr lang="fr-FR" sz="1600" b="1" dirty="0"/>
              <a:t>Semaine 1</a:t>
            </a:r>
            <a:endParaRPr lang="fr-FR" sz="1200" dirty="0"/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B283A88A-A0B9-4CF6-9218-86E69D9340B5}"/>
              </a:ext>
            </a:extLst>
          </p:cNvPr>
          <p:cNvSpPr txBox="1">
            <a:spLocks/>
          </p:cNvSpPr>
          <p:nvPr/>
        </p:nvSpPr>
        <p:spPr>
          <a:xfrm>
            <a:off x="335130" y="934720"/>
            <a:ext cx="11517503" cy="487680"/>
          </a:xfrm>
          <a:prstGeom prst="roundRect">
            <a:avLst>
              <a:gd name="adj" fmla="val 609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Séquence 4</a:t>
            </a:r>
          </a:p>
          <a:p>
            <a:pPr algn="ctr">
              <a:spcBef>
                <a:spcPts val="600"/>
              </a:spcBef>
            </a:pPr>
            <a:r>
              <a:rPr lang="fr-FR" sz="1600" dirty="0"/>
              <a:t>Modélisation d’un système et mise en œuvre d’une démarche de résolution pour vérifier les performances temporelles des systèmes linéaires continus invariants</a:t>
            </a:r>
          </a:p>
        </p:txBody>
      </p:sp>
      <p:sp>
        <p:nvSpPr>
          <p:cNvPr id="17" name="Espace réservé du contenu 6">
            <a:extLst>
              <a:ext uri="{FF2B5EF4-FFF2-40B4-BE49-F238E27FC236}">
                <a16:creationId xmlns:a16="http://schemas.microsoft.com/office/drawing/2014/main" id="{55AE02D6-8209-44B0-8756-80D7612A656E}"/>
              </a:ext>
            </a:extLst>
          </p:cNvPr>
          <p:cNvSpPr txBox="1">
            <a:spLocks/>
          </p:cNvSpPr>
          <p:nvPr/>
        </p:nvSpPr>
        <p:spPr>
          <a:xfrm>
            <a:off x="4254002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2</a:t>
            </a:r>
            <a:endParaRPr lang="fr-FR" sz="1200" dirty="0"/>
          </a:p>
        </p:txBody>
      </p:sp>
      <p:sp>
        <p:nvSpPr>
          <p:cNvPr id="23" name="Espace réservé du contenu 6">
            <a:extLst>
              <a:ext uri="{FF2B5EF4-FFF2-40B4-BE49-F238E27FC236}">
                <a16:creationId xmlns:a16="http://schemas.microsoft.com/office/drawing/2014/main" id="{695FA9A7-63ED-4F8F-85CC-F8F2DD1BBF0A}"/>
              </a:ext>
            </a:extLst>
          </p:cNvPr>
          <p:cNvSpPr txBox="1">
            <a:spLocks/>
          </p:cNvSpPr>
          <p:nvPr/>
        </p:nvSpPr>
        <p:spPr>
          <a:xfrm>
            <a:off x="8168638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3</a:t>
            </a:r>
            <a:endParaRPr lang="fr-FR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1515363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8A81E9-51F1-43F3-8100-E6BC8A7693FF}"/>
              </a:ext>
            </a:extLst>
          </p:cNvPr>
          <p:cNvSpPr/>
          <p:nvPr/>
        </p:nvSpPr>
        <p:spPr>
          <a:xfrm rot="16200000">
            <a:off x="1515362" y="1003361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Labo de TP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70757-03E9-4504-9679-31913411C6F0}"/>
              </a:ext>
            </a:extLst>
          </p:cNvPr>
          <p:cNvSpPr/>
          <p:nvPr/>
        </p:nvSpPr>
        <p:spPr>
          <a:xfrm rot="16200000">
            <a:off x="1515362" y="2441759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Classe entière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8B7898-56D2-4586-8C36-BD4CFD2E3281}"/>
              </a:ext>
            </a:extLst>
          </p:cNvPr>
          <p:cNvSpPr txBox="1"/>
          <p:nvPr/>
        </p:nvSpPr>
        <p:spPr>
          <a:xfrm>
            <a:off x="873760" y="197536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73759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73758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5427881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4455880" y="1975360"/>
            <a:ext cx="3276001" cy="2770399"/>
            <a:chOff x="543362" y="1975360"/>
            <a:chExt cx="3276001" cy="277039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4786277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4786276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9340399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8368398" y="1975360"/>
            <a:ext cx="3276001" cy="2770399"/>
            <a:chOff x="543362" y="1975360"/>
            <a:chExt cx="3276001" cy="277039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698795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698794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461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inversée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12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https://www.classeinversee.com/</a:t>
            </a:r>
            <a:endParaRPr lang="fr-FR" sz="1000" dirty="0"/>
          </a:p>
          <a:p>
            <a:endParaRPr lang="fr-FR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6A692A-37B2-4B25-913B-B747CD7CD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8" y="954541"/>
            <a:ext cx="6351919" cy="540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B53B92D8-87AE-4320-BC2D-5D735B4A119C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</p:spTree>
    <p:extLst>
      <p:ext uri="{BB962C8B-B14F-4D97-AF65-F5344CB8AC3E}">
        <p14:creationId xmlns:p14="http://schemas.microsoft.com/office/powerpoint/2010/main" val="86981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inversée – Exemple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3905F-52DE-496D-8A68-E6ED5965F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5451835" cy="522001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13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4FA7B57-981F-47FF-A1D1-8ED97D91C976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https://www.ac-paris.fr/portail/jcms/p1_1318536/demarches-deductive-et-inductive#:~:text=On%20va%20du%20particulier%20vers,coh%C3%A9rence%20avec%20la%20d%C3%A9marche%20inductive</a:t>
            </a:r>
            <a:endParaRPr lang="fr-FR" sz="1000" dirty="0"/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18997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0BF40-1A04-4A6D-9E8F-82A0E449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trame séquence – 3 semaines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8B27F3-8CBA-449E-B4C0-D2DD3DBC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95CBF-D82C-47C0-B3B4-C5634815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64C1266-7780-4ACC-921C-78DED574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pPr algn="ctr"/>
            <a:r>
              <a:rPr lang="fr-FR" sz="1600" b="1" dirty="0"/>
              <a:t>Semaine 1</a:t>
            </a:r>
            <a:endParaRPr lang="fr-FR" sz="1200" dirty="0"/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B283A88A-A0B9-4CF6-9218-86E69D9340B5}"/>
              </a:ext>
            </a:extLst>
          </p:cNvPr>
          <p:cNvSpPr txBox="1">
            <a:spLocks/>
          </p:cNvSpPr>
          <p:nvPr/>
        </p:nvSpPr>
        <p:spPr>
          <a:xfrm>
            <a:off x="335130" y="934720"/>
            <a:ext cx="11517503" cy="487680"/>
          </a:xfrm>
          <a:prstGeom prst="roundRect">
            <a:avLst>
              <a:gd name="adj" fmla="val 609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Séquence 4</a:t>
            </a:r>
          </a:p>
          <a:p>
            <a:pPr algn="ctr">
              <a:spcBef>
                <a:spcPts val="600"/>
              </a:spcBef>
            </a:pPr>
            <a:r>
              <a:rPr lang="fr-FR" sz="1600" dirty="0"/>
              <a:t>Modélisation d’un système et mise en œuvre d’une démarche de résolution pour vérifier les performances temporelles des systèmes linéaires continus invariants</a:t>
            </a:r>
          </a:p>
        </p:txBody>
      </p:sp>
      <p:sp>
        <p:nvSpPr>
          <p:cNvPr id="17" name="Espace réservé du contenu 6">
            <a:extLst>
              <a:ext uri="{FF2B5EF4-FFF2-40B4-BE49-F238E27FC236}">
                <a16:creationId xmlns:a16="http://schemas.microsoft.com/office/drawing/2014/main" id="{55AE02D6-8209-44B0-8756-80D7612A656E}"/>
              </a:ext>
            </a:extLst>
          </p:cNvPr>
          <p:cNvSpPr txBox="1">
            <a:spLocks/>
          </p:cNvSpPr>
          <p:nvPr/>
        </p:nvSpPr>
        <p:spPr>
          <a:xfrm>
            <a:off x="4254002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2</a:t>
            </a:r>
            <a:endParaRPr lang="fr-FR" sz="1200" dirty="0"/>
          </a:p>
        </p:txBody>
      </p:sp>
      <p:sp>
        <p:nvSpPr>
          <p:cNvPr id="23" name="Espace réservé du contenu 6">
            <a:extLst>
              <a:ext uri="{FF2B5EF4-FFF2-40B4-BE49-F238E27FC236}">
                <a16:creationId xmlns:a16="http://schemas.microsoft.com/office/drawing/2014/main" id="{695FA9A7-63ED-4F8F-85CC-F8F2DD1BBF0A}"/>
              </a:ext>
            </a:extLst>
          </p:cNvPr>
          <p:cNvSpPr txBox="1">
            <a:spLocks/>
          </p:cNvSpPr>
          <p:nvPr/>
        </p:nvSpPr>
        <p:spPr>
          <a:xfrm>
            <a:off x="8168638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3</a:t>
            </a:r>
            <a:endParaRPr lang="fr-FR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1515363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8A81E9-51F1-43F3-8100-E6BC8A7693FF}"/>
              </a:ext>
            </a:extLst>
          </p:cNvPr>
          <p:cNvSpPr/>
          <p:nvPr/>
        </p:nvSpPr>
        <p:spPr>
          <a:xfrm rot="16200000">
            <a:off x="1515362" y="1003361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Labo de TP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70757-03E9-4504-9679-31913411C6F0}"/>
              </a:ext>
            </a:extLst>
          </p:cNvPr>
          <p:cNvSpPr/>
          <p:nvPr/>
        </p:nvSpPr>
        <p:spPr>
          <a:xfrm rot="16200000">
            <a:off x="1515362" y="2441759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Classe entière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8B7898-56D2-4586-8C36-BD4CFD2E3281}"/>
              </a:ext>
            </a:extLst>
          </p:cNvPr>
          <p:cNvSpPr txBox="1"/>
          <p:nvPr/>
        </p:nvSpPr>
        <p:spPr>
          <a:xfrm>
            <a:off x="873760" y="197536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73759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73758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5427881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4455880" y="1975360"/>
            <a:ext cx="3276001" cy="2770399"/>
            <a:chOff x="543362" y="1975360"/>
            <a:chExt cx="3276001" cy="277039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4786277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4786276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9340399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8368398" y="1975360"/>
            <a:ext cx="3276001" cy="2770399"/>
            <a:chOff x="543362" y="1975360"/>
            <a:chExt cx="3276001" cy="277039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698795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698794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8173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La démarche d’investigation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15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https://pedagogie.ac-rennes.fr/spip.php?article2671</a:t>
            </a:r>
            <a:r>
              <a:rPr lang="fr-FR" sz="1000" dirty="0"/>
              <a:t> </a:t>
            </a:r>
            <a:r>
              <a:rPr lang="fr-FR" sz="1000" dirty="0">
                <a:hlinkClick r:id="rId3"/>
              </a:rPr>
              <a:t>https://pedagogie.ac-rennes.fr/sites/pedagogie.ac-rennes.fr/IMG/pdf/la_demarche_d_investigation.pdf</a:t>
            </a:r>
            <a:r>
              <a:rPr lang="fr-FR" sz="1000" dirty="0"/>
              <a:t> 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B53B92D8-87AE-4320-BC2D-5D735B4A119C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AA90125-3AB2-4F22-B7F5-7310D10958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14" y="896141"/>
            <a:ext cx="4645838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6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 La démarche d’investigation – Exemple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16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4FA7B57-981F-47FF-A1D1-8ED97D91C976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https://www.ac-paris.fr/portail/jcms/p1_1318536/demarches-deductive-et-inductive#:~:text=On%20va%20du%20particulier%20vers,coh%C3%A9rence%20avec%20la%20d%C3%A9marche%20inductive</a:t>
            </a:r>
            <a:endParaRPr lang="fr-FR" sz="1000" dirty="0"/>
          </a:p>
          <a:p>
            <a:endParaRPr lang="fr-FR" sz="100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0FC4D1-067F-4A16-A8DE-816612996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6136873" cy="5220013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572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Démarches d’investigation, de résolution de problèmes et de projets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17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9B18A40-7E1C-478E-A949-23AE826BC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65" y="855574"/>
            <a:ext cx="3531050" cy="535262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8B25286-522D-45DB-9F35-7021058B8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574"/>
            <a:ext cx="3731155" cy="54003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7FB165-9BC8-4D41-9442-312BEC679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033" y="855574"/>
            <a:ext cx="3657600" cy="542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65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blocs de compétences – </a:t>
            </a:r>
            <a:r>
              <a:rPr lang="fr-FR" dirty="0" err="1"/>
              <a:t>PCSI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Modéliser et résoudre pour vérifier les performances cinématiques des mécanismes</a:t>
            </a:r>
          </a:p>
          <a:p>
            <a:pPr lvl="1"/>
            <a:r>
              <a:rPr lang="fr-FR" dirty="0"/>
              <a:t> Déterminer le torseur cinématique d’un solide par rapport à un autre solide 	</a:t>
            </a:r>
          </a:p>
          <a:p>
            <a:pPr lvl="1"/>
            <a:r>
              <a:rPr lang="fr-FR" dirty="0"/>
              <a:t> Proposer une modélisation des liaisons avec une définition précise de leurs caractéristiques géométriques 	</a:t>
            </a:r>
          </a:p>
          <a:p>
            <a:pPr lvl="1"/>
            <a:r>
              <a:rPr lang="fr-FR" dirty="0"/>
              <a:t> Associer le paramétrage au modèle retenu 	</a:t>
            </a:r>
          </a:p>
          <a:p>
            <a:pPr lvl="1"/>
            <a:r>
              <a:rPr lang="fr-FR" dirty="0"/>
              <a:t> Associer à chaque liaison son torseur cinématique 	</a:t>
            </a:r>
          </a:p>
          <a:p>
            <a:pPr lvl="1"/>
            <a:r>
              <a:rPr lang="fr-FR" dirty="0"/>
              <a:t> Déterminer les relations de fermeture de la chaîne cinématique 	</a:t>
            </a:r>
          </a:p>
          <a:p>
            <a:pPr lvl="1"/>
            <a:r>
              <a:rPr lang="fr-FR" dirty="0"/>
              <a:t> Déterminer la loi entrée - sortie cinématique d’une chaîne cinématique 	</a:t>
            </a:r>
          </a:p>
          <a:p>
            <a:pPr lvl="1"/>
            <a:r>
              <a:rPr lang="fr-FR" dirty="0"/>
              <a:t> Réaliser un schéma cinématique 	</a:t>
            </a:r>
          </a:p>
          <a:p>
            <a:pPr lvl="1"/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Modéliser et résoudre pour vérifier les performances statiques des mécanismes</a:t>
            </a:r>
          </a:p>
          <a:p>
            <a:pPr lvl="1"/>
            <a:r>
              <a:rPr lang="fr-FR" dirty="0"/>
              <a:t> Isoler un système et justifier l'isolement</a:t>
            </a:r>
          </a:p>
          <a:p>
            <a:pPr lvl="1"/>
            <a:r>
              <a:rPr lang="fr-FR" dirty="0"/>
              <a:t> Associer un modèle à une action mécanique</a:t>
            </a:r>
          </a:p>
          <a:p>
            <a:pPr lvl="1"/>
            <a:r>
              <a:rPr lang="fr-FR" dirty="0"/>
              <a:t> Associer à chaque liaison son torseur d’actions mécaniques transmissibles</a:t>
            </a:r>
          </a:p>
          <a:p>
            <a:pPr lvl="1"/>
            <a:r>
              <a:rPr lang="fr-FR" dirty="0"/>
              <a:t> Déterminer la relation entre le modèle local et le modèle global</a:t>
            </a:r>
          </a:p>
          <a:p>
            <a:pPr lvl="1"/>
            <a:r>
              <a:rPr lang="fr-FR" dirty="0"/>
              <a:t> Déterminer le calcul complet des inconnues de liaison</a:t>
            </a:r>
          </a:p>
          <a:p>
            <a:pPr lvl="1"/>
            <a:r>
              <a:rPr lang="fr-FR" dirty="0"/>
              <a:t> Déterminer la valeur des paramètres conduisant à des positions d'équilibre (par exemple l'arc-boutement)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618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blocs de compétences – PSI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Modéliser et résoudre pour valider les performances des systèmes asservis</a:t>
            </a:r>
          </a:p>
          <a:p>
            <a:pPr lvl="1"/>
            <a:r>
              <a:rPr lang="fr-FR" dirty="0"/>
              <a:t> Réduire l’ordre de la fonction de transfert selon l’objectif visé, à partir des pôles dominants qui déterminent la dynamique asymptotique du système </a:t>
            </a:r>
          </a:p>
          <a:p>
            <a:pPr lvl="1"/>
            <a:r>
              <a:rPr lang="fr-FR" dirty="0"/>
              <a:t>Analyser la stabilité d’un système à partir de l’équation caractéristique </a:t>
            </a:r>
          </a:p>
          <a:p>
            <a:pPr lvl="1"/>
            <a:r>
              <a:rPr lang="fr-FR" dirty="0"/>
              <a:t>Déterminer les paramètres permettant d’assurer la stabilité du système </a:t>
            </a:r>
          </a:p>
          <a:p>
            <a:pPr lvl="1"/>
            <a:r>
              <a:rPr lang="fr-FR" dirty="0"/>
              <a:t>Relier la stabilité aux caractéristiques fréquentielles </a:t>
            </a:r>
          </a:p>
          <a:p>
            <a:pPr lvl="1"/>
            <a:r>
              <a:rPr lang="fr-FR" dirty="0"/>
              <a:t>Proposer la démarche de réglage d’un correcteur proportionnel, proportionnel intégral et à avance de phase Relier la précision aux caractéristiques fréquentielles </a:t>
            </a:r>
          </a:p>
          <a:p>
            <a:pPr lvl="1"/>
            <a:r>
              <a:rPr lang="fr-FR" dirty="0"/>
              <a:t>Déterminer l'erreur en régime permanent vis-à-vis d'une entrée en échelon ou en rampe (consigne ou perturbation) 	</a:t>
            </a:r>
          </a:p>
          <a:p>
            <a:pPr lvl="1"/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Modéliser le comportement des systèmes mécaniques et résoudre pour déterminer une équation de mouvement ou des actions mécaniques en utilisant le </a:t>
            </a:r>
            <a:r>
              <a:rPr lang="fr-FR" dirty="0" err="1"/>
              <a:t>PFD</a:t>
            </a:r>
            <a:endParaRPr lang="fr-FR" dirty="0"/>
          </a:p>
          <a:p>
            <a:pPr lvl="1"/>
            <a:r>
              <a:rPr lang="fr-FR" dirty="0"/>
              <a:t>Déterminer le torseur dynamique d’un solide, ou d’un ensemble de solides, par rapport à un autre solide </a:t>
            </a:r>
          </a:p>
          <a:p>
            <a:pPr lvl="1"/>
            <a:r>
              <a:rPr lang="fr-FR" dirty="0"/>
              <a:t>Proposer une démarche permettant la détermination de la loi de mouvement </a:t>
            </a:r>
          </a:p>
          <a:p>
            <a:pPr lvl="1"/>
            <a:r>
              <a:rPr lang="fr-FR" dirty="0"/>
              <a:t>Proposer une méthode permettant la détermination d’une inconnue de liaison </a:t>
            </a:r>
          </a:p>
          <a:p>
            <a:pPr lvl="1"/>
            <a:r>
              <a:rPr lang="fr-FR" dirty="0"/>
              <a:t>Choisir une méthode pour déterminer la valeur des paramètres conduisant à des positions d'équilibre </a:t>
            </a:r>
          </a:p>
          <a:p>
            <a:pPr lvl="1"/>
            <a:r>
              <a:rPr lang="fr-FR" dirty="0"/>
              <a:t>Déterminer les inconnues de liaison ou les efforts extérieurs spécifiés dans le cas où le mouvement est imposé </a:t>
            </a:r>
          </a:p>
          <a:p>
            <a:pPr lvl="1"/>
            <a:r>
              <a:rPr lang="fr-FR" dirty="0"/>
              <a:t>Déterminer la loi du mouvement sous forme d'équations différentielles dans le cas où les efforts extérieurs sont connus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11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38537-DADC-403E-8569-96BCE048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Séquence pédagogique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81CF8-0EED-4C31-A3A8-47FAFD034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11519555" cy="5322969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Une séquence pédagogique, pourquoi ?</a:t>
            </a:r>
          </a:p>
          <a:p>
            <a:pPr lvl="1"/>
            <a:r>
              <a:rPr lang="fr-FR" dirty="0"/>
              <a:t> Une séquence pédagogique est une articulation de séances. En plus d’avoir pour objectif de développer des compétences, ces séances doivent susciter l’intérêt des élèves ou des étudiants. </a:t>
            </a:r>
          </a:p>
          <a:p>
            <a:pPr lvl="1"/>
            <a:endParaRPr lang="fr-FR" dirty="0"/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Une séquence pédagogique, c’est quoi ?</a:t>
            </a:r>
          </a:p>
          <a:p>
            <a:pPr lvl="1"/>
            <a:r>
              <a:rPr lang="fr-FR" dirty="0"/>
              <a:t> Une séquence pédagogique est constituée de séances dont le but est d’atteindre un objectif pédagogique.</a:t>
            </a:r>
          </a:p>
          <a:p>
            <a:pPr lvl="1"/>
            <a:r>
              <a:rPr lang="fr-FR" dirty="0"/>
              <a:t> L’objectif pédagogique est le développement de compétences précisées dans le bloc de compétences. Afin de développer ces compétences, l’élève devra mobiliser des savoirs, des savoir-faire, des savoir-être.</a:t>
            </a:r>
          </a:p>
          <a:p>
            <a:pPr lvl="1"/>
            <a:endParaRPr lang="fr-FR" dirty="0"/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 Une séquence pédagogique, par quoi commencer ?</a:t>
            </a:r>
          </a:p>
          <a:p>
            <a:pPr lvl="1"/>
            <a:r>
              <a:rPr lang="fr-FR" dirty="0"/>
              <a:t> Un bloc de compétences</a:t>
            </a:r>
          </a:p>
          <a:p>
            <a:pPr lvl="1"/>
            <a:r>
              <a:rPr lang="fr-FR" dirty="0"/>
              <a:t> Des connaissances et les savoir-faire à faire acquérir aux élèves</a:t>
            </a:r>
          </a:p>
          <a:p>
            <a:pPr lvl="1"/>
            <a:r>
              <a:rPr lang="fr-FR" dirty="0"/>
              <a:t> Les </a:t>
            </a:r>
            <a:r>
              <a:rPr lang="fr-FR" dirty="0" err="1"/>
              <a:t>pré-requis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566889-5154-4180-ABBC-474A56DC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C5AB51-2306-4D27-8541-3F5C045A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021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66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pédagogiques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Une grand nombre de démarches peuvent être  utilisées</a:t>
            </a:r>
          </a:p>
          <a:p>
            <a:pPr lvl="1"/>
            <a:r>
              <a:rPr lang="fr-FR" sz="2000" dirty="0"/>
              <a:t> L’approche déductive</a:t>
            </a:r>
          </a:p>
          <a:p>
            <a:pPr lvl="1"/>
            <a:r>
              <a:rPr lang="fr-FR" sz="2000" dirty="0"/>
              <a:t> L’approche inductive</a:t>
            </a:r>
          </a:p>
          <a:p>
            <a:pPr lvl="1"/>
            <a:r>
              <a:rPr lang="fr-FR" sz="2000" dirty="0"/>
              <a:t> La classe inversée</a:t>
            </a:r>
          </a:p>
          <a:p>
            <a:pPr lvl="1"/>
            <a:r>
              <a:rPr lang="fr-FR" sz="2000" dirty="0"/>
              <a:t> La démarche d’investigation</a:t>
            </a:r>
          </a:p>
          <a:p>
            <a:pPr lvl="1"/>
            <a:r>
              <a:rPr lang="fr-FR" sz="2000" dirty="0"/>
              <a:t> La démarche de résolution de problème</a:t>
            </a:r>
          </a:p>
          <a:p>
            <a:pPr lvl="1"/>
            <a:r>
              <a:rPr lang="fr-FR" sz="2000" dirty="0"/>
              <a:t> La démarche de projet</a:t>
            </a:r>
          </a:p>
          <a:p>
            <a:endParaRPr lang="fr-FR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60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2F831-90AC-41AD-B3D5-3CB9B23C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Prenons un exemple…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1C62D-9CD7-40EC-9463-80BF9FA47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11662135" cy="5220013"/>
          </a:xfrm>
        </p:spPr>
        <p:txBody>
          <a:bodyPr>
            <a:normAutofit fontScale="77500" lnSpcReduction="20000"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de formation </a:t>
            </a:r>
          </a:p>
          <a:p>
            <a:pPr lvl="1"/>
            <a:r>
              <a:rPr lang="fr-FR" dirty="0"/>
              <a:t>PCSI – Semestre 1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compétences: 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et fréquentielles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Durée de la séquence du bloc</a:t>
            </a:r>
          </a:p>
          <a:p>
            <a:pPr lvl="1"/>
            <a:r>
              <a:rPr lang="fr-FR" dirty="0"/>
              <a:t> 3 semaines (Soient 3h de cours, 3h de TD, 6h de TP)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Bloc de compétences déjà traités</a:t>
            </a:r>
          </a:p>
          <a:p>
            <a:pPr lvl="1"/>
            <a:r>
              <a:rPr lang="fr-FR" dirty="0"/>
              <a:t> Expérimentation et analyse des systèmes pluritechnologiques</a:t>
            </a:r>
          </a:p>
          <a:p>
            <a:pPr lvl="1"/>
            <a:r>
              <a:rPr lang="fr-FR" dirty="0"/>
              <a:t> Analyse et modélisation de la structure d'un Système Linéaire Continu Invariant</a:t>
            </a:r>
          </a:p>
          <a:p>
            <a:pPr lvl="1"/>
            <a:r>
              <a:rPr lang="fr-FR" dirty="0"/>
              <a:t> Analyse, modélisation et expérimentation du comportement des Systèmes Linéaires Continus Invariants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CFA110-B12B-4328-B39F-B974F276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18526C-3B33-435F-9A7A-199300E3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364" y="4836687"/>
            <a:ext cx="5307936" cy="146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0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déductive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3905F-52DE-496D-8A68-E6ED5965F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5451835" cy="522001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5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4FA7B57-981F-47FF-A1D1-8ED97D91C976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14C5AA0-FAD2-4706-9DFF-A5A01D71FABB}"/>
              </a:ext>
            </a:extLst>
          </p:cNvPr>
          <p:cNvSpPr/>
          <p:nvPr/>
        </p:nvSpPr>
        <p:spPr>
          <a:xfrm>
            <a:off x="1312682" y="1421266"/>
            <a:ext cx="3505200" cy="7964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Généralités (Cours)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Principes, règles, concepts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D3E22F6-13E0-43AF-9FEE-50F2D40D0F93}"/>
              </a:ext>
            </a:extLst>
          </p:cNvPr>
          <p:cNvSpPr/>
          <p:nvPr/>
        </p:nvSpPr>
        <p:spPr>
          <a:xfrm>
            <a:off x="1312682" y="3399678"/>
            <a:ext cx="3505200" cy="7964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Activités d’application (TD, TP)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Application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Validation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74A95F44-10CF-49DF-93EA-F4D3B7AEA67C}"/>
              </a:ext>
            </a:extLst>
          </p:cNvPr>
          <p:cNvSpPr/>
          <p:nvPr/>
        </p:nvSpPr>
        <p:spPr>
          <a:xfrm>
            <a:off x="2836682" y="2460599"/>
            <a:ext cx="457200" cy="796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64418A-19DC-4FE9-9C3A-6A90DF101780}"/>
              </a:ext>
            </a:extLst>
          </p:cNvPr>
          <p:cNvSpPr txBox="1"/>
          <p:nvPr/>
        </p:nvSpPr>
        <p:spPr>
          <a:xfrm>
            <a:off x="3344682" y="2587061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Déduction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https://www.ac-paris.fr/portail/jcms/p1_1318536/demarches-deductive-et-inductive#:~:text=On%20va%20du%20particulier%20vers,coh%C3%A9rence%20avec%20la%20d%C3%A9marche%20inductive</a:t>
            </a:r>
            <a:endParaRPr lang="fr-FR" sz="1000" dirty="0"/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28150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0BF40-1A04-4A6D-9E8F-82A0E449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trame séquence – 3 semaines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8B27F3-8CBA-449E-B4C0-D2DD3DBC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95CBF-D82C-47C0-B3B4-C5634815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64C1266-7780-4ACC-921C-78DED574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pPr algn="ctr"/>
            <a:r>
              <a:rPr lang="fr-FR" sz="1600" b="1" dirty="0"/>
              <a:t>Semaine 1</a:t>
            </a:r>
            <a:endParaRPr lang="fr-FR" sz="1200" dirty="0"/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B283A88A-A0B9-4CF6-9218-86E69D9340B5}"/>
              </a:ext>
            </a:extLst>
          </p:cNvPr>
          <p:cNvSpPr txBox="1">
            <a:spLocks/>
          </p:cNvSpPr>
          <p:nvPr/>
        </p:nvSpPr>
        <p:spPr>
          <a:xfrm>
            <a:off x="335130" y="934720"/>
            <a:ext cx="11517503" cy="487680"/>
          </a:xfrm>
          <a:prstGeom prst="roundRect">
            <a:avLst>
              <a:gd name="adj" fmla="val 609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Séquence 4</a:t>
            </a:r>
          </a:p>
          <a:p>
            <a:pPr algn="ctr">
              <a:spcBef>
                <a:spcPts val="600"/>
              </a:spcBef>
            </a:pPr>
            <a:r>
              <a:rPr lang="fr-FR" sz="1600" dirty="0"/>
              <a:t>Modélisation d’un système et mise en œuvre d’une démarche de résolution pour vérifier les performances temporelles des systèmes linéaires continus invariants</a:t>
            </a:r>
          </a:p>
        </p:txBody>
      </p:sp>
      <p:sp>
        <p:nvSpPr>
          <p:cNvPr id="17" name="Espace réservé du contenu 6">
            <a:extLst>
              <a:ext uri="{FF2B5EF4-FFF2-40B4-BE49-F238E27FC236}">
                <a16:creationId xmlns:a16="http://schemas.microsoft.com/office/drawing/2014/main" id="{55AE02D6-8209-44B0-8756-80D7612A656E}"/>
              </a:ext>
            </a:extLst>
          </p:cNvPr>
          <p:cNvSpPr txBox="1">
            <a:spLocks/>
          </p:cNvSpPr>
          <p:nvPr/>
        </p:nvSpPr>
        <p:spPr>
          <a:xfrm>
            <a:off x="4254002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2</a:t>
            </a:r>
            <a:endParaRPr lang="fr-FR" sz="1200" dirty="0"/>
          </a:p>
        </p:txBody>
      </p:sp>
      <p:sp>
        <p:nvSpPr>
          <p:cNvPr id="23" name="Espace réservé du contenu 6">
            <a:extLst>
              <a:ext uri="{FF2B5EF4-FFF2-40B4-BE49-F238E27FC236}">
                <a16:creationId xmlns:a16="http://schemas.microsoft.com/office/drawing/2014/main" id="{695FA9A7-63ED-4F8F-85CC-F8F2DD1BBF0A}"/>
              </a:ext>
            </a:extLst>
          </p:cNvPr>
          <p:cNvSpPr txBox="1">
            <a:spLocks/>
          </p:cNvSpPr>
          <p:nvPr/>
        </p:nvSpPr>
        <p:spPr>
          <a:xfrm>
            <a:off x="8168638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3</a:t>
            </a:r>
            <a:endParaRPr lang="fr-FR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1515363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8A81E9-51F1-43F3-8100-E6BC8A7693FF}"/>
              </a:ext>
            </a:extLst>
          </p:cNvPr>
          <p:cNvSpPr/>
          <p:nvPr/>
        </p:nvSpPr>
        <p:spPr>
          <a:xfrm rot="16200000">
            <a:off x="1515362" y="1003361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Labo de TP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70757-03E9-4504-9679-31913411C6F0}"/>
              </a:ext>
            </a:extLst>
          </p:cNvPr>
          <p:cNvSpPr/>
          <p:nvPr/>
        </p:nvSpPr>
        <p:spPr>
          <a:xfrm rot="16200000">
            <a:off x="1515362" y="2441759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Classe entière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8B7898-56D2-4586-8C36-BD4CFD2E3281}"/>
              </a:ext>
            </a:extLst>
          </p:cNvPr>
          <p:cNvSpPr txBox="1"/>
          <p:nvPr/>
        </p:nvSpPr>
        <p:spPr>
          <a:xfrm>
            <a:off x="873760" y="197536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73759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73758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5427881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4455880" y="1975360"/>
            <a:ext cx="3276001" cy="2770399"/>
            <a:chOff x="543362" y="1975360"/>
            <a:chExt cx="3276001" cy="277039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4786277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4786276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9340399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8368398" y="1975360"/>
            <a:ext cx="3276001" cy="2770399"/>
            <a:chOff x="543362" y="1975360"/>
            <a:chExt cx="3276001" cy="277039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698795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698794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392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0BF40-1A04-4A6D-9E8F-82A0E449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Exemple de trame séquence Déductive – 3 semaines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8B27F3-8CBA-449E-B4C0-D2DD3DBC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95CBF-D82C-47C0-B3B4-C5634815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64C1266-7780-4ACC-921C-78DED574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pPr algn="ctr"/>
            <a:r>
              <a:rPr lang="fr-FR" sz="1600" b="1" dirty="0"/>
              <a:t>Semaine 1</a:t>
            </a:r>
            <a:endParaRPr lang="fr-FR" sz="1200" dirty="0"/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B283A88A-A0B9-4CF6-9218-86E69D9340B5}"/>
              </a:ext>
            </a:extLst>
          </p:cNvPr>
          <p:cNvSpPr txBox="1">
            <a:spLocks/>
          </p:cNvSpPr>
          <p:nvPr/>
        </p:nvSpPr>
        <p:spPr>
          <a:xfrm>
            <a:off x="335130" y="934720"/>
            <a:ext cx="11517503" cy="487680"/>
          </a:xfrm>
          <a:prstGeom prst="roundRect">
            <a:avLst>
              <a:gd name="adj" fmla="val 609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Séquence 4</a:t>
            </a:r>
          </a:p>
          <a:p>
            <a:pPr algn="ctr">
              <a:spcBef>
                <a:spcPts val="600"/>
              </a:spcBef>
            </a:pPr>
            <a:r>
              <a:rPr lang="fr-FR" sz="1600" dirty="0"/>
              <a:t>Modélisation d’un système et mise en œuvre d’une démarche de résolution pour vérifier les performances temporelles des systèmes linéaires continus invariants</a:t>
            </a:r>
          </a:p>
        </p:txBody>
      </p:sp>
      <p:sp>
        <p:nvSpPr>
          <p:cNvPr id="17" name="Espace réservé du contenu 6">
            <a:extLst>
              <a:ext uri="{FF2B5EF4-FFF2-40B4-BE49-F238E27FC236}">
                <a16:creationId xmlns:a16="http://schemas.microsoft.com/office/drawing/2014/main" id="{55AE02D6-8209-44B0-8756-80D7612A656E}"/>
              </a:ext>
            </a:extLst>
          </p:cNvPr>
          <p:cNvSpPr txBox="1">
            <a:spLocks/>
          </p:cNvSpPr>
          <p:nvPr/>
        </p:nvSpPr>
        <p:spPr>
          <a:xfrm>
            <a:off x="4254002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2</a:t>
            </a:r>
            <a:endParaRPr lang="fr-FR" sz="1200" dirty="0"/>
          </a:p>
        </p:txBody>
      </p:sp>
      <p:sp>
        <p:nvSpPr>
          <p:cNvPr id="23" name="Espace réservé du contenu 6">
            <a:extLst>
              <a:ext uri="{FF2B5EF4-FFF2-40B4-BE49-F238E27FC236}">
                <a16:creationId xmlns:a16="http://schemas.microsoft.com/office/drawing/2014/main" id="{695FA9A7-63ED-4F8F-85CC-F8F2DD1BBF0A}"/>
              </a:ext>
            </a:extLst>
          </p:cNvPr>
          <p:cNvSpPr txBox="1">
            <a:spLocks/>
          </p:cNvSpPr>
          <p:nvPr/>
        </p:nvSpPr>
        <p:spPr>
          <a:xfrm>
            <a:off x="8168638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3</a:t>
            </a:r>
            <a:endParaRPr lang="fr-FR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1515363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8A81E9-51F1-43F3-8100-E6BC8A7693FF}"/>
              </a:ext>
            </a:extLst>
          </p:cNvPr>
          <p:cNvSpPr/>
          <p:nvPr/>
        </p:nvSpPr>
        <p:spPr>
          <a:xfrm rot="16200000">
            <a:off x="1515362" y="1003361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Labo de TP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70757-03E9-4504-9679-31913411C6F0}"/>
              </a:ext>
            </a:extLst>
          </p:cNvPr>
          <p:cNvSpPr/>
          <p:nvPr/>
        </p:nvSpPr>
        <p:spPr>
          <a:xfrm rot="16200000">
            <a:off x="1515362" y="2441759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Classe entière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8B7898-56D2-4586-8C36-BD4CFD2E3281}"/>
              </a:ext>
            </a:extLst>
          </p:cNvPr>
          <p:cNvSpPr txBox="1"/>
          <p:nvPr/>
        </p:nvSpPr>
        <p:spPr>
          <a:xfrm>
            <a:off x="873760" y="1975360"/>
            <a:ext cx="2945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Simulation numérique du comportement fréquentiel d’un système asservi : cheville du robot NAO 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73759" y="3429000"/>
            <a:ext cx="2945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Généralité sur l’analyse des performances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Définition analyse temporelle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Définition analyse fréquentielle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Intérêt et inconvénients des méthodes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73758" y="4882640"/>
            <a:ext cx="31108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Analyse de réponse temporelle d’un système asservi (robot humanoïde Lola)  : performance en BF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Résolution de la réponse d’une système asservis quelconque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5427881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4455880" y="1975360"/>
            <a:ext cx="3276001" cy="2770399"/>
            <a:chOff x="543362" y="1975360"/>
            <a:chExt cx="3276001" cy="277039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Identification expérimentale d’un modèle de comportement en boucle ouverte d’un système asservi : drone D2C : motorisation </a:t>
              </a:r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4786277" y="3429000"/>
            <a:ext cx="2945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Résolution temporelle et fréquentielle d’un système du premier ordre 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4786276" y="4882640"/>
            <a:ext cx="2945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Identification d’un modèle de comportement sur un bras robot : modèle du premier ordre  en boucle ouverte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Modélisation en boucle fermée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Performance en boucle fermée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9340399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8368398" y="1975360"/>
            <a:ext cx="3276001" cy="2770399"/>
            <a:chOff x="543362" y="1975360"/>
            <a:chExt cx="3276001" cy="277039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Identification expérimentale d’un modèle de comportement du second ordre.  Nacelle de drone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Détermination de la bande passante à 0dB : performance de rapidité 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698795" y="3429000"/>
            <a:ext cx="2945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Résolution temporelle et fréquentielle d’un système du deuxième ordre 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698794" y="4882640"/>
            <a:ext cx="2945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Identification d’un modèle de comportement sur une nacelle de drone (moteur </a:t>
            </a:r>
            <a:r>
              <a:rPr lang="fr-FR" sz="1400" dirty="0" err="1"/>
              <a:t>brushless</a:t>
            </a:r>
            <a:r>
              <a:rPr lang="fr-FR" sz="1400" dirty="0"/>
              <a:t>): modèle du premier ordre  en boucle ouverte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Modélisation en boucle fermée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Performance en boucle fermée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786276" y="-71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3520493" y="3450688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1" name="Ellipse 30"/>
          <p:cNvSpPr/>
          <p:nvPr/>
        </p:nvSpPr>
        <p:spPr>
          <a:xfrm>
            <a:off x="3502784" y="2848186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2" name="Ellipse 31"/>
          <p:cNvSpPr/>
          <p:nvPr/>
        </p:nvSpPr>
        <p:spPr>
          <a:xfrm>
            <a:off x="3438819" y="5718073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3" name="Ellipse 32"/>
          <p:cNvSpPr/>
          <p:nvPr/>
        </p:nvSpPr>
        <p:spPr>
          <a:xfrm>
            <a:off x="7096193" y="4263409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34" name="Ellipse 33"/>
          <p:cNvSpPr/>
          <p:nvPr/>
        </p:nvSpPr>
        <p:spPr>
          <a:xfrm>
            <a:off x="7472844" y="6079827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35" name="Ellipse 34"/>
          <p:cNvSpPr/>
          <p:nvPr/>
        </p:nvSpPr>
        <p:spPr>
          <a:xfrm>
            <a:off x="7093040" y="2847094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36" name="Ellipse 35"/>
          <p:cNvSpPr/>
          <p:nvPr/>
        </p:nvSpPr>
        <p:spPr>
          <a:xfrm>
            <a:off x="11030241" y="4268725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44" name="Ellipse 43"/>
          <p:cNvSpPr/>
          <p:nvPr/>
        </p:nvSpPr>
        <p:spPr>
          <a:xfrm>
            <a:off x="11420055" y="2842907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52" name="Ellipse 51"/>
          <p:cNvSpPr/>
          <p:nvPr/>
        </p:nvSpPr>
        <p:spPr>
          <a:xfrm>
            <a:off x="11460515" y="5752714"/>
            <a:ext cx="576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3677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déductive – Exemple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3905F-52DE-496D-8A68-E6ED5965F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5451835" cy="522001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4FA7B57-981F-47FF-A1D1-8ED97D91C976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https://www.ac-paris.fr/portail/jcms/p1_1318536/demarches-deductive-et-inductive#:~:text=On%20va%20du%20particulier%20vers,coh%C3%A9rence%20avec%20la%20d%C3%A9marche%20inductive</a:t>
            </a:r>
            <a:endParaRPr lang="fr-FR" sz="1000" dirty="0"/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3761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462B4-AE13-490E-908E-E806EC5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inductive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3905F-52DE-496D-8A68-E6ED5965F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5451835" cy="522001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5DBD1F-E015-4839-AD5D-EF7EE71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A26275-D167-4AF6-B086-967E3B2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4FA7B57-981F-47FF-A1D1-8ED97D91C976}"/>
              </a:ext>
            </a:extLst>
          </p:cNvPr>
          <p:cNvSpPr txBox="1">
            <a:spLocks/>
          </p:cNvSpPr>
          <p:nvPr/>
        </p:nvSpPr>
        <p:spPr>
          <a:xfrm>
            <a:off x="6807200" y="954541"/>
            <a:ext cx="5051720" cy="522001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Bloc de compétences</a:t>
            </a:r>
          </a:p>
          <a:p>
            <a:pPr lvl="1"/>
            <a:r>
              <a:rPr lang="fr-FR" dirty="0"/>
              <a:t> Modélisation d’un système et mise en œuvre d’une démarche de résolution pour vérifier les performances temporelles des systèmes linéaires continus invariants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Compétences du bloc</a:t>
            </a:r>
          </a:p>
          <a:p>
            <a:pPr lvl="1"/>
            <a:r>
              <a:rPr lang="fr-FR" dirty="0"/>
              <a:t>Déterminer les réponses temporelles et fréquentielles</a:t>
            </a:r>
          </a:p>
          <a:p>
            <a:pPr lvl="1"/>
            <a:r>
              <a:rPr lang="fr-FR" dirty="0"/>
              <a:t>Tracer le diagramme asymptotique de Bode</a:t>
            </a:r>
          </a:p>
          <a:p>
            <a:pPr lvl="1"/>
            <a:r>
              <a:rPr lang="fr-FR" dirty="0"/>
              <a:t>Identifier les paramètres caractéristiques d’un modèle du premier ordre ou du deuxième ordre à partir de sa réponse indicielle </a:t>
            </a:r>
          </a:p>
          <a:p>
            <a:pPr lvl="1"/>
            <a:r>
              <a:rPr lang="fr-FR" dirty="0"/>
              <a:t>Identifier les paramètres caractéristiques d’un modèle de comportement à partir de sa réponse fréquentielle</a:t>
            </a:r>
          </a:p>
          <a:p>
            <a:pPr lvl="1"/>
            <a:r>
              <a:rPr lang="fr-FR" dirty="0"/>
              <a:t>Associer un modèle de comportement (premier ordre, deuxième ordre, intégrateur, gain) à partir de sa réponse fréquentielle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Connaissances</a:t>
            </a:r>
          </a:p>
          <a:p>
            <a:pPr lvl="1"/>
            <a:r>
              <a:rPr lang="fr-FR" dirty="0"/>
              <a:t>Réponses temporelle et fréquentielle (systèmes du 1er et du 2</a:t>
            </a:r>
            <a:r>
              <a:rPr lang="fr-FR" baseline="30000" dirty="0"/>
              <a:t>e</a:t>
            </a:r>
            <a:r>
              <a:rPr lang="fr-FR" dirty="0"/>
              <a:t> ordre, intégrateurs)</a:t>
            </a:r>
          </a:p>
          <a:p>
            <a:pPr lvl="1"/>
            <a:r>
              <a:rPr lang="fr-FR" dirty="0"/>
              <a:t>Identifications temporelle et fréquentielle d’un modèle de comportement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14C5AA0-FAD2-4706-9DFF-A5A01D71FABB}"/>
              </a:ext>
            </a:extLst>
          </p:cNvPr>
          <p:cNvSpPr/>
          <p:nvPr/>
        </p:nvSpPr>
        <p:spPr>
          <a:xfrm>
            <a:off x="1312682" y="1421266"/>
            <a:ext cx="3505200" cy="18056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Activités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Observation, analyse, expérimentation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étude de cas, problème posé, analyse, concepts nouveaux, règles, généralisation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D3E22F6-13E0-43AF-9FEE-50F2D40D0F93}"/>
              </a:ext>
            </a:extLst>
          </p:cNvPr>
          <p:cNvSpPr/>
          <p:nvPr/>
        </p:nvSpPr>
        <p:spPr>
          <a:xfrm>
            <a:off x="1312682" y="4582160"/>
            <a:ext cx="3505200" cy="11481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Synthèse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Principes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Règles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74A95F44-10CF-49DF-93EA-F4D3B7AEA67C}"/>
              </a:ext>
            </a:extLst>
          </p:cNvPr>
          <p:cNvSpPr/>
          <p:nvPr/>
        </p:nvSpPr>
        <p:spPr>
          <a:xfrm>
            <a:off x="2836682" y="3564547"/>
            <a:ext cx="457200" cy="796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64418A-19DC-4FE9-9C3A-6A90DF101780}"/>
              </a:ext>
            </a:extLst>
          </p:cNvPr>
          <p:cNvSpPr txBox="1"/>
          <p:nvPr/>
        </p:nvSpPr>
        <p:spPr>
          <a:xfrm>
            <a:off x="3368040" y="3717172"/>
            <a:ext cx="216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Approche déductive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EC7DDE-5471-4A35-83F8-82277A7C2882}"/>
              </a:ext>
            </a:extLst>
          </p:cNvPr>
          <p:cNvSpPr txBox="1"/>
          <p:nvPr/>
        </p:nvSpPr>
        <p:spPr>
          <a:xfrm>
            <a:off x="-2118" y="60574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hlinkClick r:id="rId2"/>
              </a:rPr>
              <a:t>https://www.ac-paris.fr/portail/jcms/p1_1318536/demarches-deductive-et-inductive#:~:text=On%20va%20du%20particulier%20vers,coh%C3%A9rence%20avec%20la%20d%C3%A9marche%20inductive</a:t>
            </a:r>
            <a:endParaRPr lang="fr-FR" sz="1000" dirty="0"/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02997432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0</TotalTime>
  <Words>2781</Words>
  <Application>Microsoft Office PowerPoint</Application>
  <PresentationFormat>Grand écran</PresentationFormat>
  <Paragraphs>456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Rétrospective</vt:lpstr>
      <vt:lpstr>Education Fellow UM6P</vt:lpstr>
      <vt:lpstr>Séquence pédagogique</vt:lpstr>
      <vt:lpstr>Les différentes stratégies pédagogiques</vt:lpstr>
      <vt:lpstr>Prenons un exemple… </vt:lpstr>
      <vt:lpstr>Approche déductive</vt:lpstr>
      <vt:lpstr>Exemple de trame séquence – 3 semaines </vt:lpstr>
      <vt:lpstr>Exemple de trame séquence Déductive – 3 semaines </vt:lpstr>
      <vt:lpstr>Approche déductive – Exemple </vt:lpstr>
      <vt:lpstr>Approche inductive</vt:lpstr>
      <vt:lpstr>Approche inductive – Exemple </vt:lpstr>
      <vt:lpstr>Exemple de trame séquence – 3 semaines </vt:lpstr>
      <vt:lpstr>Classe inversée </vt:lpstr>
      <vt:lpstr>Classe inversée – Exemple </vt:lpstr>
      <vt:lpstr>Exemple de trame séquence – 3 semaines </vt:lpstr>
      <vt:lpstr> La démarche d’investigation</vt:lpstr>
      <vt:lpstr> La démarche d’investigation – Exemple </vt:lpstr>
      <vt:lpstr>Démarches d’investigation, de résolution de problèmes et de projets</vt:lpstr>
      <vt:lpstr>Exemple de blocs de compétences – PCSI</vt:lpstr>
      <vt:lpstr>Exemple de blocs de compétences – PSI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145</cp:revision>
  <cp:lastPrinted>2020-10-13T13:06:43Z</cp:lastPrinted>
  <dcterms:created xsi:type="dcterms:W3CDTF">2020-07-07T20:56:13Z</dcterms:created>
  <dcterms:modified xsi:type="dcterms:W3CDTF">2023-03-20T16:43:29Z</dcterms:modified>
</cp:coreProperties>
</file>